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0080625" cy="684053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2B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58" y="90"/>
      </p:cViewPr>
      <p:guideLst>
        <p:guide orient="horz" pos="2155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431800" y="3420269"/>
            <a:ext cx="4788792" cy="1008112"/>
          </a:xfrm>
        </p:spPr>
        <p:txBody>
          <a:bodyPr lIns="0" tIns="0" rIns="0" bIns="0">
            <a:noAutofit/>
          </a:bodyPr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pPr algn="l"/>
            <a:r>
              <a:rPr lang="ru-RU" sz="2500" dirty="0" smtClean="0"/>
              <a:t>Подзаголовок</a:t>
            </a:r>
          </a:p>
          <a:p>
            <a:pPr algn="l"/>
            <a:r>
              <a:rPr lang="ru-RU" sz="2500" dirty="0" smtClean="0"/>
              <a:t>Подзаголовок</a:t>
            </a:r>
            <a:endParaRPr lang="ru-RU" sz="25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31800" y="5026511"/>
            <a:ext cx="4788792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dirty="0" smtClean="0">
                <a:latin typeface="Tahoma" pitchFamily="34" charset="0"/>
                <a:cs typeface="Tahoma" pitchFamily="34" charset="0"/>
              </a:rPr>
              <a:t>АВТОР</a:t>
            </a:r>
          </a:p>
          <a:p>
            <a:r>
              <a:rPr lang="ru-RU" dirty="0" smtClean="0">
                <a:latin typeface="Tahoma" pitchFamily="34" charset="0"/>
                <a:cs typeface="Tahoma" pitchFamily="34" charset="0"/>
              </a:rPr>
              <a:t>АВТОР</a:t>
            </a:r>
            <a:endParaRPr lang="ru-RU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59792" y="1548061"/>
            <a:ext cx="5112568" cy="79208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755973"/>
            <a:ext cx="7560840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792" y="1764085"/>
            <a:ext cx="7560840" cy="432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4395679"/>
            <a:ext cx="7560840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792" y="2899312"/>
            <a:ext cx="7560840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9793" y="1591376"/>
            <a:ext cx="3672408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48224" y="1591376"/>
            <a:ext cx="3672407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3" y="755973"/>
            <a:ext cx="7632848" cy="65805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792" y="1531204"/>
            <a:ext cx="3384153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9792" y="2169337"/>
            <a:ext cx="3384153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32200" y="1531204"/>
            <a:ext cx="3960440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032200" y="2169337"/>
            <a:ext cx="3960440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755973"/>
            <a:ext cx="7632848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Box 2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2" y="755973"/>
            <a:ext cx="3316456" cy="6754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755973"/>
            <a:ext cx="4051395" cy="5354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2" y="1620069"/>
            <a:ext cx="3316456" cy="44904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4788377"/>
            <a:ext cx="7632848" cy="565295"/>
          </a:xfrm>
        </p:spPr>
        <p:txBody>
          <a:bodyPr anchor="t" anchorCtr="0"/>
          <a:lstStyle>
            <a:lvl1pPr algn="l">
              <a:defRPr sz="2000" b="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9792" y="611215"/>
            <a:ext cx="7632848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9792" y="5353671"/>
            <a:ext cx="7632848" cy="8028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08664" y="6372597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208664" y="107901"/>
            <a:ext cx="1296144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113237" y="311447"/>
            <a:ext cx="28803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9051130" y="297656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755973"/>
            <a:ext cx="7560840" cy="792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792" y="1764085"/>
            <a:ext cx="756084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microsoft.com/office/2007/relationships/hdphoto" Target="../media/hdphoto5.wdp"/><Relationship Id="rId3" Type="http://schemas.openxmlformats.org/officeDocument/2006/relationships/image" Target="../media/image24.jpeg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microsoft.com/office/2007/relationships/hdphoto" Target="../media/hdphoto3.wdp"/><Relationship Id="rId10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microsoft.com/office/2007/relationships/hdphoto" Target="../media/hdphoto2.wdp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4948" y="2302914"/>
            <a:ext cx="7114696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84" dirty="0">
                <a:solidFill>
                  <a:schemeClr val="tx2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984" dirty="0">
                <a:solidFill>
                  <a:schemeClr val="tx2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инженерного мышления дошкольников как важный аспект </a:t>
            </a:r>
            <a:r>
              <a:rPr lang="ru-RU" sz="1984" dirty="0">
                <a:solidFill>
                  <a:schemeClr val="tx2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формирования </a:t>
            </a:r>
            <a:r>
              <a:rPr lang="ru-RU" sz="1984" dirty="0">
                <a:solidFill>
                  <a:schemeClr val="tx2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sz="1984" dirty="0">
                <a:solidFill>
                  <a:schemeClr val="tx2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будущего</a:t>
            </a:r>
            <a:endParaRPr lang="ru-RU" sz="1984" b="1" dirty="0">
              <a:solidFill>
                <a:schemeClr val="tx2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2854" y="676995"/>
            <a:ext cx="8694539" cy="77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88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МУНЦИПАЛЬНОЕ </a:t>
            </a:r>
            <a:r>
              <a:rPr lang="ru-RU" sz="1488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</a:t>
            </a:r>
            <a:endParaRPr lang="ru-RU" sz="1488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88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детский сад № 3 «Петушок»</a:t>
            </a:r>
            <a:endParaRPr lang="ru-RU" sz="1488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88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городского округа Стрежевой»</a:t>
            </a:r>
            <a:endParaRPr lang="ru-RU" sz="1488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2904" y="5782241"/>
            <a:ext cx="4594438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88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Стрежевой, 2021</a:t>
            </a:r>
            <a:endParaRPr lang="ru-RU" sz="1488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778" t="1112" r="37804" b="14543"/>
          <a:stretch/>
        </p:blipFill>
        <p:spPr>
          <a:xfrm>
            <a:off x="262903" y="2129191"/>
            <a:ext cx="2156101" cy="172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391" b="4684"/>
          <a:stretch/>
        </p:blipFill>
        <p:spPr>
          <a:xfrm>
            <a:off x="2012135" y="3567294"/>
            <a:ext cx="2156623" cy="1719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09786" y="4457973"/>
            <a:ext cx="5039859" cy="60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54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Выступающий: Голубчикова Татьяна Николаевна, заместитель заведующего по УВР</a:t>
            </a:r>
            <a:endParaRPr lang="ru-RU" sz="1654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77511" y="3310721"/>
            <a:ext cx="2691527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23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  <a:r>
              <a:rPr lang="en-US" sz="1323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23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58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соревнования на Кубок Губернатора Томской области (2020г.)  </a:t>
            </a:r>
            <a:endParaRPr lang="ru-RU" sz="1158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tropa.tomsk.ru/upload/iblock/1bb/18_shkola_3_m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" y="697737"/>
            <a:ext cx="1349613" cy="1252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/>
          <a:stretch/>
        </p:blipFill>
        <p:spPr>
          <a:xfrm>
            <a:off x="7375911" y="1254352"/>
            <a:ext cx="1412621" cy="200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589">
            <a:off x="8831494" y="2128312"/>
            <a:ext cx="879199" cy="1266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3" t="8107" r="6605" b="4414"/>
          <a:stretch/>
        </p:blipFill>
        <p:spPr>
          <a:xfrm>
            <a:off x="6723202" y="4072141"/>
            <a:ext cx="1877521" cy="148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r="26606"/>
          <a:stretch/>
        </p:blipFill>
        <p:spPr>
          <a:xfrm>
            <a:off x="1508046" y="1237230"/>
            <a:ext cx="1409790" cy="200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5829" r="18376" b="11266"/>
          <a:stretch/>
        </p:blipFill>
        <p:spPr>
          <a:xfrm>
            <a:off x="4427452" y="1237230"/>
            <a:ext cx="1438841" cy="200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854321" y="3310722"/>
            <a:ext cx="2761838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23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</a:p>
          <a:p>
            <a:pPr algn="ctr"/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на Кубок Губернатора Томской 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обл. (2019г.)</a:t>
            </a:r>
            <a:endParaRPr lang="ru-RU" sz="1323" dirty="0"/>
          </a:p>
        </p:txBody>
      </p:sp>
      <p:sp>
        <p:nvSpPr>
          <p:cNvPr id="13" name="TextBox 12"/>
          <p:cNvSpPr txBox="1"/>
          <p:nvPr/>
        </p:nvSpPr>
        <p:spPr>
          <a:xfrm>
            <a:off x="1026465" y="3371150"/>
            <a:ext cx="2672367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23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</a:p>
          <a:p>
            <a:pPr algn="ctr"/>
            <a:r>
              <a:rPr lang="en-US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Кубок Губернатора Томской 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обл. (2017г.)</a:t>
            </a:r>
            <a:endParaRPr lang="ru-RU" sz="1323" dirty="0"/>
          </a:p>
        </p:txBody>
      </p:sp>
      <p:sp>
        <p:nvSpPr>
          <p:cNvPr id="14" name="TextBox 13"/>
          <p:cNvSpPr txBox="1"/>
          <p:nvPr/>
        </p:nvSpPr>
        <p:spPr>
          <a:xfrm>
            <a:off x="6430715" y="5634317"/>
            <a:ext cx="2462495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23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</a:t>
            </a:r>
          </a:p>
          <a:p>
            <a:pPr algn="ctr"/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Кубок 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Мэра </a:t>
            </a:r>
            <a:r>
              <a:rPr lang="ru-RU" sz="1323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Стрежевой (2019г.)</a:t>
            </a:r>
            <a:endParaRPr lang="ru-RU" sz="1323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72251" y="711957"/>
            <a:ext cx="7099311" cy="448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1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детей по инженерному направлению </a:t>
            </a:r>
            <a:endParaRPr lang="ru-RU" sz="2315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92984" y="5611952"/>
            <a:ext cx="2409778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23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</a:p>
          <a:p>
            <a:pPr algn="ctr"/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Кубок 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Мэра </a:t>
            </a:r>
            <a:r>
              <a:rPr lang="ru-RU" sz="1323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32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Стрежевой (2018г.)</a:t>
            </a:r>
            <a:endParaRPr lang="ru-RU" sz="1323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7" y="4226588"/>
            <a:ext cx="1971658" cy="14787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2"/>
          <a:stretch/>
        </p:blipFill>
        <p:spPr>
          <a:xfrm>
            <a:off x="3323104" y="4093615"/>
            <a:ext cx="1912136" cy="1488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637" l="9950" r="89914">
                        <a14:foregroundMark x1="53067" y1="10902" x2="53885" y2="92429"/>
                        <a14:foregroundMark x1="49750" y1="13689" x2="49750" y2="24107"/>
                        <a14:backgroundMark x1="70014" y1="11993" x2="66697" y2="77044"/>
                        <a14:backgroundMark x1="32394" y1="10902" x2="21263" y2="59419"/>
                        <a14:backgroundMark x1="85734" y1="13689" x2="91095" y2="75348"/>
                        <a14:backgroundMark x1="29941" y1="41187" x2="24580" y2="83101"/>
                        <a14:backgroundMark x1="62562" y1="49485" x2="63835" y2="79225"/>
                        <a14:backgroundMark x1="51431" y1="47244" x2="51022" y2="67656"/>
                        <a14:backgroundMark x1="56792" y1="63234" x2="56792" y2="63234"/>
                        <a14:backgroundMark x1="52658" y1="61599" x2="52658" y2="61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70" t="4293" r="32876"/>
          <a:stretch/>
        </p:blipFill>
        <p:spPr>
          <a:xfrm rot="21172638">
            <a:off x="2528033" y="4084917"/>
            <a:ext cx="519214" cy="15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463" y="5018444"/>
            <a:ext cx="383806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Ахмадиева</a:t>
            </a:r>
            <a:r>
              <a:rPr lang="ru-RU" sz="1984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Гульнар </a:t>
            </a:r>
            <a:r>
              <a:rPr lang="ru-RU" sz="1984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Илдаровна</a:t>
            </a:r>
            <a:endParaRPr lang="ru-RU" sz="1984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2078" y="1009672"/>
            <a:ext cx="5922058" cy="248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1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</a:p>
          <a:p>
            <a:pPr lvl="0" algn="ctr"/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профессионального мастерства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муниципальной системе образования городского округа Стрежевой, номинация «Воспитатель года»</a:t>
            </a:r>
          </a:p>
          <a:p>
            <a:pPr algn="ctr"/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Администрации </a:t>
            </a:r>
            <a:r>
              <a:rPr lang="ru-RU" sz="1654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Стрежевой </a:t>
            </a:r>
          </a:p>
          <a:p>
            <a:pPr algn="ctr"/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(Практико-ориентированный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«Развитие предпосылок инженерного мышления детей с ЗПР дошкольного возраста средствами STEM – образования «Мышиный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код)</a:t>
            </a:r>
            <a:endParaRPr lang="ru-RU" sz="1654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54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97528" y="3478097"/>
            <a:ext cx="5877507" cy="248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1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</a:p>
          <a:p>
            <a:pPr algn="ctr">
              <a:defRPr/>
            </a:pP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методических разработок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материалов педагогов, педагогов-наставников и молодых педагогов, педагогов-психологов, учителей-логопедов образовательных организаций, проходившем в рамках реализации плана работы регионального РВЦИ «На стыке наук», ОГБУ «РЦРО», МОУ «СОШ №4» </a:t>
            </a:r>
            <a:r>
              <a:rPr lang="ru-RU" sz="1654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г.о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Стрежевой</a:t>
            </a:r>
            <a:endParaRPr lang="ru-RU" sz="1654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87153" algn="l"/>
              </a:tabLst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класс «Развивающее игровое пособие Мышиный код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54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tropa.tomsk.ru/upload/iblock/1bb/18_shkola_3_m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" y="676736"/>
            <a:ext cx="1349613" cy="1252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9161" r="4705" b="108"/>
          <a:stretch/>
        </p:blipFill>
        <p:spPr>
          <a:xfrm rot="21302140">
            <a:off x="297419" y="2042486"/>
            <a:ext cx="3694819" cy="2834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17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43108" y="893400"/>
            <a:ext cx="8053999" cy="804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1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работы по инженерному направлению</a:t>
            </a:r>
            <a:endParaRPr lang="ru-RU" sz="2315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7" y="625496"/>
            <a:ext cx="1429646" cy="132468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88523" y="1950180"/>
          <a:ext cx="9285232" cy="4200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884">
                  <a:extLst>
                    <a:ext uri="{9D8B030D-6E8A-4147-A177-3AD203B41FA5}">
                      <a16:colId xmlns:a16="http://schemas.microsoft.com/office/drawing/2014/main" val="402461508"/>
                    </a:ext>
                  </a:extLst>
                </a:gridCol>
                <a:gridCol w="4424348">
                  <a:extLst>
                    <a:ext uri="{9D8B030D-6E8A-4147-A177-3AD203B41FA5}">
                      <a16:colId xmlns:a16="http://schemas.microsoft.com/office/drawing/2014/main" val="2976579241"/>
                    </a:ext>
                  </a:extLst>
                </a:gridCol>
              </a:tblGrid>
              <a:tr h="4103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представленного опыта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проведения мероприятия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05" marR="75605" marT="37802" marB="37802"/>
                </a:tc>
                <a:extLst>
                  <a:ext uri="{0D108BD9-81ED-4DB2-BD59-A6C34878D82A}">
                    <a16:rowId xmlns:a16="http://schemas.microsoft.com/office/drawing/2014/main" val="1180776814"/>
                  </a:ext>
                </a:extLst>
              </a:tr>
              <a:tr h="2176466"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 презентация </a:t>
                      </a: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«Видео фрагмент организованной образовательной деятельности «Моделирование машины «Сборщик мусора" в рамках проекта «Веселые карусели" по мотивам сказки </a:t>
                      </a:r>
                      <a:r>
                        <a:rPr lang="ru-RU" sz="17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Н.Носова</a:t>
                      </a:r>
                      <a:r>
                        <a:rPr lang="ru-RU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«Приключение незнайки и его друзей" (занятие по робототехнике)</a:t>
                      </a:r>
                      <a:endParaRPr lang="ru-RU" sz="1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Практико-ориентированный семинар «Создание условий для формирования предпосылок инженерного мышления у детей дошкольного возраста»</a:t>
                      </a: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ТОИПКРО</a:t>
                      </a:r>
                    </a:p>
                  </a:txBody>
                  <a:tcPr marL="75605" marR="75605" marT="37802" marB="37802"/>
                </a:tc>
                <a:extLst>
                  <a:ext uri="{0D108BD9-81ED-4DB2-BD59-A6C34878D82A}">
                    <a16:rowId xmlns:a16="http://schemas.microsoft.com/office/drawing/2014/main" val="3695981365"/>
                  </a:ext>
                </a:extLst>
              </a:tr>
              <a:tr h="1613493"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u="non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Публикация в сборнике </a:t>
                      </a:r>
                    </a:p>
                    <a:p>
                      <a:pPr algn="ctr"/>
                      <a:r>
                        <a:rPr lang="ru-RU" sz="1700" u="non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Практико - ориентированный проект «</a:t>
                      </a:r>
                      <a:r>
                        <a:rPr lang="ru-RU" sz="1700" u="non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Мультстудия</a:t>
                      </a:r>
                      <a:r>
                        <a:rPr lang="ru-RU" sz="1700" u="non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 средство развития технического мышления и творческих способностей детей дошкольного возраста»</a:t>
                      </a:r>
                      <a:endParaRPr lang="ru-RU" sz="1700" u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05" marR="75605" marT="37802" marB="37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 региональная конференция «Инженерное образование 0+», </a:t>
                      </a:r>
                      <a:r>
                        <a:rPr lang="ru-RU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ОГБОУ «Томский физико-технический лицей» г. Томск</a:t>
                      </a:r>
                      <a:endParaRPr lang="ru-RU" sz="1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605" marR="75605" marT="37802" marB="37802"/>
                </a:tc>
                <a:extLst>
                  <a:ext uri="{0D108BD9-81ED-4DB2-BD59-A6C34878D82A}">
                    <a16:rowId xmlns:a16="http://schemas.microsoft.com/office/drawing/2014/main" val="214529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1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89" t="39" r="30613" b="15616"/>
          <a:stretch/>
        </p:blipFill>
        <p:spPr>
          <a:xfrm>
            <a:off x="376549" y="3882334"/>
            <a:ext cx="2933643" cy="214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9" t="-390" r="17271" b="8507"/>
          <a:stretch/>
        </p:blipFill>
        <p:spPr>
          <a:xfrm>
            <a:off x="3620178" y="3599955"/>
            <a:ext cx="2890027" cy="214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78" y="874600"/>
            <a:ext cx="2814681" cy="2111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16" y="874600"/>
            <a:ext cx="2044015" cy="2725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77" y="3882334"/>
            <a:ext cx="2863999" cy="214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664" y="939730"/>
            <a:ext cx="1995168" cy="2660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757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40448" y="2548715"/>
          <a:ext cx="9404157" cy="225547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58515">
                  <a:extLst>
                    <a:ext uri="{9D8B030D-6E8A-4147-A177-3AD203B41FA5}">
                      <a16:colId xmlns:a16="http://schemas.microsoft.com/office/drawing/2014/main" val="739592318"/>
                    </a:ext>
                  </a:extLst>
                </a:gridCol>
                <a:gridCol w="6188805">
                  <a:extLst>
                    <a:ext uri="{9D8B030D-6E8A-4147-A177-3AD203B41FA5}">
                      <a16:colId xmlns:a16="http://schemas.microsoft.com/office/drawing/2014/main" val="2462014978"/>
                    </a:ext>
                  </a:extLst>
                </a:gridCol>
                <a:gridCol w="2656838">
                  <a:extLst>
                    <a:ext uri="{9D8B030D-6E8A-4147-A177-3AD203B41FA5}">
                      <a16:colId xmlns:a16="http://schemas.microsoft.com/office/drawing/2014/main" val="4072726652"/>
                    </a:ext>
                  </a:extLst>
                </a:gridCol>
              </a:tblGrid>
              <a:tr h="269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56704" marR="5670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</a:p>
                  </a:txBody>
                  <a:tcPr marL="56704" marR="5670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420911"/>
                  </a:ext>
                </a:extLst>
              </a:tr>
              <a:tr h="8089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56704" marR="5670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Фестиваль- презентация проектов по образовательной робототехнике. </a:t>
                      </a:r>
                      <a:r>
                        <a:rPr lang="ru-RU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04" marR="5670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2021г.</a:t>
                      </a:r>
                    </a:p>
                  </a:txBody>
                  <a:tcPr marL="56704" marR="5670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28192"/>
                  </a:ext>
                </a:extLst>
              </a:tr>
              <a:tr h="1195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56704" marR="5670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 стол «Основные педагогические технологии по инженерному направлению в работе МДОУ и школы как одно из условий повышения качества образования».</a:t>
                      </a:r>
                    </a:p>
                  </a:txBody>
                  <a:tcPr marL="56704" marR="5670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- </a:t>
                      </a:r>
                      <a:r>
                        <a:rPr lang="ru-RU" sz="17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 2021г.</a:t>
                      </a:r>
                    </a:p>
                  </a:txBody>
                  <a:tcPr marL="56704" marR="5670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30539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457151" y="1254538"/>
            <a:ext cx="6415899" cy="804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1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мероприятия в 2021-2022уч.г. по инженерному направлению</a:t>
            </a:r>
            <a:endParaRPr lang="ru-RU" sz="2315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tropa.tomsk.ru/upload/iblock/1bb/18_shkola_3_m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427"/>
            <a:ext cx="1480591" cy="1373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934" y="2526124"/>
            <a:ext cx="8792545" cy="1161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15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</a:t>
            </a:r>
            <a:r>
              <a:rPr lang="ru-RU" sz="2315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мышления - не </a:t>
            </a:r>
            <a:r>
              <a:rPr lang="ru-RU" sz="2315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панацея, </a:t>
            </a:r>
            <a:r>
              <a:rPr lang="ru-RU" sz="2315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устойчивая модель познания и </a:t>
            </a:r>
            <a:r>
              <a:rPr lang="ru-RU" sz="2315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прочная практическая концепция жизни»</a:t>
            </a:r>
          </a:p>
          <a:p>
            <a:r>
              <a:rPr lang="ru-RU" sz="2315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Гурупрасад Мадхаван</a:t>
            </a:r>
            <a:endParaRPr lang="ru-RU" sz="2315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tropa.tomsk.ru/upload/iblock/1bb/18_shkola_3_m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094"/>
            <a:ext cx="1504943" cy="1396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ul.com.ua/image/cache/data/prod/Guru_Madhavan-80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r="14769"/>
          <a:stretch/>
        </p:blipFill>
        <p:spPr bwMode="auto">
          <a:xfrm rot="21031745">
            <a:off x="7951606" y="3986691"/>
            <a:ext cx="1451669" cy="20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29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8495" y="2076894"/>
            <a:ext cx="5040313" cy="21287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5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"Нашей обновляющейся экономике, которая выходит на новые рубежи, нужны новые кадры. </a:t>
            </a:r>
            <a:r>
              <a:rPr lang="ru-RU" sz="165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5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очередь, нужны инженерные </a:t>
            </a:r>
            <a:r>
              <a:rPr lang="ru-RU" sz="165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кадры. Нам </a:t>
            </a:r>
            <a:r>
              <a:rPr lang="ru-RU" sz="165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нужны специалисты с инженерными знаниями, нужны люди, которые понимают, что такое программирование и </a:t>
            </a:r>
            <a:r>
              <a:rPr lang="ru-RU" sz="165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робототехника»  </a:t>
            </a:r>
            <a:r>
              <a:rPr lang="ru-RU" sz="1654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В.В.Путин</a:t>
            </a:r>
            <a:r>
              <a:rPr lang="ru-RU" sz="165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5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5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54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шестой всероссийский форум рабочей молодежи, Рабочая молодежь 2018, Владимир Путин(2018)|Фото: Накануне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1" b="9655"/>
          <a:stretch/>
        </p:blipFill>
        <p:spPr bwMode="auto">
          <a:xfrm>
            <a:off x="310812" y="1474918"/>
            <a:ext cx="4316558" cy="304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51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165" y="2250142"/>
            <a:ext cx="9312432" cy="3757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4010" indent="-294010" algn="just">
              <a:buFont typeface="+mj-lt"/>
              <a:buAutoNum type="arabicPeriod"/>
            </a:pPr>
            <a:r>
              <a:rPr lang="ru-RU" sz="1654" spc="83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"Об организации работы базовой площадки по инженерному направлению" в  МДОУ "ЦРР №3 "Петушок" от 23.11.2020 г.  №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</a:p>
          <a:p>
            <a:pPr marL="294010" indent="-294010" algn="just">
              <a:buFont typeface="+mj-lt"/>
              <a:buAutoNum type="arabicPeriod"/>
            </a:pPr>
            <a:endParaRPr lang="ru-RU" sz="992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4010" indent="-294010" algn="just">
              <a:buFont typeface="+mj-lt"/>
              <a:buAutoNum type="arabicPeriod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рабочая группа по внедрению современных педагогических технологий и программ развития пространственного мышления дошкольников в практику работы 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МДОУ</a:t>
            </a: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ЦРР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№3 "Петушок" по инженерному 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направлению»</a:t>
            </a:r>
          </a:p>
          <a:p>
            <a:pPr marL="294010" indent="-294010" algn="just"/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4010" indent="-294010" algn="just"/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Разработан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«Развития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пространственного мышления дошкольников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основы формирования инженерных компетенций человека будущего в МДОУ </a:t>
            </a: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ЦРР №3 "Петушок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основе муниципального.</a:t>
            </a:r>
            <a:endParaRPr lang="ru-RU" sz="1654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4010" marR="73503" indent="-294010" algn="just">
              <a:lnSpc>
                <a:spcPct val="150000"/>
              </a:lnSpc>
              <a:spcAft>
                <a:spcPts val="21"/>
              </a:spcAft>
              <a:buAutoNum type="arabicPeriod" startAt="4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Разработана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дорожная карта по реализации Проекта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94010" marR="73503" indent="-294010" algn="just">
              <a:lnSpc>
                <a:spcPct val="150000"/>
              </a:lnSpc>
              <a:spcAft>
                <a:spcPts val="21"/>
              </a:spcAft>
            </a:pPr>
            <a:endParaRPr lang="ru-RU" sz="33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4010" marR="73503" indent="-294010" algn="just">
              <a:spcAft>
                <a:spcPts val="21"/>
              </a:spcAft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Проведен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существующих парциальных программ, программ дополнительного образования, авторских методик, техник, используемых в ДОУ и направленных на развитие пространственного мышления дошкольников.</a:t>
            </a:r>
            <a:endParaRPr lang="ru-RU" sz="1654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9883" y="1576710"/>
            <a:ext cx="5073714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ПРАВОВЫЕ УСЛОВИЯ </a:t>
            </a:r>
            <a:endParaRPr lang="ru-RU" sz="198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tropa.tomsk.ru/upload/iblock/1bb/18_shkola_3_m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8" y="676736"/>
            <a:ext cx="1381129" cy="1281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61468" y="1734975"/>
            <a:ext cx="3034998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8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КАДРОВЫЕ УСЛОВИЯ</a:t>
            </a:r>
            <a:endParaRPr lang="ru-RU" sz="198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tropa.tomsk.ru/upload/iblock/1bb/18_shkola_3_m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5" y="653407"/>
            <a:ext cx="1386085" cy="1286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209" y="2451815"/>
            <a:ext cx="9557208" cy="2739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84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Повышение квалификации</a:t>
            </a:r>
          </a:p>
          <a:p>
            <a:pPr algn="ctr"/>
            <a:endParaRPr lang="ru-RU" sz="198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5693" algn="just">
              <a:buFontTx/>
              <a:buChar char="-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 в дошкольном образовании в условиях введения ФГОС», 72ч, ЧУ ДПО «Сибирский институт практической психологии, педагогики и социальной работы» г.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 - </a:t>
            </a: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педагог.</a:t>
            </a:r>
            <a:endParaRPr lang="ru-RU" sz="165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5693" algn="just">
              <a:buFontTx/>
              <a:buChar char="-"/>
            </a:pPr>
            <a:endParaRPr lang="ru-RU" sz="1654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5693" algn="just">
              <a:buFontTx/>
              <a:buChar char="-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использования робототехнической платформы LEGO </a:t>
            </a:r>
            <a:r>
              <a:rPr lang="ru-RU" sz="1654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4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2.0 в начальной школе» 2020г. ООО "ЦОО </a:t>
            </a:r>
            <a:r>
              <a:rPr lang="ru-RU" sz="1654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Нетология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-групп»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часов, г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Москва. </a:t>
            </a:r>
            <a:r>
              <a:rPr lang="ru-RU" sz="1654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Фоксфорд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endParaRPr lang="ru-RU" sz="165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5693" algn="just">
              <a:buFontTx/>
              <a:buChar char="-"/>
            </a:pPr>
            <a:endParaRPr lang="ru-RU" sz="1654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45693" algn="just">
              <a:buFontTx/>
              <a:buChar char="-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«Моделирование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конструирование как развивающий вид образовательной деятельности», 72 ч. ЧОУ ДПО «Учебный центр Новые перспективы» - г. Нижневартовск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педагога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49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6969" y="901773"/>
            <a:ext cx="6012027" cy="3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8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 - ТЕХНИЧЕСКИЕ УСЛОВИЯ</a:t>
            </a:r>
          </a:p>
        </p:txBody>
      </p:sp>
      <p:pic>
        <p:nvPicPr>
          <p:cNvPr id="14" name="Picture 12" descr="https://static.onlinetrade.ru/img/items/b/konstruktor_lego_education_45300_wedo_2.0_milo__221527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50" y="1597022"/>
            <a:ext cx="3269914" cy="2076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0" y="1597022"/>
            <a:ext cx="4949913" cy="3712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51" y="3918772"/>
            <a:ext cx="1247587" cy="935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98" y="4945552"/>
            <a:ext cx="1247587" cy="9356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23" y="4945553"/>
            <a:ext cx="1204175" cy="9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tryam.crossmarkt.ru/upload/iblock/58b/58b1b651d3c3cc754d4646c09628c8b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043">
            <a:off x="2448408" y="3652235"/>
            <a:ext cx="2190327" cy="1460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edurobots.ru/wp-content/uploads/2017/05/oblozh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229">
            <a:off x="4358064" y="1402703"/>
            <a:ext cx="1037845" cy="14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shkola7gnomov.ru/upload/iblock/ea5/ea5622977dde58fcab941b188c5eac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675">
            <a:off x="3324614" y="1232309"/>
            <a:ext cx="1059745" cy="16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obetty.com.ua/image/catalog/obetty/learningresources/robot-mouse/myshka-v-labirin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3648">
            <a:off x="108840" y="3964058"/>
            <a:ext cx="2703798" cy="1826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karusel-tv.ru/media/suit/preview_full/media/shop_product/ozon/101446133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721" y="4446648"/>
            <a:ext cx="1938798" cy="1460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Конструирование в дошкольном образовании в условиях введения ФГОС: пособие для педагог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54" y="1223707"/>
            <a:ext cx="1076206" cy="163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dn1.ozone.ru/multimedia/10179184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84">
            <a:off x="1436841" y="1314428"/>
            <a:ext cx="1070114" cy="164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55512">
            <a:off x="471830" y="1659303"/>
            <a:ext cx="1135244" cy="158246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57">
            <a:off x="5587372" y="1270248"/>
            <a:ext cx="4249044" cy="318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29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842" y="4104418"/>
            <a:ext cx="8940862" cy="1237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1"/>
              </a:spcAft>
            </a:pPr>
            <a:r>
              <a:rPr lang="ru-RU" sz="1654" b="1" dirty="0">
                <a:solidFill>
                  <a:schemeClr val="accent5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интеллектуальных способностей и инженерных компетентностей детей дошкольного возраста в процессе познавательной деятельности и вовлечения в научно-техническое творчество.</a:t>
            </a:r>
            <a:endParaRPr lang="ru-RU" sz="1323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3785" y="984631"/>
            <a:ext cx="9113933" cy="8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31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по технической конструктивной деятельности детей дошкольного возраста «</a:t>
            </a:r>
            <a:r>
              <a:rPr lang="ru-RU" sz="231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</a:t>
            </a:r>
            <a:r>
              <a:rPr lang="ru-RU" sz="231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-старт</a:t>
            </a:r>
            <a:r>
              <a:rPr lang="ru-RU" sz="231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для детей от 4-7 лет</a:t>
            </a:r>
            <a:endParaRPr lang="ru-RU" sz="2315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251912" y="1905899"/>
            <a:ext cx="592085" cy="6194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230553" y="1905898"/>
            <a:ext cx="637631" cy="6194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29913" y="2680164"/>
            <a:ext cx="270537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«Базовый» модуль</a:t>
            </a:r>
            <a:endParaRPr lang="ru-RU" sz="198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1605" y="2722637"/>
            <a:ext cx="3180559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«Продвинутый» модуль</a:t>
            </a:r>
            <a:endParaRPr lang="ru-RU" sz="198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91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ropa.tomsk.ru/upload/iblock/1bb/18_shkola_3_m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8" y="676735"/>
            <a:ext cx="1321411" cy="1226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599" y="2465116"/>
            <a:ext cx="9394004" cy="2262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«Развитие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компетентностей детей дошкольного возраста 4-5 лет средствами </a:t>
            </a:r>
            <a:r>
              <a:rPr lang="ru-RU" sz="1654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конструирования «LEGO - мир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endParaRPr lang="ru-RU" sz="827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«Развитие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компетентностей детей дошкольного возраста 4-8 лет средствами STEM образования «Мышиный код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endParaRPr lang="ru-RU" sz="827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«Развитие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компетентностей детей дошкольного возраста (4-6 лет) через использование конструктора Magformers «Веселые магнитики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endParaRPr lang="ru-RU" sz="868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3503" algn="just">
              <a:spcAft>
                <a:spcPts val="21"/>
              </a:spcAft>
            </a:pPr>
            <a:endParaRPr lang="ru-RU" sz="1654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2332" y="1712148"/>
            <a:ext cx="270537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«Базовый» модуль</a:t>
            </a:r>
            <a:endParaRPr lang="ru-RU" sz="198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ropa.tomsk.ru/upload/iblock/1bb/18_shkola_3_m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8" y="676735"/>
            <a:ext cx="1321411" cy="1226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599" y="2465116"/>
            <a:ext cx="9394004" cy="162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endParaRPr lang="ru-RU" sz="868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общеразвивающая программа по развитию предпосылок инженерного мышления средствами STEM – образования «Мышиный код» для детей с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задержкой психического развития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4-7 лет (технической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направленности)</a:t>
            </a:r>
          </a:p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endParaRPr lang="ru-RU" sz="827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3510" marR="73503" indent="-283510" algn="just">
              <a:spcAft>
                <a:spcPts val="21"/>
              </a:spcAft>
              <a:buFont typeface="+mj-lt"/>
              <a:buAutoNum type="arabicPeriod"/>
            </a:pP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Дополнительной </a:t>
            </a:r>
            <a:r>
              <a:rPr lang="ru-RU" sz="1654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общеразвивающей программе по образовательной робототехнике «Юный конструктор» для детей 5-7 лет (технической направленности).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3663" y="1712148"/>
            <a:ext cx="3180559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8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«Продвинутый» модуль</a:t>
            </a:r>
            <a:endParaRPr lang="ru-RU" sz="1984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824</Words>
  <Application>Microsoft Office PowerPoint</Application>
  <PresentationFormat>Произвольный</PresentationFormat>
  <Paragraphs>82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Georgia</vt:lpstr>
      <vt:lpstr>PT Astra Serif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Татьяна Сергеевна Горохова</cp:lastModifiedBy>
  <cp:revision>10</cp:revision>
  <dcterms:created xsi:type="dcterms:W3CDTF">2021-07-29T09:26:48Z</dcterms:created>
  <dcterms:modified xsi:type="dcterms:W3CDTF">2021-08-19T07:49:35Z</dcterms:modified>
</cp:coreProperties>
</file>