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60250" cy="6840538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 userDrawn="1">
          <p15:clr>
            <a:srgbClr val="A4A3A4"/>
          </p15:clr>
        </p15:guide>
        <p15:guide id="2" pos="38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62B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48" y="108"/>
      </p:cViewPr>
      <p:guideLst>
        <p:guide orient="horz" pos="2155"/>
        <p:guide pos="38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7B8CF-2A8E-4762-861A-F24CAD7590C1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0C203-2BFF-44CB-AB6C-4572737CA6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983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3C285-9D59-47CC-B611-C89CD6B47E5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44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520880" y="3420269"/>
            <a:ext cx="5776716" cy="1008112"/>
          </a:xfrm>
        </p:spPr>
        <p:txBody>
          <a:bodyPr lIns="0" tIns="0" rIns="0" bIns="0">
            <a:noAutofit/>
          </a:bodyPr>
          <a:lstStyle>
            <a:lvl1pPr>
              <a:defRPr>
                <a:latin typeface="Tahoma" pitchFamily="34" charset="0"/>
                <a:cs typeface="Tahoma" pitchFamily="34" charset="0"/>
              </a:defRPr>
            </a:lvl1pPr>
          </a:lstStyle>
          <a:p>
            <a:pPr algn="l"/>
            <a:r>
              <a:rPr lang="ru-RU" sz="2500" dirty="0" smtClean="0"/>
              <a:t>Подзаголовок</a:t>
            </a:r>
          </a:p>
          <a:p>
            <a:pPr algn="l"/>
            <a:r>
              <a:rPr lang="ru-RU" sz="2500" dirty="0" smtClean="0"/>
              <a:t>Подзаголовок</a:t>
            </a:r>
            <a:endParaRPr lang="ru-RU" sz="25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20880" y="5026511"/>
            <a:ext cx="5776716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800" dirty="0" smtClean="0">
                <a:latin typeface="Tahoma" pitchFamily="34" charset="0"/>
                <a:cs typeface="Tahoma" pitchFamily="34" charset="0"/>
              </a:rPr>
              <a:t>АВТОР</a:t>
            </a:r>
          </a:p>
          <a:p>
            <a:r>
              <a:rPr lang="ru-RU" sz="1800" dirty="0" smtClean="0">
                <a:latin typeface="Tahoma" pitchFamily="34" charset="0"/>
                <a:cs typeface="Tahoma" pitchFamily="34" charset="0"/>
              </a:rPr>
              <a:t>АВТОР</a:t>
            </a:r>
            <a:endParaRPr lang="ru-RU" sz="18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34017" y="1548061"/>
            <a:ext cx="6167287" cy="79208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17" y="755973"/>
            <a:ext cx="9120635" cy="79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4017" y="1764085"/>
            <a:ext cx="9120635" cy="432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0918371" y="29765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17" y="4395680"/>
            <a:ext cx="9120635" cy="13586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017" y="2899313"/>
            <a:ext cx="9120635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0918371" y="29765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34018" y="1591376"/>
            <a:ext cx="4430023" cy="45033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630" y="1591376"/>
            <a:ext cx="4430022" cy="450335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0918371" y="29765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18" y="755973"/>
            <a:ext cx="9207499" cy="65805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017" y="1531205"/>
            <a:ext cx="4082301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4017" y="2169338"/>
            <a:ext cx="4082301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4040" y="1531205"/>
            <a:ext cx="4777476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64040" y="2169338"/>
            <a:ext cx="4777476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0918371" y="29765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17" y="755973"/>
            <a:ext cx="9207499" cy="79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Box 2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0918371" y="29765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10918371" y="29765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14" y="755974"/>
            <a:ext cx="4000638" cy="67547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4321" y="755973"/>
            <a:ext cx="4887195" cy="5354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14" y="1620069"/>
            <a:ext cx="4000638" cy="44904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0918371" y="29765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17" y="4788378"/>
            <a:ext cx="9207499" cy="565295"/>
          </a:xfrm>
        </p:spPr>
        <p:txBody>
          <a:bodyPr anchor="t" anchorCtr="0"/>
          <a:lstStyle>
            <a:lvl1pPr algn="l">
              <a:defRPr sz="2000" b="0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34017" y="611216"/>
            <a:ext cx="9207499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4017" y="5353672"/>
            <a:ext cx="9207499" cy="8028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9902105" y="6372598"/>
            <a:ext cx="1563537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2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</a:t>
            </a:r>
            <a:endParaRPr lang="ru-RU" sz="2200" spc="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902105" y="107901"/>
            <a:ext cx="1563537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18-20 АВГУСТА </a:t>
            </a:r>
            <a:r>
              <a:rPr lang="ru-RU" sz="120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ГОДА</a:t>
            </a:r>
            <a:endParaRPr lang="ru-RU" sz="120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993291" y="311447"/>
            <a:ext cx="347453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</a:t>
            </a:r>
            <a:endParaRPr lang="en-US" sz="500" b="0" spc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00" b="0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ТОМСК</a:t>
            </a:r>
            <a:endParaRPr lang="ru-RU" sz="500" b="0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0918371" y="297657"/>
            <a:ext cx="0" cy="176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17" y="755973"/>
            <a:ext cx="9120635" cy="7920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017" y="1764085"/>
            <a:ext cx="9120635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zol.dou.tomck.ru/" TargetMode="External"/><Relationship Id="rId4" Type="http://schemas.openxmlformats.org/officeDocument/2006/relationships/hyperlink" Target="mailto:kolp-madou-zolk@gov70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543622" y="611958"/>
            <a:ext cx="7489825" cy="847725"/>
          </a:xfrm>
        </p:spPr>
        <p:txBody>
          <a:bodyPr/>
          <a:lstStyle/>
          <a:p>
            <a:pPr algn="ctr"/>
            <a:r>
              <a:rPr lang="ru-RU" dirty="0" err="1"/>
              <a:t>С</a:t>
            </a:r>
            <a:r>
              <a:rPr lang="ru-RU" dirty="0" err="1" smtClean="0"/>
              <a:t>тажировочная</a:t>
            </a:r>
            <a:r>
              <a:rPr lang="ru-RU" dirty="0" smtClean="0"/>
              <a:t> площадка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1543621" y="1764085"/>
            <a:ext cx="9145016" cy="4501456"/>
          </a:xfrm>
        </p:spPr>
        <p:txBody>
          <a:bodyPr>
            <a:normAutofit/>
          </a:bodyPr>
          <a:lstStyle/>
          <a:p>
            <a:pPr marL="82090" indent="0"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«</a:t>
            </a:r>
            <a:r>
              <a:rPr lang="ru-RU" dirty="0">
                <a:solidFill>
                  <a:srgbClr val="0070C0"/>
                </a:solidFill>
              </a:rPr>
              <a:t>Развитее пространственного мышления дошкольников как основы формирования естественнонаучных компетенций</a:t>
            </a:r>
            <a:r>
              <a:rPr lang="ru-RU" dirty="0" smtClean="0">
                <a:solidFill>
                  <a:srgbClr val="0070C0"/>
                </a:solidFill>
              </a:rPr>
              <a:t>»</a:t>
            </a:r>
          </a:p>
          <a:p>
            <a:pPr marL="82090" indent="0" algn="ctr">
              <a:buNone/>
            </a:pPr>
            <a:endParaRPr lang="ru-RU" sz="2594" dirty="0"/>
          </a:p>
          <a:p>
            <a:pPr marL="82090" indent="0" algn="just">
              <a:buNone/>
            </a:pPr>
            <a:r>
              <a:rPr lang="ru-RU" sz="2594" b="1" dirty="0">
                <a:solidFill>
                  <a:schemeClr val="tx2"/>
                </a:solidFill>
              </a:rPr>
              <a:t>Цель:</a:t>
            </a:r>
            <a:r>
              <a:rPr lang="ru-RU" sz="2594" dirty="0"/>
              <a:t> создание инновационного образовательного пространства, обеспечивающего педагогам </a:t>
            </a:r>
            <a:r>
              <a:rPr lang="ru-RU" sz="2594" dirty="0" err="1"/>
              <a:t>стажировочной</a:t>
            </a:r>
            <a:r>
              <a:rPr lang="ru-RU" sz="2594" dirty="0"/>
              <a:t> площадки условия для приобретения профессиональных компетенций, способствующих развитию пространственного мышления дошкольников при формировании естественнонаучных представлений.</a:t>
            </a:r>
          </a:p>
        </p:txBody>
      </p:sp>
    </p:spTree>
    <p:extLst>
      <p:ext uri="{BB962C8B-B14F-4D97-AF65-F5344CB8AC3E}">
        <p14:creationId xmlns:p14="http://schemas.microsoft.com/office/powerpoint/2010/main" val="75141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99605" y="467942"/>
            <a:ext cx="7848872" cy="11398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Формы работы </a:t>
            </a:r>
            <a:r>
              <a:rPr lang="ru-RU" dirty="0" err="1" smtClean="0"/>
              <a:t>стажировочной</a:t>
            </a:r>
            <a:r>
              <a:rPr lang="ru-RU" dirty="0" smtClean="0"/>
              <a:t> площадки: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047678" y="2196133"/>
            <a:ext cx="8136657" cy="374441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лекция-обсуждение;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семинар-практикум;</a:t>
            </a:r>
          </a:p>
          <a:p>
            <a:r>
              <a:rPr lang="ru-RU" dirty="0" smtClean="0"/>
              <a:t>круглый </a:t>
            </a:r>
            <a:r>
              <a:rPr lang="ru-RU" dirty="0"/>
              <a:t>стол;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мастер-класс</a:t>
            </a:r>
            <a:r>
              <a:rPr lang="ru-RU" dirty="0">
                <a:solidFill>
                  <a:srgbClr val="0070C0"/>
                </a:solidFill>
              </a:rPr>
              <a:t>;</a:t>
            </a:r>
          </a:p>
          <a:p>
            <a:r>
              <a:rPr lang="ru-RU" dirty="0" smtClean="0"/>
              <a:t>открытые </a:t>
            </a:r>
            <a:r>
              <a:rPr lang="ru-RU" dirty="0"/>
              <a:t>образовательные мероприятия;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практическое </a:t>
            </a:r>
            <a:r>
              <a:rPr lang="ru-RU" dirty="0" smtClean="0">
                <a:solidFill>
                  <a:srgbClr val="0070C0"/>
                </a:solidFill>
              </a:rPr>
              <a:t>консультирование </a:t>
            </a:r>
            <a:r>
              <a:rPr lang="ru-RU" dirty="0">
                <a:solidFill>
                  <a:srgbClr val="0070C0"/>
                </a:solidFill>
              </a:rPr>
              <a:t>(индивидуальное, групповое</a:t>
            </a:r>
            <a:r>
              <a:rPr lang="ru-RU" dirty="0" smtClean="0">
                <a:solidFill>
                  <a:srgbClr val="0070C0"/>
                </a:solidFill>
              </a:rPr>
              <a:t>);</a:t>
            </a:r>
            <a:endParaRPr lang="ru-RU" dirty="0">
              <a:solidFill>
                <a:srgbClr val="0070C0"/>
              </a:solidFill>
            </a:endParaRPr>
          </a:p>
          <a:p>
            <a:r>
              <a:rPr lang="ru-RU" dirty="0" smtClean="0"/>
              <a:t>участие </a:t>
            </a:r>
            <a:r>
              <a:rPr lang="ru-RU" dirty="0"/>
              <a:t>в </a:t>
            </a:r>
            <a:r>
              <a:rPr lang="ru-RU" dirty="0" smtClean="0"/>
              <a:t>дистанционных конкурсах, викторинах.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788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59645" y="539949"/>
            <a:ext cx="7480300" cy="76676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Планируемые результаты: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471613" y="1306712"/>
            <a:ext cx="7478712" cy="112553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82090" indent="0" algn="ctr">
              <a:buNone/>
            </a:pPr>
            <a:r>
              <a:rPr lang="ru-RU" sz="2394" dirty="0"/>
              <a:t>Способность  участников </a:t>
            </a:r>
            <a:r>
              <a:rPr lang="ru-RU" sz="2394" dirty="0" err="1"/>
              <a:t>стажировочной</a:t>
            </a:r>
            <a:r>
              <a:rPr lang="ru-RU" sz="2394" dirty="0"/>
              <a:t> площадки эффективно применять современных технологий и методики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1693" y="2537081"/>
            <a:ext cx="7489210" cy="119727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2114"/>
            <a:r>
              <a:rPr lang="ru-RU" sz="2394" dirty="0">
                <a:solidFill>
                  <a:prstClr val="black"/>
                </a:solidFill>
                <a:latin typeface="Corbel" panose="020B0503020204020204" pitchFamily="34" charset="0"/>
              </a:rPr>
              <a:t>Умение разрабатывать собственные методы и дидактические материалы, обеспечивающие развитие пространственного мышления детей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39765" y="3889734"/>
            <a:ext cx="7536090" cy="82888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2114"/>
            <a:r>
              <a:rPr lang="ru-RU" sz="2394" dirty="0">
                <a:solidFill>
                  <a:prstClr val="black"/>
                </a:solidFill>
                <a:latin typeface="Corbel" panose="020B0503020204020204" pitchFamily="34" charset="0"/>
              </a:rPr>
              <a:t>Умение создавать условия для организации детской деятельности естественнонаучной направленности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43821" y="4873994"/>
            <a:ext cx="7625624" cy="119763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2114"/>
            <a:r>
              <a:rPr lang="ru-RU" sz="2394" dirty="0">
                <a:solidFill>
                  <a:prstClr val="black"/>
                </a:solidFill>
                <a:latin typeface="Corbel" panose="020B0503020204020204" pitchFamily="34" charset="0"/>
              </a:rPr>
              <a:t>Умение организовывать взаимодействие с </a:t>
            </a:r>
            <a:r>
              <a:rPr lang="ru-RU" sz="2394" dirty="0" smtClean="0">
                <a:solidFill>
                  <a:prstClr val="black"/>
                </a:solidFill>
                <a:latin typeface="Corbel" panose="020B0503020204020204" pitchFamily="34" charset="0"/>
              </a:rPr>
              <a:t>семьей, </a:t>
            </a:r>
            <a:r>
              <a:rPr lang="ru-RU" sz="2394" dirty="0">
                <a:solidFill>
                  <a:prstClr val="black"/>
                </a:solidFill>
                <a:latin typeface="Corbel" panose="020B0503020204020204" pitchFamily="34" charset="0"/>
              </a:rPr>
              <a:t>направленное на развитие пространственного мышления дошкольников в области естественных наук.</a:t>
            </a:r>
          </a:p>
        </p:txBody>
      </p:sp>
    </p:spTree>
    <p:extLst>
      <p:ext uri="{BB962C8B-B14F-4D97-AF65-F5344CB8AC3E}">
        <p14:creationId xmlns:p14="http://schemas.microsoft.com/office/powerpoint/2010/main" val="17261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95782" y="3631371"/>
            <a:ext cx="4632183" cy="936104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Гоман Людмила Вячеславовна, заместитель заведующего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3581" y="1188021"/>
            <a:ext cx="5256584" cy="2376264"/>
          </a:xfrm>
        </p:spPr>
        <p:txBody>
          <a:bodyPr/>
          <a:lstStyle/>
          <a:p>
            <a:pPr algn="ctr"/>
            <a:r>
              <a:rPr lang="ru-RU" sz="4800" dirty="0"/>
              <a:t>Спасибо за внимание!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27598" y="4551608"/>
            <a:ext cx="4632183" cy="147356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2114"/>
            <a:r>
              <a:rPr lang="ru-RU" sz="179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МАДОУ ЦРР д/с  «Золотой ключик»</a:t>
            </a:r>
          </a:p>
          <a:p>
            <a:pPr defTabSz="912114"/>
            <a:r>
              <a:rPr lang="ru-RU" sz="1795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Колпашевского</a:t>
            </a:r>
            <a:r>
              <a:rPr lang="ru-RU" sz="179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района</a:t>
            </a:r>
          </a:p>
          <a:p>
            <a:pPr defTabSz="912114"/>
            <a:r>
              <a:rPr lang="ru-RU" sz="179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тел. факс: (38-254) 5-48-20</a:t>
            </a:r>
          </a:p>
          <a:p>
            <a:pPr defTabSz="912114"/>
            <a:r>
              <a:rPr lang="ru-RU" sz="179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</a:t>
            </a:r>
            <a:r>
              <a:rPr lang="ru-RU" sz="1795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</a:t>
            </a:r>
            <a:r>
              <a:rPr lang="ru-RU" sz="179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ru-RU" sz="179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kolp-madou-zolk@gov70.ru</a:t>
            </a:r>
            <a:endParaRPr lang="ru-RU" sz="1795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2114"/>
            <a:r>
              <a:rPr lang="ru-RU" sz="179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Сайт:   </a:t>
            </a:r>
            <a:r>
              <a:rPr lang="ru-RU" sz="179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http://zol.dou.tomck.ru</a:t>
            </a:r>
            <a:r>
              <a:rPr lang="ru-RU" sz="179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599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516937" y="1908101"/>
            <a:ext cx="5255787" cy="1950592"/>
          </a:xfrm>
        </p:spPr>
        <p:txBody>
          <a:bodyPr>
            <a:noAutofit/>
          </a:bodyPr>
          <a:lstStyle/>
          <a:p>
            <a:pPr algn="ctr"/>
            <a:r>
              <a:rPr lang="ru-RU" sz="359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ru-RU" sz="359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394" b="1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«Развитие пространственного мышления дошкольников как основы формирования естественнонаучных, цифровых и инженерных компетенций человека будущего»</a:t>
            </a:r>
            <a:br>
              <a:rPr lang="ru-RU" sz="2394" b="1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ru-RU" sz="2394" b="1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543621" y="654913"/>
            <a:ext cx="7694612" cy="9969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995" dirty="0">
                <a:latin typeface="+mj-lt"/>
                <a:cs typeface="Times New Roman" pitchFamily="18" charset="0"/>
              </a:rPr>
              <a:t>Муниципальное автономное дошкольное образовательное учреждение «Центр развития ребенка – детский сад</a:t>
            </a:r>
          </a:p>
          <a:p>
            <a:pPr marL="0" indent="0" algn="ctr">
              <a:buNone/>
            </a:pPr>
            <a:r>
              <a:rPr lang="ru-RU" sz="1995" dirty="0">
                <a:latin typeface="+mj-lt"/>
                <a:cs typeface="Times New Roman" pitchFamily="18" charset="0"/>
              </a:rPr>
              <a:t>«Золотой ключик» Колпашевского района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64651" y="5215887"/>
            <a:ext cx="4560358" cy="6446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795" dirty="0">
                <a:latin typeface="+mj-lt"/>
                <a:cs typeface="Times New Roman" pitchFamily="18" charset="0"/>
              </a:rPr>
              <a:t>Гоман Людмила Вячеславовна, </a:t>
            </a:r>
          </a:p>
          <a:p>
            <a:pPr algn="r"/>
            <a:r>
              <a:rPr lang="ru-RU" sz="1795" dirty="0">
                <a:latin typeface="+mj-lt"/>
                <a:cs typeface="Times New Roman" pitchFamily="18" charset="0"/>
              </a:rPr>
              <a:t>заместитель заведующего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605" y="2617865"/>
            <a:ext cx="3876730" cy="2903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  <a:alpha val="38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64851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56189" y="3663445"/>
            <a:ext cx="3672408" cy="256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/>
        </p:spPr>
      </p:pic>
      <p:pic>
        <p:nvPicPr>
          <p:cNvPr id="21" name="Picture 4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/>
          <a:srcRect r="2401"/>
          <a:stretch/>
        </p:blipFill>
        <p:spPr bwMode="auto">
          <a:xfrm>
            <a:off x="5144022" y="606801"/>
            <a:ext cx="3734729" cy="2864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/>
          <a:srcRect b="4600"/>
          <a:stretch/>
        </p:blipFill>
        <p:spPr bwMode="auto">
          <a:xfrm>
            <a:off x="2119685" y="3583826"/>
            <a:ext cx="3600400" cy="2619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" t="4204" r="24736"/>
          <a:stretch/>
        </p:blipFill>
        <p:spPr>
          <a:xfrm>
            <a:off x="1183582" y="606801"/>
            <a:ext cx="3672408" cy="2905548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414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Новая   ЭКОЛОГИЯ\ЭКОЛОГИЯ\Центр Экологического образования\Статус  ЦЕНТР  ЭКОЛОГ  ОБРАЗОВ\фото   зимние  с  аппарата2018\DCIM\194___02\IMG_3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8277" y="1631358"/>
            <a:ext cx="3384376" cy="2538281"/>
          </a:xfrm>
          <a:prstGeom prst="roundRect">
            <a:avLst/>
          </a:prstGeom>
          <a:noFill/>
        </p:spPr>
      </p:pic>
      <p:pic>
        <p:nvPicPr>
          <p:cNvPr id="11" name="Picture 8" descr="D:\Новая   ЭКОЛОГИЯ\ЭКОЛОГИЯ\Центр Экологического образования\Статус  ЦЕНТР  ЭКОЛОГ  ОБРАЗОВ\фото   зимние  с  аппарата2018\DCIM\195\IMG_42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222" y="4169639"/>
            <a:ext cx="3312368" cy="2366509"/>
          </a:xfrm>
          <a:prstGeom prst="round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3661" y="611957"/>
            <a:ext cx="7416824" cy="5301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990" dirty="0"/>
              <a:t>Наблюдение   в  опытнической  деятельности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1183582" y="1692078"/>
            <a:ext cx="3384376" cy="253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5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:\Ц    Э    О\фото 2018-19 уч год\29августа 2018\DSCF0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7598" y="1197458"/>
            <a:ext cx="3030299" cy="2272724"/>
          </a:xfrm>
          <a:prstGeom prst="roundRect">
            <a:avLst/>
          </a:prstGeom>
          <a:noFill/>
          <a:effectLst>
            <a:glow rad="101600">
              <a:srgbClr val="92D050">
                <a:alpha val="60000"/>
              </a:srgbClr>
            </a:glow>
          </a:effectLst>
        </p:spPr>
      </p:pic>
      <p:pic>
        <p:nvPicPr>
          <p:cNvPr id="6" name="Picture 2" descr="I:\Ц    Э    О\фото 2018-19 уч год\29августа 2018\DSCF02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6269" y="1152718"/>
            <a:ext cx="3089952" cy="2317464"/>
          </a:xfrm>
          <a:prstGeom prst="roundRect">
            <a:avLst/>
          </a:prstGeom>
          <a:noFill/>
          <a:effectLst>
            <a:glow rad="101600">
              <a:srgbClr val="92D050">
                <a:alpha val="60000"/>
              </a:srgbClr>
            </a:glo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l="6555" r="34446"/>
          <a:stretch>
            <a:fillRect/>
          </a:stretch>
        </p:blipFill>
        <p:spPr bwMode="auto">
          <a:xfrm>
            <a:off x="5216029" y="1539601"/>
            <a:ext cx="1643696" cy="2082915"/>
          </a:xfrm>
          <a:prstGeom prst="roundRect">
            <a:avLst/>
          </a:prstGeom>
          <a:noFill/>
        </p:spPr>
      </p:pic>
      <p:pic>
        <p:nvPicPr>
          <p:cNvPr id="8" name="Picture 3" descr="D:\Новая   ЭКОЛОГИЯ\ЭКОЛОГИЯ\3 а РИСУНКИ И КАРТИНКИ\а  Р А С Т Е Н И Я\0 КОМНАТНЫЕ  растения\1 Материал к  Сетевому мероприят.2017\0-1 Мое  занятие\ФОТО И ВИДЕО ЗАПИСЬ\дежурство 13 марта\11171_FUJI\DSCF11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93" y="3635481"/>
            <a:ext cx="3456384" cy="2592288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C0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59645" y="467941"/>
            <a:ext cx="8424937" cy="3988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Самостоятельное наблюдение</a:t>
            </a:r>
            <a:endParaRPr lang="ru-RU" dirty="0"/>
          </a:p>
        </p:txBody>
      </p:sp>
      <p:pic>
        <p:nvPicPr>
          <p:cNvPr id="12" name="Picture 3" descr="D:\Новая   ЭКОЛОГИЯ\ЭКОЛОГИЯ\3 а РИСУНКИ И КАРТИНКИ\а  Р А С Т Е Н И Я\0 КОМНАТНЫЕ  растения\1 Материал к  Сетевому мероприят.2017\0-1 Мое  занятие\ФОТО И ВИДЕО ЗАПИСЬ\дежурство 13 марта\11171_FUJI\DSCF121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296149" y="3601076"/>
            <a:ext cx="3456384" cy="2592288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7118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I:\Ц    Э    О\Статус  ЦЕНТР  ЭКОЛОГ  ОБРАЗОВ\2018-19учебный  год\КНИЖКА - ТУННЕЛЬ\Документы  конкурса-выставки  книжки  туннеля\фото  книжек -туннелей\DSCF5836.JPG"/>
          <p:cNvPicPr>
            <a:picLocks noChangeAspect="1" noChangeArrowheads="1"/>
          </p:cNvPicPr>
          <p:nvPr/>
        </p:nvPicPr>
        <p:blipFill>
          <a:blip r:embed="rId2" cstate="print"/>
          <a:srcRect l="4326" t="31500" b="12851"/>
          <a:stretch>
            <a:fillRect/>
          </a:stretch>
        </p:blipFill>
        <p:spPr bwMode="auto">
          <a:xfrm>
            <a:off x="5515247" y="3740281"/>
            <a:ext cx="5173457" cy="2397642"/>
          </a:xfrm>
          <a:prstGeom prst="roundRect">
            <a:avLst/>
          </a:prstGeom>
          <a:noFill/>
        </p:spPr>
      </p:pic>
      <p:pic>
        <p:nvPicPr>
          <p:cNvPr id="13" name="Picture 2" descr="I:\Ц    Э    О\Статус  ЦЕНТР  ЭКОЛОГ  ОБРАЗОВ\2018-19учебный  год\КНИЖКА - ТУННЕЛЬ\Документы  конкурса-выставки  книжки  туннеля\фото  книжек -туннелей\DSCF5854.JPG"/>
          <p:cNvPicPr>
            <a:picLocks noChangeAspect="1" noChangeArrowheads="1"/>
          </p:cNvPicPr>
          <p:nvPr/>
        </p:nvPicPr>
        <p:blipFill>
          <a:blip r:embed="rId3" cstate="print"/>
          <a:srcRect l="14610" t="29658" r="19647"/>
          <a:stretch>
            <a:fillRect/>
          </a:stretch>
        </p:blipFill>
        <p:spPr bwMode="auto">
          <a:xfrm>
            <a:off x="1759646" y="3740282"/>
            <a:ext cx="3085159" cy="2475745"/>
          </a:xfrm>
          <a:prstGeom prst="round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5" b="5450"/>
          <a:stretch/>
        </p:blipFill>
        <p:spPr bwMode="auto">
          <a:xfrm>
            <a:off x="6045150" y="1086611"/>
            <a:ext cx="3851399" cy="247795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822" y="412308"/>
            <a:ext cx="7632848" cy="7920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Выставки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1373378" y="1044005"/>
            <a:ext cx="3857692" cy="252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5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7598" y="683965"/>
            <a:ext cx="3749773" cy="28119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b="13450"/>
          <a:stretch>
            <a:fillRect/>
          </a:stretch>
        </p:blipFill>
        <p:spPr bwMode="auto">
          <a:xfrm>
            <a:off x="1543622" y="3641987"/>
            <a:ext cx="4014417" cy="255807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6228" t="13841" b="14187"/>
          <a:stretch>
            <a:fillRect/>
          </a:stretch>
        </p:blipFill>
        <p:spPr bwMode="auto">
          <a:xfrm>
            <a:off x="5648078" y="1154250"/>
            <a:ext cx="4313989" cy="248332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 l="3158" t="16590" b="9726"/>
          <a:stretch>
            <a:fillRect/>
          </a:stretch>
        </p:blipFill>
        <p:spPr bwMode="auto">
          <a:xfrm>
            <a:off x="6440165" y="3857843"/>
            <a:ext cx="4104456" cy="2342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8385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1039814" y="611189"/>
            <a:ext cx="5038725" cy="3384549"/>
          </a:xfrm>
        </p:spPr>
        <p:txBody>
          <a:bodyPr>
            <a:normAutofit/>
          </a:bodyPr>
          <a:lstStyle/>
          <a:p>
            <a:r>
              <a:rPr lang="ru-RU" sz="2394" dirty="0">
                <a:latin typeface="+mn-lt"/>
                <a:cs typeface="Times New Roman" panose="02020603050405020304" pitchFamily="18" charset="0"/>
              </a:rPr>
              <a:t>Интеллектуальная детская игра «</a:t>
            </a:r>
            <a:r>
              <a:rPr lang="ru-RU" sz="2394" dirty="0" err="1">
                <a:latin typeface="+mn-lt"/>
                <a:cs typeface="Times New Roman" panose="02020603050405020304" pitchFamily="18" charset="0"/>
              </a:rPr>
              <a:t>Любознай</a:t>
            </a:r>
            <a:r>
              <a:rPr lang="ru-RU" sz="2394" dirty="0">
                <a:latin typeface="+mn-lt"/>
                <a:cs typeface="Times New Roman" panose="02020603050405020304" pitchFamily="18" charset="0"/>
              </a:rPr>
              <a:t>-ка  мира природы»</a:t>
            </a:r>
          </a:p>
          <a:p>
            <a:r>
              <a:rPr lang="ru-RU" sz="2394" dirty="0">
                <a:latin typeface="+mn-lt"/>
                <a:cs typeface="Times New Roman" panose="02020603050405020304" pitchFamily="18" charset="0"/>
              </a:rPr>
              <a:t>Открытая дистанционная викторина для детей «Знатоки мира природы»</a:t>
            </a:r>
          </a:p>
          <a:p>
            <a:r>
              <a:rPr lang="ru-RU" sz="2394" dirty="0">
                <a:latin typeface="+mn-lt"/>
                <a:cs typeface="Times New Roman" panose="02020603050405020304" pitchFamily="18" charset="0"/>
              </a:rPr>
              <a:t>Турнир «Маленькие эрудиты»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720085" y="790421"/>
            <a:ext cx="3528392" cy="2379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1653" y="3417667"/>
            <a:ext cx="3860878" cy="2754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653086" y="3334578"/>
            <a:ext cx="3783555" cy="2837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351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650995" y="4254159"/>
            <a:ext cx="3962647" cy="219044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/>
            <a:endParaRPr lang="ru-RU" sz="1795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118" y="1432939"/>
            <a:ext cx="4119723" cy="2750727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615630" y="1532280"/>
            <a:ext cx="3789005" cy="248159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/>
            <a:endParaRPr lang="ru-RU" sz="1795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71613" y="680821"/>
            <a:ext cx="7478712" cy="70485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591" dirty="0"/>
              <a:t>Естественнонаучное направление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1741934" y="1615282"/>
            <a:ext cx="3779838" cy="2330450"/>
          </a:xfrm>
        </p:spPr>
        <p:txBody>
          <a:bodyPr anchor="ctr">
            <a:normAutofit fontScale="85000" lnSpcReduction="20000"/>
          </a:bodyPr>
          <a:lstStyle/>
          <a:p>
            <a:pPr algn="ctr"/>
            <a:r>
              <a:rPr lang="ru-RU" sz="359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Эколого-биологическое</a:t>
            </a:r>
          </a:p>
          <a:p>
            <a:pPr marL="82090" indent="0" algn="ctr">
              <a:buNone/>
            </a:pPr>
            <a:r>
              <a:rPr lang="ru-RU" sz="2594" dirty="0">
                <a:latin typeface="+mn-lt"/>
              </a:rPr>
              <a:t>(биология, экология, а также прикладные направления, связанные с биологией, в том числе медицинская тематика)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6217895" y="1556366"/>
            <a:ext cx="3534639" cy="2389367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359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Физико-географическое</a:t>
            </a:r>
          </a:p>
          <a:p>
            <a:pPr marL="82090" indent="0" algn="ctr">
              <a:buNone/>
            </a:pPr>
            <a:r>
              <a:rPr lang="ru-RU" sz="2394" dirty="0">
                <a:latin typeface="+mn-lt"/>
              </a:rPr>
              <a:t>(</a:t>
            </a:r>
            <a:r>
              <a:rPr lang="ru-RU" sz="2394" dirty="0">
                <a:latin typeface="+mn-lt"/>
                <a:cs typeface="Calibri" panose="020F0502020204030204" pitchFamily="34" charset="0"/>
              </a:rPr>
              <a:t>физическая география, весь комплекс наук о Земле, сочетающий изучение объектов неживой и живой природы в географическом пространстве)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10131" y="4307092"/>
            <a:ext cx="4226178" cy="242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114"/>
            <a:r>
              <a:rPr lang="ru-RU" sz="3192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Физико-химическое</a:t>
            </a:r>
          </a:p>
          <a:p>
            <a:pPr algn="ctr" defTabSz="912114"/>
            <a:r>
              <a:rPr lang="ru-RU" sz="2200" dirty="0">
                <a:solidFill>
                  <a:prstClr val="black"/>
                </a:solidFill>
                <a:ea typeface="Calibri" panose="020F0502020204030204" pitchFamily="34" charset="0"/>
              </a:rPr>
              <a:t>(физика, астрономия, химия – в аспекте изучения природных явлений и решения экологических проблем)</a:t>
            </a:r>
            <a:endParaRPr lang="ru-RU" sz="2200" dirty="0">
              <a:solidFill>
                <a:prstClr val="black"/>
              </a:solidFill>
            </a:endParaRPr>
          </a:p>
          <a:p>
            <a:pPr marL="456057" indent="-456057" defTabSz="912114">
              <a:buFont typeface="Arial" panose="020B0604020202020204" pitchFamily="34" charset="0"/>
              <a:buChar char="•"/>
            </a:pPr>
            <a:endParaRPr lang="ru-RU" sz="3192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2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297</Words>
  <Application>Microsoft Office PowerPoint</Application>
  <PresentationFormat>Произвольный</PresentationFormat>
  <Paragraphs>43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Corbel</vt:lpstr>
      <vt:lpstr>Tahoma</vt:lpstr>
      <vt:lpstr>Times New Roman</vt:lpstr>
      <vt:lpstr>Тема Office</vt:lpstr>
      <vt:lpstr>Презентация PowerPoint</vt:lpstr>
      <vt:lpstr> «Развитие пространственного мышления дошкольников как основы формирования естественнонаучных, цифровых и инженерных компетенций человека будущего» </vt:lpstr>
      <vt:lpstr>Презентация PowerPoint</vt:lpstr>
      <vt:lpstr>Наблюдение   в  опытнической  деятельности </vt:lpstr>
      <vt:lpstr>Самостоятельное наблюдение</vt:lpstr>
      <vt:lpstr>Выставки</vt:lpstr>
      <vt:lpstr>Презентация PowerPoint</vt:lpstr>
      <vt:lpstr>Презентация PowerPoint</vt:lpstr>
      <vt:lpstr>Естественнонаучное направление</vt:lpstr>
      <vt:lpstr>Стажировочная площадка</vt:lpstr>
      <vt:lpstr>Формы работы стажировочной площадки:</vt:lpstr>
      <vt:lpstr>Планируемые результаты:</vt:lpstr>
      <vt:lpstr>Спасибо за внимание!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TOIPKRO</cp:lastModifiedBy>
  <cp:revision>18</cp:revision>
  <dcterms:created xsi:type="dcterms:W3CDTF">2021-07-29T09:26:48Z</dcterms:created>
  <dcterms:modified xsi:type="dcterms:W3CDTF">2021-08-20T04:21:01Z</dcterms:modified>
</cp:coreProperties>
</file>