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80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3" r:id="rId6"/>
    <p:sldId id="259" r:id="rId7"/>
    <p:sldId id="265" r:id="rId8"/>
    <p:sldId id="262" r:id="rId9"/>
    <p:sldId id="280" r:id="rId10"/>
    <p:sldId id="279" r:id="rId11"/>
    <p:sldId id="281" r:id="rId12"/>
    <p:sldId id="282" r:id="rId13"/>
    <p:sldId id="283" r:id="rId14"/>
    <p:sldId id="267" r:id="rId15"/>
    <p:sldId id="277" r:id="rId16"/>
    <p:sldId id="270" r:id="rId17"/>
    <p:sldId id="272" r:id="rId18"/>
    <p:sldId id="274" r:id="rId19"/>
    <p:sldId id="260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05" autoAdjust="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66C66A4-3E9A-4D48-AE19-59B11A0216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055A39-7BD8-4CB2-9E4E-D5F38D84B2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1ECE-97D8-44F9-9C7A-DB1AC630DFAC}" type="datetime1">
              <a:rPr lang="ru-RU" smtClean="0"/>
              <a:t>18.08.2021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CAEB401-D353-45E5-8280-0606CCCBE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807E761-7F7A-4D2C-8944-3B49A5CD8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53B4-0D05-421F-85D3-F311BA4EB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5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BA56-40D1-4E05-9DDD-CA1A1A679143}" type="datetime1">
              <a:rPr lang="ru-RU" smtClean="0"/>
              <a:pPr/>
              <a:t>18.08.2021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1A3B-8407-4A4E-B5A6-988BD64132E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82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2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2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0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25A7E61-1BBB-461A-A3DA-7941C5BB961C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4539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AF586D1-CCD2-4008-B9DD-08178F9B3587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621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7CB108-4600-494C-A02C-F32CCD9AC1AE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9564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4C9AFD-A4DD-4E73-ADEE-77437DA12583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015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583C615E-E95A-475E-BF17-8B9F578A04B6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9463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3472D9-7988-48D2-AF06-25BECD8DE9FF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606958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E373B3-AD72-488C-8D65-CC2A0D855714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3899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816314-F397-49E9-A8ED-29B429DE8B7F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15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3BCF6-1B5D-48B1-BC5F-09A4104978DD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643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E48EAD-D381-4DD0-8557-975059B0D05D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402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6365492-6A5A-4444-B9B9-CCA334E4126D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23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93472D9-7988-48D2-AF06-25BECD8DE9FF}" type="datetime1">
              <a:rPr lang="ru-RU" noProof="0" smtClean="0"/>
              <a:t>18.08.2021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714769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druzhkova_a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 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8" name="Прямоугольник 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Прямоугольник 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98867647-07B7-4265-832F-DE0E80979A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386" y="804143"/>
            <a:ext cx="6613652" cy="524710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Развитие научно-технического творчества и инженерно-конструкторского мышления детей старшего дошкольного возраста как основа формирования пространственного мышления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0908" y="5601506"/>
            <a:ext cx="4232180" cy="1496816"/>
          </a:xfrm>
        </p:spPr>
        <p:txBody>
          <a:bodyPr rtlCol="0">
            <a:normAutofit/>
          </a:bodyPr>
          <a:lstStyle/>
          <a:p>
            <a:pPr algn="r" rt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Банникова Анастасия Викторовна, </a:t>
            </a:r>
          </a:p>
          <a:p>
            <a:pPr algn="r" rt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высшей квалификационной категории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D90EC3D-482A-4E73-B198-E8341A0D0973}"/>
              </a:ext>
            </a:extLst>
          </p:cNvPr>
          <p:cNvSpPr txBox="1">
            <a:spLocks/>
          </p:cNvSpPr>
          <p:nvPr/>
        </p:nvSpPr>
        <p:spPr>
          <a:xfrm>
            <a:off x="321277" y="-88367"/>
            <a:ext cx="7743566" cy="89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Муниципальное автономное дошкольное образовательное учреждение – детский сад комбинированного вида №4 «Журавушка» г. Асино томской области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20" y="291838"/>
            <a:ext cx="3278260" cy="245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7386" y="2990855"/>
            <a:ext cx="3235994" cy="182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26077"/>
            <a:ext cx="4737671" cy="266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02225"/>
            <a:ext cx="4737670" cy="266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97" y="1464276"/>
            <a:ext cx="6495077" cy="3653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607485" y="626077"/>
            <a:ext cx="6223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 скоростного  эскизирования  (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МСЭ)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6559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978" y="477837"/>
            <a:ext cx="10898660" cy="1371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новых вариантов (МНВ)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6292487_1566490043490522_5277380990624855051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092" y="1940054"/>
            <a:ext cx="4446974" cy="444697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39" y="1940054"/>
            <a:ext cx="5929299" cy="44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1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6" y="2120348"/>
            <a:ext cx="5686379" cy="319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2120348"/>
            <a:ext cx="5504511" cy="309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55374" y="851067"/>
            <a:ext cx="11052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информационной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недостаточности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(МИН)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626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52" y="378983"/>
            <a:ext cx="10933043" cy="13716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перенасыщенности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(МИП)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1" y="1353019"/>
            <a:ext cx="8554837" cy="48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6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899" y="115372"/>
            <a:ext cx="8171934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абсурда (МА)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1" y="1158175"/>
            <a:ext cx="7864492" cy="524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1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369" y="115372"/>
            <a:ext cx="10380372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 ситуационной  драматизации  (МСД)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06" y="1126363"/>
            <a:ext cx="8918860" cy="501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23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="" xmlns:a16="http://schemas.microsoft.com/office/drawing/2014/main" id="{06FF3823-BBAD-4D28-B6DB-E416E2409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Прямоугольник 15">
            <a:extLst>
              <a:ext uri="{FF2B5EF4-FFF2-40B4-BE49-F238E27FC236}">
                <a16:creationId xmlns="" xmlns:a16="http://schemas.microsoft.com/office/drawing/2014/main" id="{0E20F056-0FFD-4EE9-BDCB-8963C7F8BA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Прямоугольник 17">
            <a:extLst>
              <a:ext uri="{FF2B5EF4-FFF2-40B4-BE49-F238E27FC236}">
                <a16:creationId xmlns="" xmlns:a16="http://schemas.microsoft.com/office/drawing/2014/main" id="{87507ED7-71D7-4B95-8D4F-7B3E186238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Группа 19">
            <a:extLst>
              <a:ext uri="{FF2B5EF4-FFF2-40B4-BE49-F238E27FC236}">
                <a16:creationId xmlns="" xmlns:a16="http://schemas.microsoft.com/office/drawing/2014/main" id="{AA38E6D2-F0D9-4B69-ABEB-EB70412E8C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Прямоугольник 20">
              <a:extLst>
                <a:ext uri="{FF2B5EF4-FFF2-40B4-BE49-F238E27FC236}">
                  <a16:creationId xmlns="" xmlns:a16="http://schemas.microsoft.com/office/drawing/2014/main" id="{025EA075-7728-48F3-B18E-92389160D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Группа 21">
              <a:extLst>
                <a:ext uri="{FF2B5EF4-FFF2-40B4-BE49-F238E27FC236}">
                  <a16:creationId xmlns="" xmlns:a16="http://schemas.microsoft.com/office/drawing/2014/main" id="{1115E6AD-1E2A-40FE-B424-56271D8A89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Прямая соединительная линия 22">
                <a:extLst>
                  <a:ext uri="{FF2B5EF4-FFF2-40B4-BE49-F238E27FC236}">
                    <a16:creationId xmlns="" xmlns:a16="http://schemas.microsoft.com/office/drawing/2014/main" id="{D2CFBBA0-D70F-4068-8385-B020EA21AA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="" xmlns:a16="http://schemas.microsoft.com/office/drawing/2014/main" id="{D963F62F-FFD6-43CD-BE0D-00770BB97C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 24">
                <a:extLst>
                  <a:ext uri="{FF2B5EF4-FFF2-40B4-BE49-F238E27FC236}">
                    <a16:creationId xmlns="" xmlns:a16="http://schemas.microsoft.com/office/drawing/2014/main" id="{875688F4-0BFA-49D0-92B0-84CBE5508B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Прямоугольник 26">
            <a:extLst>
              <a:ext uri="{FF2B5EF4-FFF2-40B4-BE49-F238E27FC236}">
                <a16:creationId xmlns="" xmlns:a16="http://schemas.microsoft.com/office/drawing/2014/main" id="{7BB58C53-AF1A-4577-9FD9-2A6A3DDEA5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Прямоугольник 28">
            <a:extLst>
              <a:ext uri="{FF2B5EF4-FFF2-40B4-BE49-F238E27FC236}">
                <a16:creationId xmlns="" xmlns:a16="http://schemas.microsoft.com/office/drawing/2014/main" id="{E5F7F7DE-2DAA-4260-B379-423DEC36F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3974586"/>
            <a:ext cx="9070848" cy="1164677"/>
          </a:xfr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ts val="0"/>
              </a:spcBef>
            </a:pPr>
            <a:r>
              <a:rPr lang="en-US" spc="80" dirty="0" smtClean="0">
                <a:solidFill>
                  <a:schemeClr val="tx1"/>
                </a:solidFill>
              </a:rPr>
              <a:t> e-mail</a:t>
            </a:r>
            <a:r>
              <a:rPr lang="ru-RU" spc="80" dirty="0" smtClean="0">
                <a:solidFill>
                  <a:schemeClr val="tx1"/>
                </a:solidFill>
              </a:rPr>
              <a:t>:</a:t>
            </a:r>
            <a:r>
              <a:rPr lang="en-US" spc="80" dirty="0" smtClean="0">
                <a:solidFill>
                  <a:schemeClr val="tx1"/>
                </a:solidFill>
              </a:rPr>
              <a:t> </a:t>
            </a:r>
            <a:r>
              <a:rPr lang="en-US" u="sng" spc="80" dirty="0" smtClean="0">
                <a:hlinkClick r:id="rId4"/>
              </a:rPr>
              <a:t>druzhkova_a@mail.ru</a:t>
            </a:r>
            <a:endParaRPr lang="en-US" u="sng" spc="80" dirty="0" smtClean="0"/>
          </a:p>
          <a:p>
            <a:pPr>
              <a:spcBef>
                <a:spcPts val="0"/>
              </a:spcBef>
            </a:pPr>
            <a:r>
              <a:rPr lang="ru-RU" spc="80" dirty="0" smtClean="0">
                <a:solidFill>
                  <a:schemeClr val="tx1"/>
                </a:solidFill>
              </a:rPr>
              <a:t>Персональный сайт </a:t>
            </a:r>
            <a:r>
              <a:rPr lang="en-US" u="sng" spc="80" dirty="0" smtClean="0">
                <a:solidFill>
                  <a:schemeClr val="accent2"/>
                </a:solidFill>
              </a:rPr>
              <a:t>bannikova.dou.tomsk.ru</a:t>
            </a:r>
            <a:r>
              <a:rPr lang="ru-RU" u="sng" spc="80" dirty="0" smtClean="0">
                <a:solidFill>
                  <a:schemeClr val="accent2"/>
                </a:solidFill>
              </a:rPr>
              <a:t> </a:t>
            </a:r>
            <a:r>
              <a:rPr lang="ru-RU" spc="80" dirty="0" smtClean="0">
                <a:solidFill>
                  <a:schemeClr val="accent2"/>
                </a:solidFill>
              </a:rPr>
              <a:t>  </a:t>
            </a:r>
            <a:endParaRPr lang="ru-RU" spc="80" dirty="0">
              <a:solidFill>
                <a:schemeClr val="accent2"/>
              </a:solidFill>
            </a:endParaRPr>
          </a:p>
        </p:txBody>
      </p:sp>
      <p:sp>
        <p:nvSpPr>
          <p:cNvPr id="31" name="Прямоугольник 30">
            <a:extLst>
              <a:ext uri="{FF2B5EF4-FFF2-40B4-BE49-F238E27FC236}">
                <a16:creationId xmlns="" xmlns:a16="http://schemas.microsoft.com/office/drawing/2014/main" id="{3C0C984F-4779-40F8-A8DC-59DD7615B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57D5430C-DB52-4EA6-8319-C7AC4C1710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8166ECFA-EC1E-4CD9-A9CC-1EBFE29AB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C746FE2E-3188-4CA0-96F7-21A68D1B1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9563"/>
            <a:ext cx="10532076" cy="1371600"/>
          </a:xfrm>
        </p:spPr>
        <p:txBody>
          <a:bodyPr rtlCol="0">
            <a:noAutofit/>
          </a:bodyPr>
          <a:lstStyle/>
          <a:p>
            <a:pPr indent="180340" algn="r">
              <a:lnSpc>
                <a:spcPct val="100000"/>
              </a:lnSpc>
              <a:spcAft>
                <a:spcPts val="0"/>
              </a:spcAft>
            </a:pP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«Чем больше мастерства в детской руке, тем умнее ребенок»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 Сухомлинский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3" y="1740974"/>
            <a:ext cx="6990643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92408" y="2210153"/>
            <a:ext cx="40859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 творчество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 такая  техническая  деятельность,  результатом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является продукт, обладающий пользой и объективной или субъективной новизной.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 10">
            <a:extLst>
              <a:ext uri="{FF2B5EF4-FFF2-40B4-BE49-F238E27FC236}">
                <a16:creationId xmlns="" xmlns:a16="http://schemas.microsoft.com/office/drawing/2014/main" id="{AB763E74-B111-4F0A-990A-DC546EDB60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Прямоугольник 12">
            <a:extLst>
              <a:ext uri="{FF2B5EF4-FFF2-40B4-BE49-F238E27FC236}">
                <a16:creationId xmlns="" xmlns:a16="http://schemas.microsoft.com/office/drawing/2014/main" id="{59261977-BEC4-4705-BB60-C4C0C74711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 useBgFill="1">
        <p:nvSpPr>
          <p:cNvPr id="15" name="Прямоугольник 14">
            <a:extLst>
              <a:ext uri="{FF2B5EF4-FFF2-40B4-BE49-F238E27FC236}">
                <a16:creationId xmlns="" xmlns:a16="http://schemas.microsoft.com/office/drawing/2014/main" id="{E61F1EFE-E608-4FCB-8DBB-12FA3AC1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Прямоугольник 16">
            <a:extLst>
              <a:ext uri="{FF2B5EF4-FFF2-40B4-BE49-F238E27FC236}">
                <a16:creationId xmlns="" xmlns:a16="http://schemas.microsoft.com/office/drawing/2014/main" id="{4C7DD595-7EA3-45FF-B181-2B606353F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Прямоугольник 18">
            <a:extLst>
              <a:ext uri="{FF2B5EF4-FFF2-40B4-BE49-F238E27FC236}">
                <a16:creationId xmlns="" xmlns:a16="http://schemas.microsoft.com/office/drawing/2014/main" id="{848B10FE-6408-43F6-9A62-B98F2DB0FF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124" y="478598"/>
            <a:ext cx="4241254" cy="5571071"/>
          </a:xfrm>
        </p:spPr>
        <p:txBody>
          <a:bodyPr rtlCol="0"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компонентами технического творчества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-пространственное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и представление;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смекалка;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знания в конкретной проблемной ситуации.</a:t>
            </a:r>
            <a:r>
              <a:rPr lang="ru-RU" sz="800" dirty="0"/>
              <a:t/>
            </a:r>
            <a:br>
              <a:rPr lang="ru-RU" sz="800" dirty="0"/>
            </a:br>
            <a:endParaRPr lang="ru-RU" sz="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9" y="1497738"/>
            <a:ext cx="6451143" cy="362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975" y="9130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пространственного мышления у дошкольников самое главное - создать мотивационную установку на творческий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8" y="2724310"/>
            <a:ext cx="5336241" cy="300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60" y="2724311"/>
            <a:ext cx="5336240" cy="300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17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 20">
            <a:extLst>
              <a:ext uri="{FF2B5EF4-FFF2-40B4-BE49-F238E27FC236}">
                <a16:creationId xmlns="" xmlns:a16="http://schemas.microsoft.com/office/drawing/2014/main" id="{2A4D183E-A455-400F-B558-5EF3C42F66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3" name="Прямоугольник 22">
            <a:extLst>
              <a:ext uri="{FF2B5EF4-FFF2-40B4-BE49-F238E27FC236}">
                <a16:creationId xmlns="" xmlns:a16="http://schemas.microsoft.com/office/drawing/2014/main" id="{46EC6A0A-8EDD-4CAD-8301-B0613EFB68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6" y="1178012"/>
            <a:ext cx="4800600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581104" y="892220"/>
            <a:ext cx="4544096" cy="5142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 важной  психологической  характеристикой  развития  пространственного мышления  является  обучение  с  применением  затрудняющих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6" y="1421027"/>
            <a:ext cx="5494639" cy="412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63" y="1433385"/>
            <a:ext cx="5461686" cy="409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43437" y="622063"/>
            <a:ext cx="9224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временных ограничений (МВО)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3633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5" y="3470272"/>
            <a:ext cx="5206313" cy="292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9" y="1325897"/>
            <a:ext cx="5965917" cy="447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31" y="510744"/>
            <a:ext cx="3803248" cy="285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06399" y="510744"/>
            <a:ext cx="6365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мозгового штурма (ММШ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118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6" y="1589905"/>
            <a:ext cx="7014976" cy="394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817094"/>
            <a:ext cx="4225095" cy="237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4" y="3368762"/>
            <a:ext cx="4226010" cy="237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43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37" y="1675028"/>
            <a:ext cx="6377914" cy="358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" y="502508"/>
            <a:ext cx="5015927" cy="282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6" y="3441097"/>
            <a:ext cx="4880921" cy="274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99931" y="661097"/>
            <a:ext cx="6193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внезапных запрещений (МВЗ)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52724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0</TotalTime>
  <Words>183</Words>
  <Application>Microsoft Office PowerPoint</Application>
  <PresentationFormat>Широкоэкранный</PresentationFormat>
  <Paragraphs>26</Paragraphs>
  <Slides>16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Savon</vt:lpstr>
      <vt:lpstr>«Развитие научно-технического творчества и инженерно-конструкторского мышления детей старшего дошкольного возраста как основа формирования пространственного мышления»</vt:lpstr>
      <vt:lpstr>«Чем больше мастерства в детской руке, тем умнее ребенок» В.А. Сухомлинский</vt:lpstr>
      <vt:lpstr>Основными компонентами технического творчества являются: -техническое мышление; -пространственное воображение и представление; -конструкторская смекалка; -умение применять знания в конкретной проблемной ситуации. </vt:lpstr>
      <vt:lpstr>Для развития пространственного мышления у дошкольников самое главное - создать мотивационную установку на творческий поиск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новых вариантов (МНВ) </vt:lpstr>
      <vt:lpstr>Презентация PowerPoint</vt:lpstr>
      <vt:lpstr>Метод  информационной перенасыщенности  (МИП) </vt:lpstr>
      <vt:lpstr>Метод абсурда (МА) </vt:lpstr>
      <vt:lpstr>Метод  ситуационной  драматизации  (МСД) </vt:lpstr>
      <vt:lpstr>Благодарю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2021-02-24T01:29:20Z</dcterms:created>
  <dcterms:modified xsi:type="dcterms:W3CDTF">2021-08-18T14:34:08Z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