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79" r:id="rId3"/>
    <p:sldId id="290" r:id="rId4"/>
    <p:sldId id="293" r:id="rId5"/>
    <p:sldId id="262" r:id="rId6"/>
    <p:sldId id="295" r:id="rId7"/>
    <p:sldId id="296" r:id="rId8"/>
    <p:sldId id="297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EB4"/>
    <a:srgbClr val="FF8409"/>
    <a:srgbClr val="BDE1C4"/>
    <a:srgbClr val="9CD3A7"/>
    <a:srgbClr val="BDE5E2"/>
    <a:srgbClr val="A0D9D5"/>
    <a:srgbClr val="A5B5DE"/>
    <a:srgbClr val="0F9BB2"/>
    <a:srgbClr val="13B4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6408" autoAdjust="0"/>
  </p:normalViewPr>
  <p:slideViewPr>
    <p:cSldViewPr snapToGrid="0">
      <p:cViewPr varScale="1">
        <p:scale>
          <a:sx n="60" d="100"/>
          <a:sy n="60" d="100"/>
        </p:scale>
        <p:origin x="84" y="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F2B7C-5DE0-4D1B-BAA3-5BB96247ED58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FC828-7F40-4FB2-9883-DBE0E28E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7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Профиль: Обязательный минимум содержания ООП</a:t>
            </a:r>
          </a:p>
          <a:p>
            <a:r>
              <a:rPr lang="ru-RU" dirty="0" smtClean="0"/>
              <a:t>• токарное дело, фрезерное дело, слесарное дело </a:t>
            </a:r>
          </a:p>
          <a:p>
            <a:r>
              <a:rPr lang="ru-RU" dirty="0" smtClean="0"/>
              <a:t>• монтаж радиоэлектронной аппаратуры и приборов </a:t>
            </a:r>
          </a:p>
          <a:p>
            <a:r>
              <a:rPr lang="ru-RU" dirty="0" smtClean="0"/>
              <a:t>• изготовление хлебобулочных или кондитерских изделий</a:t>
            </a:r>
          </a:p>
          <a:p>
            <a:r>
              <a:rPr lang="ru-RU" dirty="0" smtClean="0"/>
              <a:t>• швейное дело, наладка швейного оборудования, моделирование одежды и головных уборов</a:t>
            </a:r>
          </a:p>
          <a:p>
            <a:r>
              <a:rPr lang="ru-RU" dirty="0" smtClean="0"/>
              <a:t>• вязание, плетение, вышивка, </a:t>
            </a:r>
            <a:r>
              <a:rPr lang="ru-RU" dirty="0" err="1" smtClean="0"/>
              <a:t>ковроделие</a:t>
            </a:r>
            <a:r>
              <a:rPr lang="ru-RU" dirty="0" smtClean="0"/>
              <a:t>, роспись тканей</a:t>
            </a:r>
          </a:p>
          <a:p>
            <a:r>
              <a:rPr lang="ru-RU" dirty="0" smtClean="0"/>
              <a:t>• архитектурное проектирование, малярные (строительные) работы, облицовочные работы, штукатурные работы, печное дело, столярные и плотничные работы, паркетные работы</a:t>
            </a:r>
          </a:p>
          <a:p>
            <a:r>
              <a:rPr lang="ru-RU" dirty="0" smtClean="0"/>
              <a:t>• ремонт обуви, часов; обслуживание и ремонт радиотелевизионной аппаратуры (видеотехники)</a:t>
            </a:r>
          </a:p>
          <a:p>
            <a:r>
              <a:rPr lang="ru-RU" dirty="0" smtClean="0"/>
              <a:t>• слесарно-ремонтные работы, ремонт и обслуживание автомобилей, вождение автомобиля, </a:t>
            </a:r>
          </a:p>
          <a:p>
            <a:r>
              <a:rPr lang="ru-RU" dirty="0" smtClean="0"/>
              <a:t>• парикмахерское дело, фотография; индивидуальный пошив одежды; декоративное оформление витрин; социальное обслуживание; озеленение; цветоводство</a:t>
            </a:r>
          </a:p>
          <a:p>
            <a:r>
              <a:rPr lang="ru-RU" dirty="0" smtClean="0"/>
              <a:t>• выжигание по дереву, резьба по дереву и бересте, кружевные работы, вышивка, плетение, гончарные работы, изготовление художественных изделий из дерева, бересты и лозы; чеканка художественных изделий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Базовый уровень строится по принципу изучения основ организации производства товаров или услуг в выбранной сфере деятельности и направлен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профессиональное самоопределение обучающихся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Технология как часть общечеловеческой культуры. Влияние технологий на общественное развитие. Сферы производства, отрасли, комплексы и предприятия. Разделение и кооперация труда. Нормирование труда; нормы производства и тарификация; нормативы, системы и формы оплаты труда.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к квалификации специалистов различных профессий. Трудовая и технологическая дисциплина; безопасность труда и средства ее обеспечения; эстетика труда; этика взаимоотношений в трудовом коллективе.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Взаимозависимость рынка товаров и услуг, технологий производства, уровня развития науки и техники.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проект по технологии проектирования и создания материальных объектов и услуг. Планирование проектной деятельности. Выбор путей и способов реализации проектируемого материального объекта или услуги. Подготовка резюме и формы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самопрезентации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профессионального образования или трудоустройства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Профессиональное самоопределение и карьера. Виды и формы получения профессионального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рынка труда и профессий. Спрос и предложения работодателей на различные виды профессионального труда, средства получения информации о рынке труда и путях профессионального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C828-7F40-4FB2-9883-DBE0E28E10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Профиль: Обязательный минимум содержания ООП</a:t>
            </a:r>
          </a:p>
          <a:p>
            <a:r>
              <a:rPr lang="ru-RU" dirty="0" smtClean="0"/>
              <a:t>• токарное дело, фрезерное дело, слесарное дело </a:t>
            </a:r>
          </a:p>
          <a:p>
            <a:r>
              <a:rPr lang="ru-RU" dirty="0" smtClean="0"/>
              <a:t>• монтаж радиоэлектронной аппаратуры и приборов </a:t>
            </a:r>
          </a:p>
          <a:p>
            <a:r>
              <a:rPr lang="ru-RU" dirty="0" smtClean="0"/>
              <a:t>• изготовление хлебобулочных или кондитерских изделий</a:t>
            </a:r>
          </a:p>
          <a:p>
            <a:r>
              <a:rPr lang="ru-RU" dirty="0" smtClean="0"/>
              <a:t>• швейное дело, наладка швейного оборудования, моделирование одежды и головных уборов</a:t>
            </a:r>
          </a:p>
          <a:p>
            <a:r>
              <a:rPr lang="ru-RU" dirty="0" smtClean="0"/>
              <a:t>• вязание, плетение, вышивка, </a:t>
            </a:r>
            <a:r>
              <a:rPr lang="ru-RU" dirty="0" err="1" smtClean="0"/>
              <a:t>ковроделие</a:t>
            </a:r>
            <a:r>
              <a:rPr lang="ru-RU" dirty="0" smtClean="0"/>
              <a:t>, роспись тканей</a:t>
            </a:r>
          </a:p>
          <a:p>
            <a:r>
              <a:rPr lang="ru-RU" dirty="0" smtClean="0"/>
              <a:t>• архитектурное проектирование, малярные (строительные) работы, облицовочные работы, штукатурные работы, печное дело, столярные и плотничные работы, паркетные работы</a:t>
            </a:r>
          </a:p>
          <a:p>
            <a:r>
              <a:rPr lang="ru-RU" dirty="0" smtClean="0"/>
              <a:t>• ремонт обуви, часов; обслуживание и ремонт радиотелевизионной аппаратуры (видеотехники)</a:t>
            </a:r>
          </a:p>
          <a:p>
            <a:r>
              <a:rPr lang="ru-RU" dirty="0" smtClean="0"/>
              <a:t>• слесарно-ремонтные работы, ремонт и обслуживание автомобилей, вождение автомобиля, </a:t>
            </a:r>
          </a:p>
          <a:p>
            <a:r>
              <a:rPr lang="ru-RU" dirty="0" smtClean="0"/>
              <a:t>• парикмахерское дело, фотография; индивидуальный пошив одежды; декоративное оформление витрин; социальное обслуживание; озеленение; цветоводство</a:t>
            </a:r>
          </a:p>
          <a:p>
            <a:r>
              <a:rPr lang="ru-RU" dirty="0" smtClean="0"/>
              <a:t>• выжигание по дереву, резьба по дереву и бересте, кружевные работы, вышивка, плетение, гончарные работы, изготовление художественных изделий из дерева, бересты и лозы; чеканка художественных изделий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Базовый уровень строится по принципу изучения основ организации производства товаров или услуг в выбранной сфере деятельности и направлен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профессиональное самоопределение обучающихся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Технология как часть общечеловеческой культуры. Влияние технологий на общественное развитие. Сферы производства, отрасли, комплексы и предприятия. Разделение и кооперация труда. Нормирование труда; нормы производства и тарификация; нормативы, системы и формы оплаты труда.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к квалификации специалистов различных профессий. Трудовая и технологическая дисциплина; безопасность труда и средства ее обеспечения; эстетика труда; этика взаимоотношений в трудовом коллективе.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Взаимозависимость рынка товаров и услуг, технологий производства, уровня развития науки и техники.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проект по технологии проектирования и создания материальных объектов и услуг. Планирование проектной деятельности. Выбор путей и способов реализации проектируемого материального объекта или услуги. Подготовка резюме и формы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самопрезентации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профессионального образования или трудоустройства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Профессиональное самоопределение и карьера. Виды и формы получения профессионального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рынка труда и профессий. Спрос и предложения работодателей на различные виды профессионального труда, средства получения информации о рынке труда и путях профессионального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C828-7F40-4FB2-9883-DBE0E28E10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Профиль: Обязательный минимум содержания ООП</a:t>
            </a:r>
          </a:p>
          <a:p>
            <a:r>
              <a:rPr lang="ru-RU" dirty="0" smtClean="0"/>
              <a:t>• токарное дело, фрезерное дело, слесарное дело </a:t>
            </a:r>
          </a:p>
          <a:p>
            <a:r>
              <a:rPr lang="ru-RU" dirty="0" smtClean="0"/>
              <a:t>• монтаж радиоэлектронной аппаратуры и приборов </a:t>
            </a:r>
          </a:p>
          <a:p>
            <a:r>
              <a:rPr lang="ru-RU" dirty="0" smtClean="0"/>
              <a:t>• изготовление хлебобулочных или кондитерских изделий</a:t>
            </a:r>
          </a:p>
          <a:p>
            <a:r>
              <a:rPr lang="ru-RU" dirty="0" smtClean="0"/>
              <a:t>• швейное дело, наладка швейного оборудования, моделирование одежды и головных уборов</a:t>
            </a:r>
          </a:p>
          <a:p>
            <a:r>
              <a:rPr lang="ru-RU" dirty="0" smtClean="0"/>
              <a:t>• вязание, плетение, вышивка, </a:t>
            </a:r>
            <a:r>
              <a:rPr lang="ru-RU" dirty="0" err="1" smtClean="0"/>
              <a:t>ковроделие</a:t>
            </a:r>
            <a:r>
              <a:rPr lang="ru-RU" dirty="0" smtClean="0"/>
              <a:t>, роспись тканей</a:t>
            </a:r>
          </a:p>
          <a:p>
            <a:r>
              <a:rPr lang="ru-RU" dirty="0" smtClean="0"/>
              <a:t>• архитектурное проектирование, малярные (строительные) работы, облицовочные работы, штукатурные работы, печное дело, столярные и плотничные работы, паркетные работы</a:t>
            </a:r>
          </a:p>
          <a:p>
            <a:r>
              <a:rPr lang="ru-RU" dirty="0" smtClean="0"/>
              <a:t>• ремонт обуви, часов; обслуживание и ремонт радиотелевизионной аппаратуры (видеотехники)</a:t>
            </a:r>
          </a:p>
          <a:p>
            <a:r>
              <a:rPr lang="ru-RU" dirty="0" smtClean="0"/>
              <a:t>• слесарно-ремонтные работы, ремонт и обслуживание автомобилей, вождение автомобиля, </a:t>
            </a:r>
          </a:p>
          <a:p>
            <a:r>
              <a:rPr lang="ru-RU" dirty="0" smtClean="0"/>
              <a:t>• парикмахерское дело, фотография; индивидуальный пошив одежды; декоративное оформление витрин; социальное обслуживание; озеленение; цветоводство</a:t>
            </a:r>
          </a:p>
          <a:p>
            <a:r>
              <a:rPr lang="ru-RU" dirty="0" smtClean="0"/>
              <a:t>• выжигание по дереву, резьба по дереву и бересте, кружевные работы, вышивка, плетение, гончарные работы, изготовление художественных изделий из дерева, бересты и лозы; чеканка художественных изделий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Базовый уровень строится по принципу изучения основ организации производства товаров или услуг в выбранной сфере деятельности и направлен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профессиональное самоопределение обучающихся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Технология как часть общечеловеческой культуры. Влияние технологий на общественное развитие. Сферы производства, отрасли, комплексы и предприятия. Разделение и кооперация труда. Нормирование труда; нормы производства и тарификация; нормативы, системы и формы оплаты труда.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к квалификации специалистов различных профессий. Трудовая и технологическая дисциплина; безопасность труда и средства ее обеспечения; эстетика труда; этика взаимоотношений в трудовом коллективе.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Взаимозависимость рынка товаров и услуг, технологий производства, уровня развития науки и техники.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проект по технологии проектирования и создания материальных объектов и услуг. Планирование проектной деятельности. Выбор путей и способов реализации проектируемого материального объекта или услуги. Подготовка резюме и формы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самопрезентации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профессионального образования или трудоустройства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Профессиональное самоопределение и карьера. Виды и формы получения профессионального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рынка труда и профессий. Спрос и предложения работодателей на различные виды профессионального труда, средства получения информации о рынке труда и путях профессионального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C828-7F40-4FB2-9883-DBE0E28E10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7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Профиль: Обязательный минимум содержания ООП</a:t>
            </a:r>
          </a:p>
          <a:p>
            <a:r>
              <a:rPr lang="ru-RU" dirty="0" smtClean="0"/>
              <a:t>• токарное дело, фрезерное дело, слесарное дело </a:t>
            </a:r>
          </a:p>
          <a:p>
            <a:r>
              <a:rPr lang="ru-RU" dirty="0" smtClean="0"/>
              <a:t>• монтаж радиоэлектронной аппаратуры и приборов </a:t>
            </a:r>
          </a:p>
          <a:p>
            <a:r>
              <a:rPr lang="ru-RU" dirty="0" smtClean="0"/>
              <a:t>• изготовление хлебобулочных или кондитерских изделий</a:t>
            </a:r>
          </a:p>
          <a:p>
            <a:r>
              <a:rPr lang="ru-RU" dirty="0" smtClean="0"/>
              <a:t>• швейное дело, наладка швейного оборудования, моделирование одежды и головных уборов</a:t>
            </a:r>
          </a:p>
          <a:p>
            <a:r>
              <a:rPr lang="ru-RU" dirty="0" smtClean="0"/>
              <a:t>• вязание, плетение, вышивка, </a:t>
            </a:r>
            <a:r>
              <a:rPr lang="ru-RU" dirty="0" err="1" smtClean="0"/>
              <a:t>ковроделие</a:t>
            </a:r>
            <a:r>
              <a:rPr lang="ru-RU" dirty="0" smtClean="0"/>
              <a:t>, роспись тканей</a:t>
            </a:r>
          </a:p>
          <a:p>
            <a:r>
              <a:rPr lang="ru-RU" dirty="0" smtClean="0"/>
              <a:t>• архитектурное проектирование, малярные (строительные) работы, облицовочные работы, штукатурные работы, печное дело, столярные и плотничные работы, паркетные работы</a:t>
            </a:r>
          </a:p>
          <a:p>
            <a:r>
              <a:rPr lang="ru-RU" dirty="0" smtClean="0"/>
              <a:t>• ремонт обуви, часов; обслуживание и ремонт радиотелевизионной аппаратуры (видеотехники)</a:t>
            </a:r>
          </a:p>
          <a:p>
            <a:r>
              <a:rPr lang="ru-RU" dirty="0" smtClean="0"/>
              <a:t>• слесарно-ремонтные работы, ремонт и обслуживание автомобилей, вождение автомобиля, </a:t>
            </a:r>
          </a:p>
          <a:p>
            <a:r>
              <a:rPr lang="ru-RU" dirty="0" smtClean="0"/>
              <a:t>• парикмахерское дело, фотография; индивидуальный пошив одежды; декоративное оформление витрин; социальное обслуживание; озеленение; цветоводство</a:t>
            </a:r>
          </a:p>
          <a:p>
            <a:r>
              <a:rPr lang="ru-RU" dirty="0" smtClean="0"/>
              <a:t>• выжигание по дереву, резьба по дереву и бересте, кружевные работы, вышивка, плетение, гончарные работы, изготовление художественных изделий из дерева, бересты и лозы; чеканка художественных изделий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Базовый уровень строится по принципу изучения основ организации производства товаров или услуг в выбранной сфере деятельности и направлен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профессиональное самоопределение обучающихся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Технология как часть общечеловеческой культуры. Влияние технологий на общественное развитие. Сферы производства, отрасли, комплексы и предприятия. Разделение и кооперация труда. Нормирование труда; нормы производства и тарификация; нормативы, системы и формы оплаты труда.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к квалификации специалистов различных профессий. Трудовая и технологическая дисциплина; безопасность труда и средства ее обеспечения; эстетика труда; этика взаимоотношений в трудовом коллективе.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Взаимозависимость рынка товаров и услуг, технологий производства, уровня развития науки и техники.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проект по технологии проектирования и создания материальных объектов и услуг. Планирование проектной деятельности. Выбор путей и способов реализации проектируемого материального объекта или услуги. Подготовка резюме и формы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самопрезентации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профессионального образования или трудоустройства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Профессиональное самоопределение и карьера. Виды и формы получения профессионального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рынка труда и профессий. Спрос и предложения работодателей на различные виды профессионального труда, средства получения информации о рынке труда и путях профессионального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C828-7F40-4FB2-9883-DBE0E28E10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0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6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1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5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1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9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3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3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0F4EA-FC38-496F-8A04-7669A4C8416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1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78602" b="80000"/>
          <a:stretch/>
        </p:blipFill>
        <p:spPr>
          <a:xfrm>
            <a:off x="131112" y="1"/>
            <a:ext cx="1908095" cy="1371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558" y="4475747"/>
            <a:ext cx="11972655" cy="2336131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917" y="4863089"/>
            <a:ext cx="5855368" cy="1787629"/>
          </a:xfrm>
          <a:prstGeom prst="rect">
            <a:avLst/>
          </a:prstGeom>
          <a:solidFill>
            <a:srgbClr val="B1B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63917" y="5170302"/>
            <a:ext cx="58553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Бочарова Галина Владимировна,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зав. ЦОМР ТОИПКРО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127000" dist="25400" dir="1800000" algn="tl" rotWithShape="0">
                  <a:prstClr val="black">
                    <a:alpha val="97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558" y="1593903"/>
            <a:ext cx="11734726" cy="2881843"/>
          </a:xfrm>
          <a:prstGeom prst="rect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4558" y="1839521"/>
            <a:ext cx="11734726" cy="27168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Система наставничества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общественной экспертизы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значимого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педагогического опыта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участием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общественных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организаций педагогов»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19253" r="79563" b="70593"/>
          <a:stretch/>
        </p:blipFill>
        <p:spPr>
          <a:xfrm>
            <a:off x="1876926" y="336885"/>
            <a:ext cx="2550695" cy="10347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76926" y="78846"/>
            <a:ext cx="2550695" cy="258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872940" y="304800"/>
            <a:ext cx="9897895" cy="1507958"/>
            <a:chOff x="1930426" y="1331495"/>
            <a:chExt cx="9897895" cy="150795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988396" y="1331495"/>
              <a:ext cx="9839925" cy="1507958"/>
            </a:xfrm>
            <a:prstGeom prst="rect">
              <a:avLst/>
            </a:prstGeom>
            <a:solidFill>
              <a:srgbClr val="0F9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30426" y="1331495"/>
              <a:ext cx="9724954" cy="1395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108557" rIns="108557" bIns="108557" numCol="1" spcCol="1270" anchor="ctr" anchorCtr="0">
              <a:noAutofit/>
            </a:bodyPr>
            <a:lstStyle/>
            <a:p>
              <a:pPr marL="216000" lvl="1" indent="-21600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F9BB2"/>
                </a:buClr>
                <a:buFont typeface="Wingdings" panose="05000000000000000000" pitchFamily="2" charset="2"/>
                <a:buChar char="§"/>
              </a:pPr>
              <a:r>
                <a:rPr lang="ru-RU" sz="2000" dirty="0" smtClean="0"/>
                <a:t>Разработать </a:t>
              </a:r>
              <a:r>
                <a:rPr lang="ru-RU" sz="2000" dirty="0"/>
                <a:t>и апробировать методический </a:t>
              </a:r>
              <a:r>
                <a:rPr lang="ru-RU" sz="2000" b="1" dirty="0">
                  <a:solidFill>
                    <a:srgbClr val="109EB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Интернет-ресурс «Педагогическая навигация» </a:t>
              </a:r>
              <a:r>
                <a:rPr lang="ru-RU" sz="2000" dirty="0"/>
                <a:t>по оказанию оперативной информационной практико-ориентированной помощи педагогам образовательных организаций в решении определенной педагогической задачи/затруднения.</a:t>
              </a:r>
              <a:endParaRPr lang="ru-RU" sz="2000" dirty="0"/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225974" y="554217"/>
            <a:ext cx="1675467" cy="777278"/>
          </a:xfrm>
          <a:prstGeom prst="homePlate">
            <a:avLst/>
          </a:prstGeom>
          <a:solidFill>
            <a:srgbClr val="109EB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25973" y="3322093"/>
            <a:ext cx="1675467" cy="602190"/>
          </a:xfrm>
          <a:prstGeom prst="homePlate">
            <a:avLst/>
          </a:prstGeom>
          <a:solidFill>
            <a:srgbClr val="13B4C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8396" y="2390274"/>
            <a:ext cx="9839925" cy="4213777"/>
          </a:xfrm>
          <a:prstGeom prst="rect">
            <a:avLst/>
          </a:prstGeom>
          <a:solidFill>
            <a:srgbClr val="0F9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88396" y="2133600"/>
            <a:ext cx="9666984" cy="43326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108557" rIns="108557" bIns="108557" numCol="1" spcCol="1270" anchor="ctr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ru-RU" sz="8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ресурсов</a:t>
            </a:r>
            <a:r>
              <a:rPr lang="ru-RU" dirty="0"/>
              <a:t> оперативной практико-ориентированной помощи учителям </a:t>
            </a:r>
            <a:r>
              <a:rPr lang="ru-RU" dirty="0" smtClean="0"/>
              <a:t>общеобразовательных </a:t>
            </a:r>
            <a:r>
              <a:rPr lang="ru-RU" dirty="0"/>
              <a:t>организаций в решении определенной педагогической задачи</a:t>
            </a:r>
            <a:r>
              <a:rPr lang="ru-RU" dirty="0" smtClean="0"/>
              <a:t>/ затруднения</a:t>
            </a:r>
            <a:r>
              <a:rPr lang="ru-RU" dirty="0"/>
              <a:t>.</a:t>
            </a:r>
            <a:endParaRPr lang="ru-RU" sz="14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экспертно-аналитического сопровождения</a:t>
            </a:r>
            <a:r>
              <a:rPr lang="ru-RU" dirty="0"/>
              <a:t> реализации образовательных технологий в контексте требований ФГОС на региональном уровне.</a:t>
            </a:r>
            <a:endParaRPr lang="ru-RU" sz="14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</a:t>
            </a:r>
            <a:r>
              <a:rPr lang="ru-RU" dirty="0"/>
              <a:t> региональных предметных Ассоциаций учителей качестве </a:t>
            </a:r>
            <a:r>
              <a:rPr lang="ru-RU" b="1" dirty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партнеров</a:t>
            </a:r>
            <a:r>
              <a:rPr lang="ru-RU" dirty="0"/>
              <a:t> по независимой оценке и общественно-профессиональной экспертизе значимого педагогического опыта.</a:t>
            </a:r>
            <a:endParaRPr lang="ru-RU" sz="14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нового механизма</a:t>
            </a:r>
            <a:r>
              <a:rPr lang="ru-RU" dirty="0"/>
              <a:t> формирования </a:t>
            </a:r>
            <a:r>
              <a:rPr lang="ru-RU" b="1" dirty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ru-RU" dirty="0"/>
              <a:t> курсов повышения квалификации и формирования профессиональных компетенций педагогов на основе выявленных предметных затруднений</a:t>
            </a:r>
            <a:r>
              <a:rPr lang="ru-RU" dirty="0" smtClean="0"/>
              <a:t>. </a:t>
            </a:r>
            <a:endParaRPr lang="ru-RU" sz="14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нормативно-организационных </a:t>
            </a:r>
            <a:r>
              <a:rPr lang="ru-RU" b="1" dirty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smtClean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методических материалов</a:t>
            </a:r>
            <a:r>
              <a:rPr lang="ru-RU" dirty="0" smtClean="0"/>
              <a:t> </a:t>
            </a:r>
            <a:r>
              <a:rPr lang="ru-RU" dirty="0"/>
              <a:t>для практического применения разработанной системы методической поддержки педагогов и школьных команд по внедрению эффективных образовательных технологий.</a:t>
            </a:r>
            <a:endParaRPr lang="ru-RU" sz="1400" dirty="0"/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F9BB2"/>
              </a:buClr>
              <a:buFont typeface="Wingdings" panose="05000000000000000000" pitchFamily="2" charset="2"/>
              <a:buChar char="§"/>
            </a:pPr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179548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2" y="232756"/>
            <a:ext cx="11238807" cy="5511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A9BB2"/>
                </a:solidFill>
                <a:latin typeface="Candara" panose="020E0502030303020204" pitchFamily="34" charset="0"/>
                <a:cs typeface="Aparajita" panose="020B0604020202020204" pitchFamily="34" charset="0"/>
              </a:rPr>
              <a:t>УЧАСТНИКИ:</a:t>
            </a:r>
            <a:endParaRPr lang="ru-RU" sz="2800" b="1" dirty="0">
              <a:solidFill>
                <a:srgbClr val="0A9BB2"/>
              </a:solidFill>
              <a:latin typeface="Candara" panose="020E0502030303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794" y="1199197"/>
            <a:ext cx="10088231" cy="5567363"/>
          </a:xfrm>
          <a:prstGeom prst="rect">
            <a:avLst/>
          </a:prstGeom>
          <a:noFill/>
        </p:spPr>
      </p:sp>
      <p:sp>
        <p:nvSpPr>
          <p:cNvPr id="6" name="Полилиния 5"/>
          <p:cNvSpPr/>
          <p:nvPr/>
        </p:nvSpPr>
        <p:spPr>
          <a:xfrm>
            <a:off x="4929285" y="783922"/>
            <a:ext cx="6891414" cy="2042993"/>
          </a:xfrm>
          <a:custGeom>
            <a:avLst/>
            <a:gdLst>
              <a:gd name="connsiteX0" fmla="*/ 142630 w 855764"/>
              <a:gd name="connsiteY0" fmla="*/ 0 h 5687240"/>
              <a:gd name="connsiteX1" fmla="*/ 713134 w 855764"/>
              <a:gd name="connsiteY1" fmla="*/ 0 h 5687240"/>
              <a:gd name="connsiteX2" fmla="*/ 855764 w 855764"/>
              <a:gd name="connsiteY2" fmla="*/ 142630 h 5687240"/>
              <a:gd name="connsiteX3" fmla="*/ 855764 w 855764"/>
              <a:gd name="connsiteY3" fmla="*/ 5687240 h 5687240"/>
              <a:gd name="connsiteX4" fmla="*/ 855764 w 855764"/>
              <a:gd name="connsiteY4" fmla="*/ 5687240 h 5687240"/>
              <a:gd name="connsiteX5" fmla="*/ 0 w 855764"/>
              <a:gd name="connsiteY5" fmla="*/ 5687240 h 5687240"/>
              <a:gd name="connsiteX6" fmla="*/ 0 w 855764"/>
              <a:gd name="connsiteY6" fmla="*/ 5687240 h 5687240"/>
              <a:gd name="connsiteX7" fmla="*/ 0 w 855764"/>
              <a:gd name="connsiteY7" fmla="*/ 142630 h 5687240"/>
              <a:gd name="connsiteX8" fmla="*/ 142630 w 855764"/>
              <a:gd name="connsiteY8" fmla="*/ 0 h 568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764" h="5687240">
                <a:moveTo>
                  <a:pt x="855764" y="947893"/>
                </a:moveTo>
                <a:lnTo>
                  <a:pt x="855764" y="4739347"/>
                </a:lnTo>
                <a:cubicBezTo>
                  <a:pt x="855764" y="5262849"/>
                  <a:pt x="846155" y="5687237"/>
                  <a:pt x="834302" y="5687237"/>
                </a:cubicBezTo>
                <a:lnTo>
                  <a:pt x="0" y="5687237"/>
                </a:lnTo>
                <a:lnTo>
                  <a:pt x="0" y="5687237"/>
                </a:lnTo>
                <a:lnTo>
                  <a:pt x="0" y="3"/>
                </a:lnTo>
                <a:lnTo>
                  <a:pt x="0" y="3"/>
                </a:lnTo>
                <a:lnTo>
                  <a:pt x="834302" y="3"/>
                </a:lnTo>
                <a:cubicBezTo>
                  <a:pt x="846155" y="3"/>
                  <a:pt x="855764" y="424391"/>
                  <a:pt x="855764" y="947893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021" tIns="121784" rIns="201794" bIns="121786" numCol="1" spcCol="1270" anchor="ctr" anchorCtr="0">
            <a:noAutofit/>
          </a:bodyPr>
          <a:lstStyle/>
          <a:p>
            <a:pPr marL="228600" lvl="1" indent="-2286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Ассоциация учителей истории и обществознания Томской области</a:t>
            </a:r>
            <a:endPara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1" indent="-2286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Ассоциация учителей физики Томской области</a:t>
            </a:r>
          </a:p>
          <a:p>
            <a:pPr marL="228600" lvl="1" indent="-2286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Ассоциация учителей математики Томской области</a:t>
            </a:r>
          </a:p>
          <a:p>
            <a:pPr marL="228600" lvl="1" indent="-2286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Ассоциация учителей русского языка и литературы Томской области</a:t>
            </a:r>
          </a:p>
          <a:p>
            <a:pPr marL="228600" lvl="1" indent="-2286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Ассоциация учителей школ с очно- заочной и заочной формами обучения Томской области</a:t>
            </a:r>
          </a:p>
          <a:p>
            <a:pPr marL="228600" lvl="1" indent="-2286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Ассоциация учителей географии Томской области</a:t>
            </a:r>
          </a:p>
          <a:p>
            <a:pPr marL="228600" lvl="1" indent="-2286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Ассоциация учителей иностранных языков Томской области</a:t>
            </a:r>
          </a:p>
          <a:p>
            <a:pPr marL="228600" lvl="1" indent="-2286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Ассоциация учителей начальных классов</a:t>
            </a:r>
          </a:p>
          <a:p>
            <a:pPr marL="228600" lvl="1" indent="-2286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др.</a:t>
            </a:r>
            <a:endPara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81892" y="991560"/>
            <a:ext cx="4154491" cy="1627717"/>
          </a:xfrm>
          <a:custGeom>
            <a:avLst/>
            <a:gdLst>
              <a:gd name="connsiteX0" fmla="*/ 0 w 4399940"/>
              <a:gd name="connsiteY0" fmla="*/ 178288 h 1069705"/>
              <a:gd name="connsiteX1" fmla="*/ 178288 w 4399940"/>
              <a:gd name="connsiteY1" fmla="*/ 0 h 1069705"/>
              <a:gd name="connsiteX2" fmla="*/ 4221652 w 4399940"/>
              <a:gd name="connsiteY2" fmla="*/ 0 h 1069705"/>
              <a:gd name="connsiteX3" fmla="*/ 4399940 w 4399940"/>
              <a:gd name="connsiteY3" fmla="*/ 178288 h 1069705"/>
              <a:gd name="connsiteX4" fmla="*/ 4399940 w 4399940"/>
              <a:gd name="connsiteY4" fmla="*/ 891417 h 1069705"/>
              <a:gd name="connsiteX5" fmla="*/ 4221652 w 4399940"/>
              <a:gd name="connsiteY5" fmla="*/ 1069705 h 1069705"/>
              <a:gd name="connsiteX6" fmla="*/ 178288 w 4399940"/>
              <a:gd name="connsiteY6" fmla="*/ 1069705 h 1069705"/>
              <a:gd name="connsiteX7" fmla="*/ 0 w 4399940"/>
              <a:gd name="connsiteY7" fmla="*/ 891417 h 1069705"/>
              <a:gd name="connsiteX8" fmla="*/ 0 w 4399940"/>
              <a:gd name="connsiteY8" fmla="*/ 178288 h 106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9940" h="1069705">
                <a:moveTo>
                  <a:pt x="0" y="178288"/>
                </a:moveTo>
                <a:cubicBezTo>
                  <a:pt x="0" y="79822"/>
                  <a:pt x="79822" y="0"/>
                  <a:pt x="178288" y="0"/>
                </a:cubicBezTo>
                <a:lnTo>
                  <a:pt x="4221652" y="0"/>
                </a:lnTo>
                <a:cubicBezTo>
                  <a:pt x="4320118" y="0"/>
                  <a:pt x="4399940" y="79822"/>
                  <a:pt x="4399940" y="178288"/>
                </a:cubicBezTo>
                <a:lnTo>
                  <a:pt x="4399940" y="891417"/>
                </a:lnTo>
                <a:cubicBezTo>
                  <a:pt x="4399940" y="989883"/>
                  <a:pt x="4320118" y="1069705"/>
                  <a:pt x="4221652" y="1069705"/>
                </a:cubicBezTo>
                <a:lnTo>
                  <a:pt x="178288" y="1069705"/>
                </a:lnTo>
                <a:cubicBezTo>
                  <a:pt x="79822" y="1069705"/>
                  <a:pt x="0" y="989883"/>
                  <a:pt x="0" y="891417"/>
                </a:cubicBezTo>
                <a:lnTo>
                  <a:pt x="0" y="1782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659" tIns="97939" rIns="143659" bIns="9793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kern="1200" dirty="0" smtClean="0"/>
              <a:t>Ассоциации учителей</a:t>
            </a:r>
            <a:endParaRPr lang="ru-RU" sz="2400" b="1" i="1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4929282" y="3050502"/>
            <a:ext cx="6891417" cy="1120464"/>
          </a:xfrm>
          <a:custGeom>
            <a:avLst/>
            <a:gdLst>
              <a:gd name="connsiteX0" fmla="*/ 142630 w 855764"/>
              <a:gd name="connsiteY0" fmla="*/ 0 h 5643104"/>
              <a:gd name="connsiteX1" fmla="*/ 713134 w 855764"/>
              <a:gd name="connsiteY1" fmla="*/ 0 h 5643104"/>
              <a:gd name="connsiteX2" fmla="*/ 855764 w 855764"/>
              <a:gd name="connsiteY2" fmla="*/ 142630 h 5643104"/>
              <a:gd name="connsiteX3" fmla="*/ 855764 w 855764"/>
              <a:gd name="connsiteY3" fmla="*/ 5643104 h 5643104"/>
              <a:gd name="connsiteX4" fmla="*/ 855764 w 855764"/>
              <a:gd name="connsiteY4" fmla="*/ 5643104 h 5643104"/>
              <a:gd name="connsiteX5" fmla="*/ 0 w 855764"/>
              <a:gd name="connsiteY5" fmla="*/ 5643104 h 5643104"/>
              <a:gd name="connsiteX6" fmla="*/ 0 w 855764"/>
              <a:gd name="connsiteY6" fmla="*/ 5643104 h 5643104"/>
              <a:gd name="connsiteX7" fmla="*/ 0 w 855764"/>
              <a:gd name="connsiteY7" fmla="*/ 142630 h 5643104"/>
              <a:gd name="connsiteX8" fmla="*/ 142630 w 855764"/>
              <a:gd name="connsiteY8" fmla="*/ 0 h 564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764" h="5643104">
                <a:moveTo>
                  <a:pt x="855764" y="940537"/>
                </a:moveTo>
                <a:lnTo>
                  <a:pt x="855764" y="4702567"/>
                </a:lnTo>
                <a:cubicBezTo>
                  <a:pt x="855764" y="5222007"/>
                  <a:pt x="846080" y="5643101"/>
                  <a:pt x="834134" y="5643101"/>
                </a:cubicBezTo>
                <a:lnTo>
                  <a:pt x="0" y="5643101"/>
                </a:lnTo>
                <a:lnTo>
                  <a:pt x="0" y="5643101"/>
                </a:lnTo>
                <a:lnTo>
                  <a:pt x="0" y="3"/>
                </a:lnTo>
                <a:lnTo>
                  <a:pt x="0" y="3"/>
                </a:lnTo>
                <a:lnTo>
                  <a:pt x="834134" y="3"/>
                </a:lnTo>
                <a:cubicBezTo>
                  <a:pt x="846080" y="3"/>
                  <a:pt x="855764" y="421097"/>
                  <a:pt x="855764" y="940537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lnRef>
          <a:fillRef idx="1"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fillRef>
          <a:effectRef idx="0"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1" tIns="58919" rIns="76064" bIns="58921" numCol="2" spcCol="1270" anchor="ctr" anchorCtr="0">
            <a:noAutofit/>
          </a:bodyPr>
          <a:lstStyle/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гимназия № 2 г. Асино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«СОШ № 78» г.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Северска</a:t>
            </a: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лицей № 8 им. Н.Н. Рукавишникова г.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Томска</a:t>
            </a: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СОШ № 36 г.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Томска</a:t>
            </a: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СОШ № 44 г.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Томска</a:t>
            </a: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«Моряковская СОШ»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 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Тегульдетская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  <a:endPara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81889" y="3101261"/>
            <a:ext cx="4154491" cy="1069705"/>
          </a:xfrm>
          <a:custGeom>
            <a:avLst/>
            <a:gdLst>
              <a:gd name="connsiteX0" fmla="*/ 0 w 4444801"/>
              <a:gd name="connsiteY0" fmla="*/ 178288 h 1069705"/>
              <a:gd name="connsiteX1" fmla="*/ 178288 w 4444801"/>
              <a:gd name="connsiteY1" fmla="*/ 0 h 1069705"/>
              <a:gd name="connsiteX2" fmla="*/ 4266513 w 4444801"/>
              <a:gd name="connsiteY2" fmla="*/ 0 h 1069705"/>
              <a:gd name="connsiteX3" fmla="*/ 4444801 w 4444801"/>
              <a:gd name="connsiteY3" fmla="*/ 178288 h 1069705"/>
              <a:gd name="connsiteX4" fmla="*/ 4444801 w 4444801"/>
              <a:gd name="connsiteY4" fmla="*/ 891417 h 1069705"/>
              <a:gd name="connsiteX5" fmla="*/ 4266513 w 4444801"/>
              <a:gd name="connsiteY5" fmla="*/ 1069705 h 1069705"/>
              <a:gd name="connsiteX6" fmla="*/ 178288 w 4444801"/>
              <a:gd name="connsiteY6" fmla="*/ 1069705 h 1069705"/>
              <a:gd name="connsiteX7" fmla="*/ 0 w 4444801"/>
              <a:gd name="connsiteY7" fmla="*/ 891417 h 1069705"/>
              <a:gd name="connsiteX8" fmla="*/ 0 w 4444801"/>
              <a:gd name="connsiteY8" fmla="*/ 178288 h 106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801" h="1069705">
                <a:moveTo>
                  <a:pt x="0" y="178288"/>
                </a:moveTo>
                <a:cubicBezTo>
                  <a:pt x="0" y="79822"/>
                  <a:pt x="79822" y="0"/>
                  <a:pt x="178288" y="0"/>
                </a:cubicBezTo>
                <a:lnTo>
                  <a:pt x="4266513" y="0"/>
                </a:lnTo>
                <a:cubicBezTo>
                  <a:pt x="4364979" y="0"/>
                  <a:pt x="4444801" y="79822"/>
                  <a:pt x="4444801" y="178288"/>
                </a:cubicBezTo>
                <a:lnTo>
                  <a:pt x="4444801" y="891417"/>
                </a:lnTo>
                <a:cubicBezTo>
                  <a:pt x="4444801" y="989883"/>
                  <a:pt x="4364979" y="1069705"/>
                  <a:pt x="4266513" y="1069705"/>
                </a:cubicBezTo>
                <a:lnTo>
                  <a:pt x="178288" y="1069705"/>
                </a:lnTo>
                <a:cubicBezTo>
                  <a:pt x="79822" y="1069705"/>
                  <a:pt x="0" y="989883"/>
                  <a:pt x="0" y="891417"/>
                </a:cubicBezTo>
                <a:lnTo>
                  <a:pt x="0" y="1782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838336"/>
              <a:satOff val="-2557"/>
              <a:lumOff val="-981"/>
              <a:alphaOff val="0"/>
            </a:schemeClr>
          </a:fillRef>
          <a:effectRef idx="0">
            <a:schemeClr val="accent5">
              <a:hueOff val="-1838336"/>
              <a:satOff val="-2557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659" tIns="97939" rIns="143659" bIns="9793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kern="1200" dirty="0" smtClean="0"/>
              <a:t>Общеобразовательные организации</a:t>
            </a:r>
            <a:endParaRPr lang="ru-RU" sz="2400" b="1" i="1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4929282" y="4530428"/>
            <a:ext cx="6891417" cy="1672016"/>
          </a:xfrm>
          <a:custGeom>
            <a:avLst/>
            <a:gdLst>
              <a:gd name="connsiteX0" fmla="*/ 142630 w 855764"/>
              <a:gd name="connsiteY0" fmla="*/ 0 h 5573747"/>
              <a:gd name="connsiteX1" fmla="*/ 713134 w 855764"/>
              <a:gd name="connsiteY1" fmla="*/ 0 h 5573747"/>
              <a:gd name="connsiteX2" fmla="*/ 855764 w 855764"/>
              <a:gd name="connsiteY2" fmla="*/ 142630 h 5573747"/>
              <a:gd name="connsiteX3" fmla="*/ 855764 w 855764"/>
              <a:gd name="connsiteY3" fmla="*/ 5573747 h 5573747"/>
              <a:gd name="connsiteX4" fmla="*/ 855764 w 855764"/>
              <a:gd name="connsiteY4" fmla="*/ 5573747 h 5573747"/>
              <a:gd name="connsiteX5" fmla="*/ 0 w 855764"/>
              <a:gd name="connsiteY5" fmla="*/ 5573747 h 5573747"/>
              <a:gd name="connsiteX6" fmla="*/ 0 w 855764"/>
              <a:gd name="connsiteY6" fmla="*/ 5573747 h 5573747"/>
              <a:gd name="connsiteX7" fmla="*/ 0 w 855764"/>
              <a:gd name="connsiteY7" fmla="*/ 142630 h 5573747"/>
              <a:gd name="connsiteX8" fmla="*/ 142630 w 855764"/>
              <a:gd name="connsiteY8" fmla="*/ 0 h 557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764" h="5573747">
                <a:moveTo>
                  <a:pt x="855764" y="928977"/>
                </a:moveTo>
                <a:lnTo>
                  <a:pt x="855764" y="4644770"/>
                </a:lnTo>
                <a:cubicBezTo>
                  <a:pt x="855764" y="5157825"/>
                  <a:pt x="845960" y="5573744"/>
                  <a:pt x="833865" y="5573744"/>
                </a:cubicBezTo>
                <a:lnTo>
                  <a:pt x="0" y="5573744"/>
                </a:lnTo>
                <a:lnTo>
                  <a:pt x="0" y="5573744"/>
                </a:lnTo>
                <a:lnTo>
                  <a:pt x="0" y="3"/>
                </a:lnTo>
                <a:lnTo>
                  <a:pt x="0" y="3"/>
                </a:lnTo>
                <a:lnTo>
                  <a:pt x="833865" y="3"/>
                </a:lnTo>
                <a:cubicBezTo>
                  <a:pt x="845960" y="3"/>
                  <a:pt x="855764" y="415922"/>
                  <a:pt x="855764" y="928977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lnRef>
          <a:fillRef idx="1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fillRef>
          <a:effectRef idx="0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1" tIns="58921" rIns="76065" bIns="58920" numCol="2" spcCol="1270" anchor="ctr" anchorCtr="0">
            <a:noAutofit/>
          </a:bodyPr>
          <a:lstStyle/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№ 19 г.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Томска</a:t>
            </a: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СОШ № 30 г. Томска (дошкольное отделение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№ 38 г.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Томска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№ 51 г. Томска</a:t>
            </a: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детский сад общеразвивающего вида №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№ 83 г.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Томска</a:t>
            </a: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№ 94 г.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Томска</a:t>
            </a: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детский сад общеразвивающего вида № 135 г.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Томска</a:t>
            </a: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Д/с «Полянка» п. Мирный Томского района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1" indent="-1714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ru-RU" sz="11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581890" y="4682533"/>
            <a:ext cx="4154491" cy="1069705"/>
          </a:xfrm>
          <a:custGeom>
            <a:avLst/>
            <a:gdLst>
              <a:gd name="connsiteX0" fmla="*/ 0 w 4511286"/>
              <a:gd name="connsiteY0" fmla="*/ 178288 h 1069705"/>
              <a:gd name="connsiteX1" fmla="*/ 178288 w 4511286"/>
              <a:gd name="connsiteY1" fmla="*/ 0 h 1069705"/>
              <a:gd name="connsiteX2" fmla="*/ 4332998 w 4511286"/>
              <a:gd name="connsiteY2" fmla="*/ 0 h 1069705"/>
              <a:gd name="connsiteX3" fmla="*/ 4511286 w 4511286"/>
              <a:gd name="connsiteY3" fmla="*/ 178288 h 1069705"/>
              <a:gd name="connsiteX4" fmla="*/ 4511286 w 4511286"/>
              <a:gd name="connsiteY4" fmla="*/ 891417 h 1069705"/>
              <a:gd name="connsiteX5" fmla="*/ 4332998 w 4511286"/>
              <a:gd name="connsiteY5" fmla="*/ 1069705 h 1069705"/>
              <a:gd name="connsiteX6" fmla="*/ 178288 w 4511286"/>
              <a:gd name="connsiteY6" fmla="*/ 1069705 h 1069705"/>
              <a:gd name="connsiteX7" fmla="*/ 0 w 4511286"/>
              <a:gd name="connsiteY7" fmla="*/ 891417 h 1069705"/>
              <a:gd name="connsiteX8" fmla="*/ 0 w 4511286"/>
              <a:gd name="connsiteY8" fmla="*/ 178288 h 106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1286" h="1069705">
                <a:moveTo>
                  <a:pt x="0" y="178288"/>
                </a:moveTo>
                <a:cubicBezTo>
                  <a:pt x="0" y="79822"/>
                  <a:pt x="79822" y="0"/>
                  <a:pt x="178288" y="0"/>
                </a:cubicBezTo>
                <a:lnTo>
                  <a:pt x="4332998" y="0"/>
                </a:lnTo>
                <a:cubicBezTo>
                  <a:pt x="4431464" y="0"/>
                  <a:pt x="4511286" y="79822"/>
                  <a:pt x="4511286" y="178288"/>
                </a:cubicBezTo>
                <a:lnTo>
                  <a:pt x="4511286" y="891417"/>
                </a:lnTo>
                <a:cubicBezTo>
                  <a:pt x="4511286" y="989883"/>
                  <a:pt x="4431464" y="1069705"/>
                  <a:pt x="4332998" y="1069705"/>
                </a:cubicBezTo>
                <a:lnTo>
                  <a:pt x="178288" y="1069705"/>
                </a:lnTo>
                <a:cubicBezTo>
                  <a:pt x="79822" y="1069705"/>
                  <a:pt x="0" y="989883"/>
                  <a:pt x="0" y="891417"/>
                </a:cubicBezTo>
                <a:lnTo>
                  <a:pt x="0" y="1782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659" tIns="97939" rIns="143659" bIns="9793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kern="1200" dirty="0" smtClean="0"/>
              <a:t>Дошкольные образовательные организации</a:t>
            </a:r>
            <a:endParaRPr lang="ru-RU" sz="2400" b="1" i="1" kern="1200" dirty="0"/>
          </a:p>
        </p:txBody>
      </p:sp>
    </p:spTree>
    <p:extLst>
      <p:ext uri="{BB962C8B-B14F-4D97-AF65-F5344CB8AC3E}">
        <p14:creationId xmlns:p14="http://schemas.microsoft.com/office/powerpoint/2010/main" val="6430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69" y="198871"/>
            <a:ext cx="11012978" cy="1038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F9BB2"/>
                </a:solidFill>
                <a:latin typeface="Candara" panose="020E0502030303020204" pitchFamily="34" charset="0"/>
              </a:rPr>
              <a:t>МЕРОПРИЯТИЯ В 2019-2020 УЧЕБНОМ ГОДУ:</a:t>
            </a:r>
            <a:endParaRPr lang="ru-RU" sz="3600" b="1" dirty="0">
              <a:solidFill>
                <a:srgbClr val="0F9BB2"/>
              </a:solidFill>
              <a:latin typeface="Candara" panose="020E0502030303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98268" y="1236775"/>
            <a:ext cx="10750657" cy="5267035"/>
            <a:chOff x="698269" y="1236775"/>
            <a:chExt cx="10392490" cy="5267035"/>
          </a:xfrm>
        </p:grpSpPr>
        <p:sp>
          <p:nvSpPr>
            <p:cNvPr id="4" name="Полилиния 3"/>
            <p:cNvSpPr/>
            <p:nvPr/>
          </p:nvSpPr>
          <p:spPr>
            <a:xfrm>
              <a:off x="698269" y="1237543"/>
              <a:ext cx="5506499" cy="5266267"/>
            </a:xfrm>
            <a:custGeom>
              <a:avLst/>
              <a:gdLst>
                <a:gd name="connsiteX0" fmla="*/ 0 w 5506499"/>
                <a:gd name="connsiteY0" fmla="*/ 526627 h 5266267"/>
                <a:gd name="connsiteX1" fmla="*/ 526627 w 5506499"/>
                <a:gd name="connsiteY1" fmla="*/ 0 h 5266267"/>
                <a:gd name="connsiteX2" fmla="*/ 4979872 w 5506499"/>
                <a:gd name="connsiteY2" fmla="*/ 0 h 5266267"/>
                <a:gd name="connsiteX3" fmla="*/ 5506499 w 5506499"/>
                <a:gd name="connsiteY3" fmla="*/ 526627 h 5266267"/>
                <a:gd name="connsiteX4" fmla="*/ 5506499 w 5506499"/>
                <a:gd name="connsiteY4" fmla="*/ 4739640 h 5266267"/>
                <a:gd name="connsiteX5" fmla="*/ 4979872 w 5506499"/>
                <a:gd name="connsiteY5" fmla="*/ 5266267 h 5266267"/>
                <a:gd name="connsiteX6" fmla="*/ 526627 w 5506499"/>
                <a:gd name="connsiteY6" fmla="*/ 5266267 h 5266267"/>
                <a:gd name="connsiteX7" fmla="*/ 0 w 5506499"/>
                <a:gd name="connsiteY7" fmla="*/ 4739640 h 5266267"/>
                <a:gd name="connsiteX8" fmla="*/ 0 w 5506499"/>
                <a:gd name="connsiteY8" fmla="*/ 526627 h 526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6499" h="5266267">
                  <a:moveTo>
                    <a:pt x="0" y="526627"/>
                  </a:moveTo>
                  <a:cubicBezTo>
                    <a:pt x="0" y="235779"/>
                    <a:pt x="235779" y="0"/>
                    <a:pt x="526627" y="0"/>
                  </a:cubicBezTo>
                  <a:lnTo>
                    <a:pt x="4979872" y="0"/>
                  </a:lnTo>
                  <a:cubicBezTo>
                    <a:pt x="5270720" y="0"/>
                    <a:pt x="5506499" y="235779"/>
                    <a:pt x="5506499" y="526627"/>
                  </a:cubicBezTo>
                  <a:lnTo>
                    <a:pt x="5506499" y="4739640"/>
                  </a:lnTo>
                  <a:cubicBezTo>
                    <a:pt x="5506499" y="5030488"/>
                    <a:pt x="5270720" y="5266267"/>
                    <a:pt x="4979872" y="5266267"/>
                  </a:cubicBezTo>
                  <a:lnTo>
                    <a:pt x="526627" y="5266267"/>
                  </a:lnTo>
                  <a:cubicBezTo>
                    <a:pt x="235779" y="5266267"/>
                    <a:pt x="0" y="5030488"/>
                    <a:pt x="0" y="4739640"/>
                  </a:cubicBezTo>
                  <a:lnTo>
                    <a:pt x="0" y="5266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37473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Организованные педагогическими командами образовательных организаций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962527" y="1820375"/>
              <a:ext cx="5021178" cy="1211583"/>
            </a:xfrm>
            <a:custGeom>
              <a:avLst/>
              <a:gdLst>
                <a:gd name="connsiteX0" fmla="*/ 0 w 4252626"/>
                <a:gd name="connsiteY0" fmla="*/ 121118 h 1211177"/>
                <a:gd name="connsiteX1" fmla="*/ 121118 w 4252626"/>
                <a:gd name="connsiteY1" fmla="*/ 0 h 1211177"/>
                <a:gd name="connsiteX2" fmla="*/ 4131508 w 4252626"/>
                <a:gd name="connsiteY2" fmla="*/ 0 h 1211177"/>
                <a:gd name="connsiteX3" fmla="*/ 4252626 w 4252626"/>
                <a:gd name="connsiteY3" fmla="*/ 121118 h 1211177"/>
                <a:gd name="connsiteX4" fmla="*/ 4252626 w 4252626"/>
                <a:gd name="connsiteY4" fmla="*/ 1090059 h 1211177"/>
                <a:gd name="connsiteX5" fmla="*/ 4131508 w 4252626"/>
                <a:gd name="connsiteY5" fmla="*/ 1211177 h 1211177"/>
                <a:gd name="connsiteX6" fmla="*/ 121118 w 4252626"/>
                <a:gd name="connsiteY6" fmla="*/ 1211177 h 1211177"/>
                <a:gd name="connsiteX7" fmla="*/ 0 w 4252626"/>
                <a:gd name="connsiteY7" fmla="*/ 1090059 h 1211177"/>
                <a:gd name="connsiteX8" fmla="*/ 0 w 4252626"/>
                <a:gd name="connsiteY8" fmla="*/ 121118 h 121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2626" h="1211177">
                  <a:moveTo>
                    <a:pt x="0" y="121118"/>
                  </a:moveTo>
                  <a:cubicBezTo>
                    <a:pt x="0" y="54226"/>
                    <a:pt x="54226" y="0"/>
                    <a:pt x="121118" y="0"/>
                  </a:cubicBezTo>
                  <a:lnTo>
                    <a:pt x="4131508" y="0"/>
                  </a:lnTo>
                  <a:cubicBezTo>
                    <a:pt x="4198400" y="0"/>
                    <a:pt x="4252626" y="54226"/>
                    <a:pt x="4252626" y="121118"/>
                  </a:cubicBezTo>
                  <a:lnTo>
                    <a:pt x="4252626" y="1090059"/>
                  </a:lnTo>
                  <a:cubicBezTo>
                    <a:pt x="4252626" y="1156951"/>
                    <a:pt x="4198400" y="1211177"/>
                    <a:pt x="4131508" y="1211177"/>
                  </a:cubicBezTo>
                  <a:lnTo>
                    <a:pt x="121118" y="1211177"/>
                  </a:lnTo>
                  <a:cubicBezTo>
                    <a:pt x="54226" y="1211177"/>
                    <a:pt x="0" y="1156951"/>
                    <a:pt x="0" y="1090059"/>
                  </a:cubicBezTo>
                  <a:lnTo>
                    <a:pt x="0" y="1211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414" tIns="56429" rIns="63414" bIns="56429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Открытый 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семинар для молодых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специалистов 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r>
                <a:rPr 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Менторинг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как инструмент профессионального роста молодого специалиста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1600" dirty="0"/>
                <a:t>МАОУ «</a:t>
              </a:r>
              <a:r>
                <a:rPr lang="ru-RU" sz="1600" dirty="0" err="1"/>
                <a:t>Зональненская</a:t>
              </a:r>
              <a:r>
                <a:rPr lang="ru-RU" sz="1600" dirty="0"/>
                <a:t> СОШ» Томского района</a:t>
              </a:r>
              <a:endParaRPr lang="ru-RU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962527" y="3135927"/>
              <a:ext cx="5021178" cy="1112532"/>
            </a:xfrm>
            <a:custGeom>
              <a:avLst/>
              <a:gdLst>
                <a:gd name="connsiteX0" fmla="*/ 0 w 4252626"/>
                <a:gd name="connsiteY0" fmla="*/ 95773 h 957725"/>
                <a:gd name="connsiteX1" fmla="*/ 95773 w 4252626"/>
                <a:gd name="connsiteY1" fmla="*/ 0 h 957725"/>
                <a:gd name="connsiteX2" fmla="*/ 4156854 w 4252626"/>
                <a:gd name="connsiteY2" fmla="*/ 0 h 957725"/>
                <a:gd name="connsiteX3" fmla="*/ 4252627 w 4252626"/>
                <a:gd name="connsiteY3" fmla="*/ 95773 h 957725"/>
                <a:gd name="connsiteX4" fmla="*/ 4252626 w 4252626"/>
                <a:gd name="connsiteY4" fmla="*/ 861953 h 957725"/>
                <a:gd name="connsiteX5" fmla="*/ 4156853 w 4252626"/>
                <a:gd name="connsiteY5" fmla="*/ 957726 h 957725"/>
                <a:gd name="connsiteX6" fmla="*/ 95773 w 4252626"/>
                <a:gd name="connsiteY6" fmla="*/ 957725 h 957725"/>
                <a:gd name="connsiteX7" fmla="*/ 0 w 4252626"/>
                <a:gd name="connsiteY7" fmla="*/ 861952 h 957725"/>
                <a:gd name="connsiteX8" fmla="*/ 0 w 4252626"/>
                <a:gd name="connsiteY8" fmla="*/ 95773 h 9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2626" h="957725">
                  <a:moveTo>
                    <a:pt x="0" y="95773"/>
                  </a:moveTo>
                  <a:cubicBezTo>
                    <a:pt x="0" y="42879"/>
                    <a:pt x="42879" y="0"/>
                    <a:pt x="95773" y="0"/>
                  </a:cubicBezTo>
                  <a:lnTo>
                    <a:pt x="4156854" y="0"/>
                  </a:lnTo>
                  <a:cubicBezTo>
                    <a:pt x="4209748" y="0"/>
                    <a:pt x="4252627" y="42879"/>
                    <a:pt x="4252627" y="95773"/>
                  </a:cubicBezTo>
                  <a:cubicBezTo>
                    <a:pt x="4252627" y="351166"/>
                    <a:pt x="4252626" y="606560"/>
                    <a:pt x="4252626" y="861953"/>
                  </a:cubicBezTo>
                  <a:cubicBezTo>
                    <a:pt x="4252626" y="914847"/>
                    <a:pt x="4209747" y="957726"/>
                    <a:pt x="4156853" y="957726"/>
                  </a:cubicBezTo>
                  <a:lnTo>
                    <a:pt x="95773" y="957725"/>
                  </a:lnTo>
                  <a:cubicBezTo>
                    <a:pt x="42879" y="957725"/>
                    <a:pt x="0" y="914846"/>
                    <a:pt x="0" y="861952"/>
                  </a:cubicBezTo>
                  <a:lnTo>
                    <a:pt x="0" y="9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0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991" tIns="49006" rIns="55991" bIns="49006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Фестиваль 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идей «Непрерывное образование: проектирование мотивирующей индивидуальной траектории развития личности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1600" dirty="0"/>
                <a:t>МБОУ «СОШ № 78» г. Северска</a:t>
              </a:r>
              <a:endParaRPr lang="ru-RU" sz="105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962528" y="5281890"/>
              <a:ext cx="5021178" cy="957725"/>
            </a:xfrm>
            <a:custGeom>
              <a:avLst/>
              <a:gdLst>
                <a:gd name="connsiteX0" fmla="*/ 0 w 4252626"/>
                <a:gd name="connsiteY0" fmla="*/ 95773 h 957725"/>
                <a:gd name="connsiteX1" fmla="*/ 95773 w 4252626"/>
                <a:gd name="connsiteY1" fmla="*/ 0 h 957725"/>
                <a:gd name="connsiteX2" fmla="*/ 4156854 w 4252626"/>
                <a:gd name="connsiteY2" fmla="*/ 0 h 957725"/>
                <a:gd name="connsiteX3" fmla="*/ 4252627 w 4252626"/>
                <a:gd name="connsiteY3" fmla="*/ 95773 h 957725"/>
                <a:gd name="connsiteX4" fmla="*/ 4252626 w 4252626"/>
                <a:gd name="connsiteY4" fmla="*/ 861953 h 957725"/>
                <a:gd name="connsiteX5" fmla="*/ 4156853 w 4252626"/>
                <a:gd name="connsiteY5" fmla="*/ 957726 h 957725"/>
                <a:gd name="connsiteX6" fmla="*/ 95773 w 4252626"/>
                <a:gd name="connsiteY6" fmla="*/ 957725 h 957725"/>
                <a:gd name="connsiteX7" fmla="*/ 0 w 4252626"/>
                <a:gd name="connsiteY7" fmla="*/ 861952 h 957725"/>
                <a:gd name="connsiteX8" fmla="*/ 0 w 4252626"/>
                <a:gd name="connsiteY8" fmla="*/ 95773 h 9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2626" h="957725">
                  <a:moveTo>
                    <a:pt x="0" y="95773"/>
                  </a:moveTo>
                  <a:cubicBezTo>
                    <a:pt x="0" y="42879"/>
                    <a:pt x="42879" y="0"/>
                    <a:pt x="95773" y="0"/>
                  </a:cubicBezTo>
                  <a:lnTo>
                    <a:pt x="4156854" y="0"/>
                  </a:lnTo>
                  <a:cubicBezTo>
                    <a:pt x="4209748" y="0"/>
                    <a:pt x="4252627" y="42879"/>
                    <a:pt x="4252627" y="95773"/>
                  </a:cubicBezTo>
                  <a:cubicBezTo>
                    <a:pt x="4252627" y="351166"/>
                    <a:pt x="4252626" y="606560"/>
                    <a:pt x="4252626" y="861953"/>
                  </a:cubicBezTo>
                  <a:cubicBezTo>
                    <a:pt x="4252626" y="914847"/>
                    <a:pt x="4209747" y="957726"/>
                    <a:pt x="4156853" y="957726"/>
                  </a:cubicBezTo>
                  <a:lnTo>
                    <a:pt x="95773" y="957725"/>
                  </a:lnTo>
                  <a:cubicBezTo>
                    <a:pt x="42879" y="957725"/>
                    <a:pt x="0" y="914846"/>
                    <a:pt x="0" y="861952"/>
                  </a:cubicBezTo>
                  <a:lnTo>
                    <a:pt x="0" y="9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0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991" tIns="49006" rIns="55991" bIns="49006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Открытый 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Фестиваль «Творческая мастерская начинающего педагога и педагога-наставника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1600" dirty="0" smtClean="0"/>
                <a:t> </a:t>
              </a:r>
              <a:r>
                <a:rPr lang="ru-RU" sz="1600" dirty="0"/>
                <a:t>МАОУ СОШ № 44 г. Томска </a:t>
              </a:r>
              <a:endParaRPr lang="ru-RU" sz="1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458349" y="1236775"/>
              <a:ext cx="4632410" cy="5266267"/>
            </a:xfrm>
            <a:custGeom>
              <a:avLst/>
              <a:gdLst>
                <a:gd name="connsiteX0" fmla="*/ 0 w 4632410"/>
                <a:gd name="connsiteY0" fmla="*/ 463241 h 5266267"/>
                <a:gd name="connsiteX1" fmla="*/ 463241 w 4632410"/>
                <a:gd name="connsiteY1" fmla="*/ 0 h 5266267"/>
                <a:gd name="connsiteX2" fmla="*/ 4169169 w 4632410"/>
                <a:gd name="connsiteY2" fmla="*/ 0 h 5266267"/>
                <a:gd name="connsiteX3" fmla="*/ 4632410 w 4632410"/>
                <a:gd name="connsiteY3" fmla="*/ 463241 h 5266267"/>
                <a:gd name="connsiteX4" fmla="*/ 4632410 w 4632410"/>
                <a:gd name="connsiteY4" fmla="*/ 4803026 h 5266267"/>
                <a:gd name="connsiteX5" fmla="*/ 4169169 w 4632410"/>
                <a:gd name="connsiteY5" fmla="*/ 5266267 h 5266267"/>
                <a:gd name="connsiteX6" fmla="*/ 463241 w 4632410"/>
                <a:gd name="connsiteY6" fmla="*/ 5266267 h 5266267"/>
                <a:gd name="connsiteX7" fmla="*/ 0 w 4632410"/>
                <a:gd name="connsiteY7" fmla="*/ 4803026 h 5266267"/>
                <a:gd name="connsiteX8" fmla="*/ 0 w 4632410"/>
                <a:gd name="connsiteY8" fmla="*/ 463241 h 526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2410" h="5266267">
                  <a:moveTo>
                    <a:pt x="0" y="463241"/>
                  </a:moveTo>
                  <a:cubicBezTo>
                    <a:pt x="0" y="207400"/>
                    <a:pt x="207400" y="0"/>
                    <a:pt x="463241" y="0"/>
                  </a:cubicBezTo>
                  <a:lnTo>
                    <a:pt x="4169169" y="0"/>
                  </a:lnTo>
                  <a:cubicBezTo>
                    <a:pt x="4425010" y="0"/>
                    <a:pt x="4632410" y="207400"/>
                    <a:pt x="4632410" y="463241"/>
                  </a:cubicBezTo>
                  <a:lnTo>
                    <a:pt x="4632410" y="4803026"/>
                  </a:lnTo>
                  <a:cubicBezTo>
                    <a:pt x="4632410" y="5058867"/>
                    <a:pt x="4425010" y="5266267"/>
                    <a:pt x="4169169" y="5266267"/>
                  </a:cubicBezTo>
                  <a:lnTo>
                    <a:pt x="463241" y="5266267"/>
                  </a:lnTo>
                  <a:cubicBezTo>
                    <a:pt x="207400" y="5266267"/>
                    <a:pt x="0" y="5058867"/>
                    <a:pt x="0" y="4803026"/>
                  </a:cubicBezTo>
                  <a:lnTo>
                    <a:pt x="0" y="46324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37473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Мероприятия ТОИПКРО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920030" y="1719958"/>
              <a:ext cx="3905072" cy="765943"/>
            </a:xfrm>
            <a:custGeom>
              <a:avLst/>
              <a:gdLst>
                <a:gd name="connsiteX0" fmla="*/ 0 w 3705928"/>
                <a:gd name="connsiteY0" fmla="*/ 76594 h 765943"/>
                <a:gd name="connsiteX1" fmla="*/ 76594 w 3705928"/>
                <a:gd name="connsiteY1" fmla="*/ 0 h 765943"/>
                <a:gd name="connsiteX2" fmla="*/ 3629334 w 3705928"/>
                <a:gd name="connsiteY2" fmla="*/ 0 h 765943"/>
                <a:gd name="connsiteX3" fmla="*/ 3705928 w 3705928"/>
                <a:gd name="connsiteY3" fmla="*/ 76594 h 765943"/>
                <a:gd name="connsiteX4" fmla="*/ 3705928 w 3705928"/>
                <a:gd name="connsiteY4" fmla="*/ 689349 h 765943"/>
                <a:gd name="connsiteX5" fmla="*/ 3629334 w 3705928"/>
                <a:gd name="connsiteY5" fmla="*/ 765943 h 765943"/>
                <a:gd name="connsiteX6" fmla="*/ 76594 w 3705928"/>
                <a:gd name="connsiteY6" fmla="*/ 765943 h 765943"/>
                <a:gd name="connsiteX7" fmla="*/ 0 w 3705928"/>
                <a:gd name="connsiteY7" fmla="*/ 689349 h 765943"/>
                <a:gd name="connsiteX8" fmla="*/ 0 w 3705928"/>
                <a:gd name="connsiteY8" fmla="*/ 76594 h 76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5928" h="765943">
                  <a:moveTo>
                    <a:pt x="0" y="76594"/>
                  </a:moveTo>
                  <a:cubicBezTo>
                    <a:pt x="0" y="34292"/>
                    <a:pt x="34292" y="0"/>
                    <a:pt x="76594" y="0"/>
                  </a:cubicBezTo>
                  <a:lnTo>
                    <a:pt x="3629334" y="0"/>
                  </a:lnTo>
                  <a:cubicBezTo>
                    <a:pt x="3671636" y="0"/>
                    <a:pt x="3705928" y="34292"/>
                    <a:pt x="3705928" y="76594"/>
                  </a:cubicBezTo>
                  <a:lnTo>
                    <a:pt x="3705928" y="689349"/>
                  </a:lnTo>
                  <a:cubicBezTo>
                    <a:pt x="3705928" y="731651"/>
                    <a:pt x="3671636" y="765943"/>
                    <a:pt x="3629334" y="765943"/>
                  </a:cubicBezTo>
                  <a:lnTo>
                    <a:pt x="76594" y="765943"/>
                  </a:lnTo>
                  <a:cubicBezTo>
                    <a:pt x="34292" y="765943"/>
                    <a:pt x="0" y="731651"/>
                    <a:pt x="0" y="689349"/>
                  </a:cubicBezTo>
                  <a:lnTo>
                    <a:pt x="0" y="7659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0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374" tIns="43389" rIns="50374" bIns="43389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dirty="0" err="1" smtClean="0"/>
                <a:t>Вебинар</a:t>
              </a:r>
              <a:r>
                <a:rPr lang="ru-RU" dirty="0" smtClean="0"/>
                <a:t> </a:t>
              </a:r>
              <a:r>
                <a:rPr lang="ru-RU" dirty="0"/>
                <a:t>«Наставничество </a:t>
              </a:r>
              <a:endParaRPr lang="ru-RU" dirty="0" smtClean="0"/>
            </a:p>
            <a:p>
              <a:pPr lvl="0" algn="ctr" defTabSz="488950">
                <a:spcBef>
                  <a:spcPct val="0"/>
                </a:spcBef>
              </a:pPr>
              <a:r>
                <a:rPr lang="ru-RU" dirty="0" smtClean="0"/>
                <a:t>в </a:t>
              </a:r>
              <a:r>
                <a:rPr lang="ru-RU" dirty="0"/>
                <a:t>образовании: смыслы и действия»</a:t>
              </a:r>
              <a:endParaRPr lang="ru-RU" sz="11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920030" y="3613497"/>
              <a:ext cx="3905072" cy="1127675"/>
            </a:xfrm>
            <a:custGeom>
              <a:avLst/>
              <a:gdLst>
                <a:gd name="connsiteX0" fmla="*/ 0 w 3705928"/>
                <a:gd name="connsiteY0" fmla="*/ 112768 h 1127675"/>
                <a:gd name="connsiteX1" fmla="*/ 112768 w 3705928"/>
                <a:gd name="connsiteY1" fmla="*/ 0 h 1127675"/>
                <a:gd name="connsiteX2" fmla="*/ 3593161 w 3705928"/>
                <a:gd name="connsiteY2" fmla="*/ 0 h 1127675"/>
                <a:gd name="connsiteX3" fmla="*/ 3705929 w 3705928"/>
                <a:gd name="connsiteY3" fmla="*/ 112768 h 1127675"/>
                <a:gd name="connsiteX4" fmla="*/ 3705928 w 3705928"/>
                <a:gd name="connsiteY4" fmla="*/ 1014908 h 1127675"/>
                <a:gd name="connsiteX5" fmla="*/ 3593160 w 3705928"/>
                <a:gd name="connsiteY5" fmla="*/ 1127676 h 1127675"/>
                <a:gd name="connsiteX6" fmla="*/ 112768 w 3705928"/>
                <a:gd name="connsiteY6" fmla="*/ 1127675 h 1127675"/>
                <a:gd name="connsiteX7" fmla="*/ 0 w 3705928"/>
                <a:gd name="connsiteY7" fmla="*/ 1014907 h 1127675"/>
                <a:gd name="connsiteX8" fmla="*/ 0 w 3705928"/>
                <a:gd name="connsiteY8" fmla="*/ 112768 h 112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5928" h="1127675">
                  <a:moveTo>
                    <a:pt x="0" y="112768"/>
                  </a:moveTo>
                  <a:cubicBezTo>
                    <a:pt x="0" y="50488"/>
                    <a:pt x="50488" y="0"/>
                    <a:pt x="112768" y="0"/>
                  </a:cubicBezTo>
                  <a:lnTo>
                    <a:pt x="3593161" y="0"/>
                  </a:lnTo>
                  <a:cubicBezTo>
                    <a:pt x="3655441" y="0"/>
                    <a:pt x="3705929" y="50488"/>
                    <a:pt x="3705929" y="112768"/>
                  </a:cubicBezTo>
                  <a:cubicBezTo>
                    <a:pt x="3705929" y="413481"/>
                    <a:pt x="3705928" y="714195"/>
                    <a:pt x="3705928" y="1014908"/>
                  </a:cubicBezTo>
                  <a:cubicBezTo>
                    <a:pt x="3705928" y="1077188"/>
                    <a:pt x="3655440" y="1127676"/>
                    <a:pt x="3593160" y="1127676"/>
                  </a:cubicBezTo>
                  <a:lnTo>
                    <a:pt x="112768" y="1127675"/>
                  </a:lnTo>
                  <a:cubicBezTo>
                    <a:pt x="50488" y="1127675"/>
                    <a:pt x="0" y="1077187"/>
                    <a:pt x="0" y="1014907"/>
                  </a:cubicBezTo>
                  <a:lnTo>
                    <a:pt x="0" y="1127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0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8" tIns="53983" rIns="60968" bIns="53983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Опрос </a:t>
              </a:r>
              <a:r>
                <a:rPr lang="ru-RU" dirty="0"/>
                <a:t>по действующим в муниципалитетах программам создания и развития наставничества в образовании</a:t>
              </a:r>
              <a:endParaRPr lang="ru-RU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902091" y="4882372"/>
              <a:ext cx="3905072" cy="598709"/>
            </a:xfrm>
            <a:custGeom>
              <a:avLst/>
              <a:gdLst>
                <a:gd name="connsiteX0" fmla="*/ 0 w 3705928"/>
                <a:gd name="connsiteY0" fmla="*/ 82600 h 825997"/>
                <a:gd name="connsiteX1" fmla="*/ 82600 w 3705928"/>
                <a:gd name="connsiteY1" fmla="*/ 0 h 825997"/>
                <a:gd name="connsiteX2" fmla="*/ 3623328 w 3705928"/>
                <a:gd name="connsiteY2" fmla="*/ 0 h 825997"/>
                <a:gd name="connsiteX3" fmla="*/ 3705928 w 3705928"/>
                <a:gd name="connsiteY3" fmla="*/ 82600 h 825997"/>
                <a:gd name="connsiteX4" fmla="*/ 3705928 w 3705928"/>
                <a:gd name="connsiteY4" fmla="*/ 743397 h 825997"/>
                <a:gd name="connsiteX5" fmla="*/ 3623328 w 3705928"/>
                <a:gd name="connsiteY5" fmla="*/ 825997 h 825997"/>
                <a:gd name="connsiteX6" fmla="*/ 82600 w 3705928"/>
                <a:gd name="connsiteY6" fmla="*/ 825997 h 825997"/>
                <a:gd name="connsiteX7" fmla="*/ 0 w 3705928"/>
                <a:gd name="connsiteY7" fmla="*/ 743397 h 825997"/>
                <a:gd name="connsiteX8" fmla="*/ 0 w 3705928"/>
                <a:gd name="connsiteY8" fmla="*/ 82600 h 82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5928" h="825997">
                  <a:moveTo>
                    <a:pt x="0" y="82600"/>
                  </a:moveTo>
                  <a:cubicBezTo>
                    <a:pt x="0" y="36981"/>
                    <a:pt x="36981" y="0"/>
                    <a:pt x="82600" y="0"/>
                  </a:cubicBezTo>
                  <a:lnTo>
                    <a:pt x="3623328" y="0"/>
                  </a:lnTo>
                  <a:cubicBezTo>
                    <a:pt x="3668947" y="0"/>
                    <a:pt x="3705928" y="36981"/>
                    <a:pt x="3705928" y="82600"/>
                  </a:cubicBezTo>
                  <a:lnTo>
                    <a:pt x="3705928" y="743397"/>
                  </a:lnTo>
                  <a:cubicBezTo>
                    <a:pt x="3705928" y="789016"/>
                    <a:pt x="3668947" y="825997"/>
                    <a:pt x="3623328" y="825997"/>
                  </a:cubicBezTo>
                  <a:lnTo>
                    <a:pt x="82600" y="825997"/>
                  </a:lnTo>
                  <a:cubicBezTo>
                    <a:pt x="36981" y="825997"/>
                    <a:pt x="0" y="789016"/>
                    <a:pt x="0" y="743397"/>
                  </a:cubicBezTo>
                  <a:lnTo>
                    <a:pt x="0" y="82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33" tIns="45148" rIns="52133" bIns="4514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Региональный конкурс </a:t>
              </a:r>
              <a:r>
                <a:rPr lang="ru-RU" dirty="0"/>
                <a:t>«Лучшие практики наставничества»</a:t>
              </a:r>
              <a:endParaRPr lang="ru-RU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920030" y="5646821"/>
              <a:ext cx="3905072" cy="636335"/>
            </a:xfrm>
            <a:custGeom>
              <a:avLst/>
              <a:gdLst>
                <a:gd name="connsiteX0" fmla="*/ 0 w 3705928"/>
                <a:gd name="connsiteY0" fmla="*/ 82600 h 825997"/>
                <a:gd name="connsiteX1" fmla="*/ 82600 w 3705928"/>
                <a:gd name="connsiteY1" fmla="*/ 0 h 825997"/>
                <a:gd name="connsiteX2" fmla="*/ 3623328 w 3705928"/>
                <a:gd name="connsiteY2" fmla="*/ 0 h 825997"/>
                <a:gd name="connsiteX3" fmla="*/ 3705928 w 3705928"/>
                <a:gd name="connsiteY3" fmla="*/ 82600 h 825997"/>
                <a:gd name="connsiteX4" fmla="*/ 3705928 w 3705928"/>
                <a:gd name="connsiteY4" fmla="*/ 743397 h 825997"/>
                <a:gd name="connsiteX5" fmla="*/ 3623328 w 3705928"/>
                <a:gd name="connsiteY5" fmla="*/ 825997 h 825997"/>
                <a:gd name="connsiteX6" fmla="*/ 82600 w 3705928"/>
                <a:gd name="connsiteY6" fmla="*/ 825997 h 825997"/>
                <a:gd name="connsiteX7" fmla="*/ 0 w 3705928"/>
                <a:gd name="connsiteY7" fmla="*/ 743397 h 825997"/>
                <a:gd name="connsiteX8" fmla="*/ 0 w 3705928"/>
                <a:gd name="connsiteY8" fmla="*/ 82600 h 82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5928" h="825997">
                  <a:moveTo>
                    <a:pt x="0" y="82600"/>
                  </a:moveTo>
                  <a:cubicBezTo>
                    <a:pt x="0" y="36981"/>
                    <a:pt x="36981" y="0"/>
                    <a:pt x="82600" y="0"/>
                  </a:cubicBezTo>
                  <a:lnTo>
                    <a:pt x="3623328" y="0"/>
                  </a:lnTo>
                  <a:cubicBezTo>
                    <a:pt x="3668947" y="0"/>
                    <a:pt x="3705928" y="36981"/>
                    <a:pt x="3705928" y="82600"/>
                  </a:cubicBezTo>
                  <a:lnTo>
                    <a:pt x="3705928" y="743397"/>
                  </a:lnTo>
                  <a:cubicBezTo>
                    <a:pt x="3705928" y="789016"/>
                    <a:pt x="3668947" y="825997"/>
                    <a:pt x="3623328" y="825997"/>
                  </a:cubicBezTo>
                  <a:lnTo>
                    <a:pt x="82600" y="825997"/>
                  </a:lnTo>
                  <a:cubicBezTo>
                    <a:pt x="36981" y="825997"/>
                    <a:pt x="0" y="789016"/>
                    <a:pt x="0" y="743397"/>
                  </a:cubicBezTo>
                  <a:lnTo>
                    <a:pt x="0" y="82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33" tIns="45148" rIns="52133" bIns="45148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dirty="0" smtClean="0"/>
                <a:t> Интернет-ресурс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dirty="0" smtClean="0"/>
                <a:t>«Педагогическая навигация»</a:t>
              </a:r>
              <a:endParaRPr lang="ru-RU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920030" y="2585714"/>
              <a:ext cx="3905072" cy="949281"/>
            </a:xfrm>
            <a:custGeom>
              <a:avLst/>
              <a:gdLst>
                <a:gd name="connsiteX0" fmla="*/ 0 w 3705928"/>
                <a:gd name="connsiteY0" fmla="*/ 112768 h 1127675"/>
                <a:gd name="connsiteX1" fmla="*/ 112768 w 3705928"/>
                <a:gd name="connsiteY1" fmla="*/ 0 h 1127675"/>
                <a:gd name="connsiteX2" fmla="*/ 3593161 w 3705928"/>
                <a:gd name="connsiteY2" fmla="*/ 0 h 1127675"/>
                <a:gd name="connsiteX3" fmla="*/ 3705929 w 3705928"/>
                <a:gd name="connsiteY3" fmla="*/ 112768 h 1127675"/>
                <a:gd name="connsiteX4" fmla="*/ 3705928 w 3705928"/>
                <a:gd name="connsiteY4" fmla="*/ 1014908 h 1127675"/>
                <a:gd name="connsiteX5" fmla="*/ 3593160 w 3705928"/>
                <a:gd name="connsiteY5" fmla="*/ 1127676 h 1127675"/>
                <a:gd name="connsiteX6" fmla="*/ 112768 w 3705928"/>
                <a:gd name="connsiteY6" fmla="*/ 1127675 h 1127675"/>
                <a:gd name="connsiteX7" fmla="*/ 0 w 3705928"/>
                <a:gd name="connsiteY7" fmla="*/ 1014907 h 1127675"/>
                <a:gd name="connsiteX8" fmla="*/ 0 w 3705928"/>
                <a:gd name="connsiteY8" fmla="*/ 112768 h 112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5928" h="1127675">
                  <a:moveTo>
                    <a:pt x="0" y="112768"/>
                  </a:moveTo>
                  <a:cubicBezTo>
                    <a:pt x="0" y="50488"/>
                    <a:pt x="50488" y="0"/>
                    <a:pt x="112768" y="0"/>
                  </a:cubicBezTo>
                  <a:lnTo>
                    <a:pt x="3593161" y="0"/>
                  </a:lnTo>
                  <a:cubicBezTo>
                    <a:pt x="3655441" y="0"/>
                    <a:pt x="3705929" y="50488"/>
                    <a:pt x="3705929" y="112768"/>
                  </a:cubicBezTo>
                  <a:cubicBezTo>
                    <a:pt x="3705929" y="413481"/>
                    <a:pt x="3705928" y="714195"/>
                    <a:pt x="3705928" y="1014908"/>
                  </a:cubicBezTo>
                  <a:cubicBezTo>
                    <a:pt x="3705928" y="1077188"/>
                    <a:pt x="3655440" y="1127676"/>
                    <a:pt x="3593160" y="1127676"/>
                  </a:cubicBezTo>
                  <a:lnTo>
                    <a:pt x="112768" y="1127675"/>
                  </a:lnTo>
                  <a:cubicBezTo>
                    <a:pt x="50488" y="1127675"/>
                    <a:pt x="0" y="1077187"/>
                    <a:pt x="0" y="1014907"/>
                  </a:cubicBezTo>
                  <a:lnTo>
                    <a:pt x="0" y="1127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0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8" tIns="53983" rIns="60968" bIns="53983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dirty="0" smtClean="0"/>
                <a:t>Форсайт-сессия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dirty="0" smtClean="0"/>
                <a:t>«</a:t>
              </a:r>
              <a:r>
                <a:rPr lang="ru-RU" dirty="0"/>
                <a:t>Наставничество в образовании: смыслы и действия»</a:t>
              </a:r>
              <a:endParaRPr lang="ru-RU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62527" y="4293277"/>
              <a:ext cx="5021178" cy="856239"/>
            </a:xfrm>
            <a:custGeom>
              <a:avLst/>
              <a:gdLst>
                <a:gd name="connsiteX0" fmla="*/ 0 w 4252626"/>
                <a:gd name="connsiteY0" fmla="*/ 95773 h 957725"/>
                <a:gd name="connsiteX1" fmla="*/ 95773 w 4252626"/>
                <a:gd name="connsiteY1" fmla="*/ 0 h 957725"/>
                <a:gd name="connsiteX2" fmla="*/ 4156854 w 4252626"/>
                <a:gd name="connsiteY2" fmla="*/ 0 h 957725"/>
                <a:gd name="connsiteX3" fmla="*/ 4252627 w 4252626"/>
                <a:gd name="connsiteY3" fmla="*/ 95773 h 957725"/>
                <a:gd name="connsiteX4" fmla="*/ 4252626 w 4252626"/>
                <a:gd name="connsiteY4" fmla="*/ 861953 h 957725"/>
                <a:gd name="connsiteX5" fmla="*/ 4156853 w 4252626"/>
                <a:gd name="connsiteY5" fmla="*/ 957726 h 957725"/>
                <a:gd name="connsiteX6" fmla="*/ 95773 w 4252626"/>
                <a:gd name="connsiteY6" fmla="*/ 957725 h 957725"/>
                <a:gd name="connsiteX7" fmla="*/ 0 w 4252626"/>
                <a:gd name="connsiteY7" fmla="*/ 861952 h 957725"/>
                <a:gd name="connsiteX8" fmla="*/ 0 w 4252626"/>
                <a:gd name="connsiteY8" fmla="*/ 95773 h 9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2626" h="957725">
                  <a:moveTo>
                    <a:pt x="0" y="95773"/>
                  </a:moveTo>
                  <a:cubicBezTo>
                    <a:pt x="0" y="42879"/>
                    <a:pt x="42879" y="0"/>
                    <a:pt x="95773" y="0"/>
                  </a:cubicBezTo>
                  <a:lnTo>
                    <a:pt x="4156854" y="0"/>
                  </a:lnTo>
                  <a:cubicBezTo>
                    <a:pt x="4209748" y="0"/>
                    <a:pt x="4252627" y="42879"/>
                    <a:pt x="4252627" y="95773"/>
                  </a:cubicBezTo>
                  <a:cubicBezTo>
                    <a:pt x="4252627" y="351166"/>
                    <a:pt x="4252626" y="606560"/>
                    <a:pt x="4252626" y="861953"/>
                  </a:cubicBezTo>
                  <a:cubicBezTo>
                    <a:pt x="4252626" y="914847"/>
                    <a:pt x="4209747" y="957726"/>
                    <a:pt x="4156853" y="957726"/>
                  </a:cubicBezTo>
                  <a:lnTo>
                    <a:pt x="95773" y="957725"/>
                  </a:lnTo>
                  <a:cubicBezTo>
                    <a:pt x="42879" y="957725"/>
                    <a:pt x="0" y="914846"/>
                    <a:pt x="0" y="861952"/>
                  </a:cubicBezTo>
                  <a:lnTo>
                    <a:pt x="0" y="9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0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991" tIns="49006" rIns="55991" bIns="49006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Методический </a:t>
              </a:r>
              <a:r>
                <a:rPr lang="ru-RU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квест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«Город мастеров»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1600" dirty="0" smtClean="0"/>
                <a:t>МАОУ Заозерная СОШ с углубленным изучением отдельных предметов №16 г. Томска</a:t>
              </a:r>
              <a:endParaRPr lang="ru-RU" sz="1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82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/>
          <a:srcRect l="22507" t="15875" r="14036" b="79284"/>
          <a:stretch/>
        </p:blipFill>
        <p:spPr>
          <a:xfrm>
            <a:off x="166753" y="891247"/>
            <a:ext cx="9820275" cy="698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387"/>
          <a:stretch/>
        </p:blipFill>
        <p:spPr>
          <a:xfrm>
            <a:off x="8486840" y="66675"/>
            <a:ext cx="3609975" cy="67172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553" y="1647079"/>
            <a:ext cx="81271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педагогического </a:t>
            </a:r>
            <a:r>
              <a:rPr lang="ru-RU" sz="2800" b="1" dirty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мастерства </a:t>
            </a:r>
            <a:r>
              <a:rPr lang="ru-RU" sz="2800" b="1" dirty="0" smtClean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педагогов.</a:t>
            </a:r>
            <a:endParaRPr lang="ru-RU" sz="2800" b="1" dirty="0">
              <a:solidFill>
                <a:srgbClr val="109E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мотивации </a:t>
            </a:r>
            <a:r>
              <a:rPr lang="ru-RU" sz="2800" b="1" dirty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педагогов к повышению профессиональной компетентности и преобразованию своей </a:t>
            </a:r>
            <a:r>
              <a:rPr lang="ru-RU" sz="2800" b="1" dirty="0" smtClean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деятельности.</a:t>
            </a:r>
            <a:endParaRPr lang="ru-RU" sz="2800" b="1" dirty="0">
              <a:solidFill>
                <a:srgbClr val="109E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качественных </a:t>
            </a:r>
            <a:r>
              <a:rPr lang="ru-RU" sz="2800" b="1" dirty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показателей, как отдельных педагогов, так и школы в </a:t>
            </a:r>
            <a:r>
              <a:rPr lang="ru-RU" sz="2800" b="1" dirty="0" smtClean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целом.</a:t>
            </a:r>
            <a:endParaRPr lang="ru-RU" sz="2800" b="1" dirty="0">
              <a:solidFill>
                <a:srgbClr val="109E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сильных </a:t>
            </a:r>
            <a:r>
              <a:rPr lang="ru-RU" sz="2800" b="1" dirty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слабых сторон в деятельности педагогов и школы.</a:t>
            </a:r>
            <a:endParaRPr lang="ru-RU" sz="2800" b="1" dirty="0">
              <a:solidFill>
                <a:srgbClr val="109E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49726"/>
            <a:ext cx="8015287" cy="54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4391" y="449726"/>
            <a:ext cx="817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ОСНОВНЫЕ ДОСТИЖЕНИЯ:</a:t>
            </a:r>
            <a:endParaRPr lang="ru-RU" sz="28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/>
          <a:srcRect l="22507" t="15875" r="14036" b="79284"/>
          <a:stretch/>
        </p:blipFill>
        <p:spPr>
          <a:xfrm>
            <a:off x="314391" y="749383"/>
            <a:ext cx="9820275" cy="698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463" y="982176"/>
            <a:ext cx="72991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109EB4"/>
                </a:solidFill>
              </a:rPr>
              <a:t>Слабая мотивация </a:t>
            </a:r>
            <a:r>
              <a:rPr lang="ru-RU" b="1" dirty="0">
                <a:solidFill>
                  <a:srgbClr val="109EB4"/>
                </a:solidFill>
              </a:rPr>
              <a:t>некоторых педагогов на повышение своего личностного и профессионального </a:t>
            </a:r>
            <a:r>
              <a:rPr lang="ru-RU" b="1" dirty="0" smtClean="0">
                <a:solidFill>
                  <a:srgbClr val="109EB4"/>
                </a:solidFill>
              </a:rPr>
              <a:t>мастерства. </a:t>
            </a:r>
            <a:endParaRPr lang="ru-RU" b="1" dirty="0">
              <a:solidFill>
                <a:srgbClr val="109EB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109EB4"/>
                </a:solidFill>
              </a:rPr>
              <a:t>Недостаточная осведомленность </a:t>
            </a:r>
            <a:r>
              <a:rPr lang="ru-RU" b="1" dirty="0">
                <a:solidFill>
                  <a:srgbClr val="109EB4"/>
                </a:solidFill>
              </a:rPr>
              <a:t>в области современных эффективных образовательных </a:t>
            </a:r>
            <a:r>
              <a:rPr lang="ru-RU" b="1" dirty="0" smtClean="0">
                <a:solidFill>
                  <a:srgbClr val="109EB4"/>
                </a:solidFill>
              </a:rPr>
              <a:t>технологий и</a:t>
            </a:r>
            <a:r>
              <a:rPr lang="ru-RU" b="1" dirty="0">
                <a:solidFill>
                  <a:srgbClr val="109EB4"/>
                </a:solidFill>
              </a:rPr>
              <a:t>, как следствие, отсутствие систематической и целенаправленной работы по их применению в ежедневной педагогической </a:t>
            </a:r>
            <a:r>
              <a:rPr lang="ru-RU" b="1" dirty="0" smtClean="0">
                <a:solidFill>
                  <a:srgbClr val="109EB4"/>
                </a:solidFill>
              </a:rPr>
              <a:t>практике.</a:t>
            </a:r>
            <a:endParaRPr lang="ru-RU" b="1" dirty="0">
              <a:solidFill>
                <a:srgbClr val="109EB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09EB4"/>
                </a:solidFill>
              </a:rPr>
              <a:t> </a:t>
            </a:r>
            <a:r>
              <a:rPr lang="ru-RU" b="1" dirty="0" smtClean="0">
                <a:solidFill>
                  <a:srgbClr val="109EB4"/>
                </a:solidFill>
              </a:rPr>
              <a:t>Недостаточность </a:t>
            </a:r>
            <a:r>
              <a:rPr lang="ru-RU" b="1" dirty="0">
                <a:solidFill>
                  <a:srgbClr val="109EB4"/>
                </a:solidFill>
              </a:rPr>
              <a:t>знаний о способах мотивации, формах и методах управления учебной группой, вовлечения детей в учебный </a:t>
            </a:r>
            <a:r>
              <a:rPr lang="ru-RU" b="1" dirty="0" smtClean="0">
                <a:solidFill>
                  <a:srgbClr val="109EB4"/>
                </a:solidFill>
              </a:rPr>
              <a:t>процесс.</a:t>
            </a:r>
            <a:endParaRPr lang="ru-RU" b="1" dirty="0">
              <a:solidFill>
                <a:srgbClr val="109EB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109EB4"/>
                </a:solidFill>
              </a:rPr>
              <a:t>Не </a:t>
            </a:r>
            <a:r>
              <a:rPr lang="ru-RU" b="1" dirty="0">
                <a:solidFill>
                  <a:srgbClr val="109EB4"/>
                </a:solidFill>
              </a:rPr>
              <a:t>все учителя хотят отказаться от авторитарной </a:t>
            </a:r>
            <a:r>
              <a:rPr lang="ru-RU" b="1" dirty="0" smtClean="0">
                <a:solidFill>
                  <a:srgbClr val="109EB4"/>
                </a:solidFill>
              </a:rPr>
              <a:t>позиции.</a:t>
            </a:r>
            <a:endParaRPr lang="ru-RU" b="1" dirty="0">
              <a:solidFill>
                <a:srgbClr val="109EB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109EB4"/>
                </a:solidFill>
              </a:rPr>
              <a:t>Низкая </a:t>
            </a:r>
            <a:r>
              <a:rPr lang="ru-RU" b="1" dirty="0">
                <a:solidFill>
                  <a:srgbClr val="109EB4"/>
                </a:solidFill>
              </a:rPr>
              <a:t>мотивация педагогов, отсутствие достаточных навыков владения информационными технологиями и современными </a:t>
            </a:r>
            <a:r>
              <a:rPr lang="ru-RU" b="1" dirty="0" smtClean="0">
                <a:solidFill>
                  <a:srgbClr val="109EB4"/>
                </a:solidFill>
              </a:rPr>
              <a:t>методиками.</a:t>
            </a:r>
            <a:endParaRPr lang="ru-RU" b="1" dirty="0">
              <a:solidFill>
                <a:srgbClr val="109EB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09EB4"/>
                </a:solidFill>
              </a:rPr>
              <a:t> </a:t>
            </a:r>
            <a:r>
              <a:rPr lang="ru-RU" b="1" dirty="0" smtClean="0">
                <a:solidFill>
                  <a:srgbClr val="109EB4"/>
                </a:solidFill>
              </a:rPr>
              <a:t>Затруднения </a:t>
            </a:r>
            <a:r>
              <a:rPr lang="ru-RU" b="1" dirty="0">
                <a:solidFill>
                  <a:srgbClr val="109EB4"/>
                </a:solidFill>
              </a:rPr>
              <a:t>в использовании и апробации специальных подходов к обучению в целях включения в образовательный процесс всех обучающихся, в том числе с особыми </a:t>
            </a:r>
            <a:r>
              <a:rPr lang="ru-RU" b="1" dirty="0" smtClean="0">
                <a:solidFill>
                  <a:srgbClr val="109EB4"/>
                </a:solidFill>
              </a:rPr>
              <a:t>образовательными потребностями.</a:t>
            </a:r>
            <a:endParaRPr lang="ru-RU" b="1" dirty="0">
              <a:solidFill>
                <a:srgbClr val="109EB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109EB4"/>
                </a:solidFill>
              </a:rPr>
              <a:t>Недостаточное </a:t>
            </a:r>
            <a:r>
              <a:rPr lang="ru-RU" b="1" dirty="0">
                <a:solidFill>
                  <a:srgbClr val="109EB4"/>
                </a:solidFill>
              </a:rPr>
              <a:t>владение формами и методами обучения, в том числе выходящими за рамки учебных занятий: проектная деятельность, лабораторные эксперименты, полевая практика и </a:t>
            </a:r>
            <a:r>
              <a:rPr lang="ru-RU" b="1" dirty="0" smtClean="0">
                <a:solidFill>
                  <a:srgbClr val="109EB4"/>
                </a:solidFill>
              </a:rPr>
              <a:t>т.п</a:t>
            </a:r>
            <a:r>
              <a:rPr lang="ru-RU" b="1" dirty="0">
                <a:solidFill>
                  <a:srgbClr val="109EB4"/>
                </a:solidFill>
              </a:rPr>
              <a:t>.</a:t>
            </a:r>
            <a:r>
              <a:rPr lang="ru-RU" b="1" dirty="0">
                <a:solidFill>
                  <a:srgbClr val="109EB4"/>
                </a:solidFill>
              </a:rPr>
              <a:t> 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b="1" dirty="0">
              <a:solidFill>
                <a:srgbClr val="109EB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553" y="366294"/>
            <a:ext cx="11077510" cy="38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4391" y="142823"/>
            <a:ext cx="696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ДЕФИЦИТЫ, ВЫЯВЛЕННЫЕ ОО:</a:t>
            </a:r>
            <a:endParaRPr lang="ru-RU" sz="24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5" r="7500"/>
          <a:stretch/>
        </p:blipFill>
        <p:spPr>
          <a:xfrm>
            <a:off x="7475621" y="0"/>
            <a:ext cx="4791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/>
          <a:srcRect l="22507" t="15875" r="14036" b="79284"/>
          <a:stretch/>
        </p:blipFill>
        <p:spPr>
          <a:xfrm>
            <a:off x="314391" y="749383"/>
            <a:ext cx="9820275" cy="698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462" y="1286976"/>
            <a:ext cx="90116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методы взаимодействия опытных и молодых педагогов, чаще всего, очень консервативны и традиционны. Зачастую абсолютно не рассматривается потенциал молодых педагогов, владеющих на высоком уровне компетенциями в области ИКТ и интерактивных методов обучения, с использованием новейших образовательных Интернет-ресурсов.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Недостаточно развиты горизонтальные связи между педагогами. Многие педагоги, пройдя обучение на курсах повышения квалификации или обучающих семинарах, не делятся своими знаниями и опытом внедрения новых технологий, форм, методов обучения. А это тоже форма наставничества.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методической грамотности педагогов независимо от возраста и стажа работы при описании собственного профессионального опыта, разработке педагогических проектов и программ, подготовке материалов для участия в конкурсах профессионального педагогического мастерства.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педагог-наставник обладает достаточными компетенциями для проведения качественного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экспертирования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образовательных событий, методических материалов. </a:t>
            </a:r>
            <a:endParaRPr lang="ru-RU" sz="2000" b="1" dirty="0">
              <a:solidFill>
                <a:srgbClr val="109EB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553" y="366294"/>
            <a:ext cx="11077510" cy="38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10268" y="325682"/>
            <a:ext cx="696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ДЕФИЦИТЫ, ВЫЯВЛЕННЫЕ ТОИПКРО:</a:t>
            </a:r>
            <a:endParaRPr lang="ru-RU" sz="24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8064" y="1286976"/>
            <a:ext cx="2724305" cy="535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5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/>
          <a:srcRect l="22507" t="15875" r="14036" b="79284"/>
          <a:stretch/>
        </p:blipFill>
        <p:spPr>
          <a:xfrm>
            <a:off x="2371725" y="4546350"/>
            <a:ext cx="9820275" cy="6981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49726"/>
            <a:ext cx="8015287" cy="54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80085" y="1801090"/>
            <a:ext cx="8031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09E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ДЕФИЦИТЫ = ВЕКТОРЫ РАЗВИТИЯ!</a:t>
            </a:r>
            <a:endParaRPr lang="ru-RU" sz="6000" b="1" dirty="0">
              <a:solidFill>
                <a:srgbClr val="109E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8547" y="2031380"/>
            <a:ext cx="2592388" cy="3959225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2178</Words>
  <Application>Microsoft Office PowerPoint</Application>
  <PresentationFormat>Широкоэкранный</PresentationFormat>
  <Paragraphs>178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Aparajita</vt:lpstr>
      <vt:lpstr>Arial</vt:lpstr>
      <vt:lpstr>Calibri</vt:lpstr>
      <vt:lpstr>Calibri Light</vt:lpstr>
      <vt:lpstr>Candara</vt:lpstr>
      <vt:lpstr>Wingdings</vt:lpstr>
      <vt:lpstr>Тема Office</vt:lpstr>
      <vt:lpstr>Презентация PowerPoint</vt:lpstr>
      <vt:lpstr>Презентация PowerPoint</vt:lpstr>
      <vt:lpstr>УЧАСТНИКИ:</vt:lpstr>
      <vt:lpstr>МЕРОПРИЯТИЯ В 2019-2020 УЧЕБНОМ ГОДУ: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Алексеевна Филипповна</dc:creator>
  <cp:lastModifiedBy>Галина Владимировна Бочарова</cp:lastModifiedBy>
  <cp:revision>336</cp:revision>
  <cp:lastPrinted>2018-06-06T09:21:20Z</cp:lastPrinted>
  <dcterms:created xsi:type="dcterms:W3CDTF">2018-05-04T09:28:36Z</dcterms:created>
  <dcterms:modified xsi:type="dcterms:W3CDTF">2020-06-08T03:21:47Z</dcterms:modified>
</cp:coreProperties>
</file>