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2"/>
  </p:notesMasterIdLst>
  <p:sldIdLst>
    <p:sldId id="256" r:id="rId2"/>
    <p:sldId id="266" r:id="rId3"/>
    <p:sldId id="270" r:id="rId4"/>
    <p:sldId id="264" r:id="rId5"/>
    <p:sldId id="272" r:id="rId6"/>
    <p:sldId id="260" r:id="rId7"/>
    <p:sldId id="258" r:id="rId8"/>
    <p:sldId id="268" r:id="rId9"/>
    <p:sldId id="276" r:id="rId10"/>
    <p:sldId id="277" r:id="rId11"/>
    <p:sldId id="278" r:id="rId12"/>
    <p:sldId id="279" r:id="rId13"/>
    <p:sldId id="275" r:id="rId14"/>
    <p:sldId id="280" r:id="rId15"/>
    <p:sldId id="281" r:id="rId16"/>
    <p:sldId id="282" r:id="rId17"/>
    <p:sldId id="287" r:id="rId18"/>
    <p:sldId id="285" r:id="rId19"/>
    <p:sldId id="284" r:id="rId20"/>
    <p:sldId id="26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DDF"/>
    <a:srgbClr val="0F5ED3"/>
    <a:srgbClr val="91BAF7"/>
    <a:srgbClr val="9EC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591BB-B99D-4339-B8C6-83832A91F998}">
  <a:tblStyle styleId="{7F5591BB-B99D-4339-B8C6-83832A91F9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5094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89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42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986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94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4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69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38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661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232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14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98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328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2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4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41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27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82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05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28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625840" y="6644640"/>
            <a:ext cx="3600000" cy="21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-22383"/>
            <a:ext cx="3600000" cy="213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 rot="-5400000">
            <a:off x="8820811" y="3139757"/>
            <a:ext cx="6492875" cy="213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rot="-5400000">
            <a:off x="-3139758" y="3504883"/>
            <a:ext cx="6492875" cy="213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70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8032750" y="0"/>
            <a:ext cx="41592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b="1">
                <a:solidFill>
                  <a:srgbClr val="6070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194000" y="367393"/>
            <a:ext cx="757762" cy="7577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vk.com/video-57270734_456242420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k.com/video-57270734_456242452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7" Type="http://schemas.openxmlformats.org/officeDocument/2006/relationships/hyperlink" Target="http://kolproo.tomsk.ru/?page_id=2012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flaticon.com/" TargetMode="External"/><Relationship Id="rId4" Type="http://schemas.openxmlformats.org/officeDocument/2006/relationships/hyperlink" Target="https://www.flaticon.com/authors/freepi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2181497"/>
            <a:ext cx="12192000" cy="2819400"/>
          </a:xfrm>
          <a:prstGeom prst="rect">
            <a:avLst/>
          </a:prstGeom>
          <a:solidFill>
            <a:srgbClr val="607090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/>
          </p:nvPr>
        </p:nvSpPr>
        <p:spPr>
          <a:xfrm>
            <a:off x="1524000" y="1563189"/>
            <a:ext cx="9144000" cy="254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 dirty="0"/>
              <a:t>Организация профильного обучения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1524000" y="4106091"/>
            <a:ext cx="9144000" cy="89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 dirty="0" err="1"/>
              <a:t>О.Б.Анянова</a:t>
            </a:r>
            <a:r>
              <a:rPr lang="ru-RU" dirty="0"/>
              <a:t>, главный специалист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 dirty="0"/>
              <a:t>Управления образования Администрации Колпашевского района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cxnSp>
        <p:nvCxnSpPr>
          <p:cNvPr id="111" name="Google Shape;111;p17"/>
          <p:cNvCxnSpPr/>
          <p:nvPr/>
        </p:nvCxnSpPr>
        <p:spPr>
          <a:xfrm>
            <a:off x="10789920" y="3420000"/>
            <a:ext cx="1188720" cy="0"/>
          </a:xfrm>
          <a:prstGeom prst="straightConnector1">
            <a:avLst/>
          </a:prstGeom>
          <a:noFill/>
          <a:ln w="666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137160" y="3421380"/>
            <a:ext cx="1188720" cy="0"/>
          </a:xfrm>
          <a:prstGeom prst="straightConnector1">
            <a:avLst/>
          </a:prstGeom>
          <a:noFill/>
          <a:ln w="666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en-US" dirty="0"/>
              <a:t>IT</a:t>
            </a:r>
            <a:r>
              <a:rPr lang="ru-RU" dirty="0"/>
              <a:t>-группа: элективные курсы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487526"/>
            <a:ext cx="10515600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Основы</a:t>
            </a:r>
            <a:r>
              <a:rPr lang="en-US" dirty="0"/>
              <a:t>Python (</a:t>
            </a:r>
            <a:r>
              <a:rPr lang="ru-RU" dirty="0"/>
              <a:t>ТУСУР) </a:t>
            </a:r>
          </a:p>
          <a:p>
            <a:pPr marL="114300" indent="0">
              <a:buNone/>
            </a:pPr>
            <a:r>
              <a:rPr lang="ru-RU" dirty="0" smtClean="0"/>
              <a:t>Решение </a:t>
            </a:r>
            <a:r>
              <a:rPr lang="ru-RU" dirty="0"/>
              <a:t>планиметрических задач</a:t>
            </a:r>
          </a:p>
          <a:p>
            <a:pPr marL="114300" indent="0">
              <a:buNone/>
            </a:pPr>
            <a:r>
              <a:rPr lang="ru-RU" dirty="0" smtClean="0"/>
              <a:t>Решение </a:t>
            </a:r>
            <a:r>
              <a:rPr lang="ru-RU" dirty="0"/>
              <a:t>уравнений и неравенств с параметрами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 smtClean="0"/>
              <a:t>Компьютерная </a:t>
            </a:r>
            <a:r>
              <a:rPr lang="ru-RU" dirty="0"/>
              <a:t>грамотность</a:t>
            </a:r>
          </a:p>
          <a:p>
            <a:pPr marL="114300" indent="0">
              <a:buNone/>
            </a:pPr>
            <a:r>
              <a:rPr lang="ru-RU" dirty="0" smtClean="0"/>
              <a:t>Математическая </a:t>
            </a:r>
            <a:r>
              <a:rPr lang="ru-RU" dirty="0"/>
              <a:t>лаборатория</a:t>
            </a:r>
          </a:p>
          <a:p>
            <a:pPr marL="114300" indent="0">
              <a:buNone/>
            </a:pPr>
            <a:r>
              <a:rPr lang="ru-RU" dirty="0" smtClean="0">
                <a:effectLst/>
              </a:rPr>
              <a:t>Теоретическая </a:t>
            </a:r>
            <a:r>
              <a:rPr lang="ru-RU" dirty="0">
                <a:effectLst/>
              </a:rPr>
              <a:t>и практическая физика</a:t>
            </a:r>
          </a:p>
          <a:p>
            <a:pPr marL="114300" indent="0">
              <a:buNone/>
            </a:pPr>
            <a:r>
              <a:rPr lang="ru-RU" dirty="0" smtClean="0">
                <a:effectLst/>
              </a:rPr>
              <a:t>Технологии </a:t>
            </a:r>
            <a:r>
              <a:rPr lang="ru-RU" dirty="0">
                <a:effectLst/>
              </a:rPr>
              <a:t>виртуальной и дополненной реальности: пространство,  творчество, визуализация</a:t>
            </a:r>
          </a:p>
          <a:p>
            <a:pPr marL="114300" indent="0">
              <a:buNone/>
            </a:pPr>
            <a:r>
              <a:rPr lang="ru-RU" dirty="0" err="1" smtClean="0"/>
              <a:t>Профнавигация</a:t>
            </a:r>
            <a:r>
              <a:rPr lang="ru-RU" dirty="0"/>
              <a:t>. Профессии настоящего и будущего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679" y="2179983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32" y="2588713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3840301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4316298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864114B-D8DC-4D8A-A9BF-50FAAD290F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4778712"/>
            <a:ext cx="252046" cy="3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91;p24">
            <a:extLst>
              <a:ext uri="{FF2B5EF4-FFF2-40B4-BE49-F238E27FC236}">
                <a16:creationId xmlns:a16="http://schemas.microsoft.com/office/drawing/2014/main" xmlns="" id="{B8E78E6C-589B-4658-B8C1-A3894C06B970}"/>
              </a:ext>
            </a:extLst>
          </p:cNvPr>
          <p:cNvSpPr txBox="1">
            <a:spLocks/>
          </p:cNvSpPr>
          <p:nvPr/>
        </p:nvSpPr>
        <p:spPr>
          <a:xfrm>
            <a:off x="429798" y="2850373"/>
            <a:ext cx="10924002" cy="11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607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IT-</a:t>
            </a:r>
            <a:r>
              <a:rPr lang="ru-RU" dirty="0"/>
              <a:t>группа: курсы внеурочной деятельности</a:t>
            </a:r>
          </a:p>
        </p:txBody>
      </p:sp>
      <p:pic>
        <p:nvPicPr>
          <p:cNvPr id="20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25D7732-0D09-46A0-9AD9-8326D229D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5912566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016226B7-4092-468A-906D-CAF6752E0A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67" y="5229293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308" y="149458"/>
            <a:ext cx="3162894" cy="215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6518469" cy="1818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/>
              <a:t>Кафедра перспективных технологий</a:t>
            </a:r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14288A-C7E7-47BF-B1FD-C97CDB217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7"/>
          <a:stretch/>
        </p:blipFill>
        <p:spPr>
          <a:xfrm>
            <a:off x="7356669" y="3567330"/>
            <a:ext cx="4383772" cy="2720259"/>
          </a:xfrm>
          <a:prstGeom prst="rect">
            <a:avLst/>
          </a:prstGeom>
        </p:spPr>
      </p:pic>
      <p:sp>
        <p:nvSpPr>
          <p:cNvPr id="19" name="Google Shape;160;p21">
            <a:extLst>
              <a:ext uri="{FF2B5EF4-FFF2-40B4-BE49-F238E27FC236}">
                <a16:creationId xmlns:a16="http://schemas.microsoft.com/office/drawing/2014/main" xmlns="" id="{9B818C33-21B1-4293-AECC-C163BD11431E}"/>
              </a:ext>
            </a:extLst>
          </p:cNvPr>
          <p:cNvSpPr txBox="1"/>
          <p:nvPr/>
        </p:nvSpPr>
        <p:spPr>
          <a:xfrm>
            <a:off x="838200" y="2802233"/>
            <a:ext cx="6110067" cy="256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Цель: 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теоретическая и практическая подготовка учащихся IT-группы МБОУ «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Тогурская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СОШ им.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С.В.Маслова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в области программирования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B90DB31C-2326-49EA-947D-7512D1CCDA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140" y="2921096"/>
            <a:ext cx="280768" cy="24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0031563-5178-4C79-A923-D041676A9730}"/>
              </a:ext>
            </a:extLst>
          </p:cNvPr>
          <p:cNvSpPr txBox="1"/>
          <p:nvPr/>
        </p:nvSpPr>
        <p:spPr>
          <a:xfrm>
            <a:off x="429798" y="5962293"/>
            <a:ext cx="7294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https://vk.com/video-57270734_456242420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/>
          <a:stretch/>
        </p:blipFill>
        <p:spPr>
          <a:xfrm>
            <a:off x="7356669" y="281408"/>
            <a:ext cx="4394929" cy="29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642094" y="390582"/>
            <a:ext cx="10303304" cy="200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/>
              <a:t>Медицинская группа: </a:t>
            </a:r>
            <a:br>
              <a:rPr lang="ru-RU" dirty="0"/>
            </a:br>
            <a:r>
              <a:rPr lang="ru-RU" dirty="0"/>
              <a:t>элективные курсы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828212"/>
            <a:ext cx="10515600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dirty="0"/>
              <a:t> </a:t>
            </a:r>
          </a:p>
          <a:p>
            <a:pPr marL="114300" indent="0">
              <a:buNone/>
            </a:pPr>
            <a:r>
              <a:rPr lang="ru-RU" dirty="0"/>
              <a:t> Основы фармакологии</a:t>
            </a:r>
          </a:p>
          <a:p>
            <a:pPr marL="114300" indent="0">
              <a:buNone/>
            </a:pPr>
            <a:r>
              <a:rPr lang="ru-RU" dirty="0"/>
              <a:t> Основы первой помощи</a:t>
            </a:r>
          </a:p>
          <a:p>
            <a:pPr marL="114300" indent="0">
              <a:buNone/>
            </a:pPr>
            <a:r>
              <a:rPr lang="ru-RU" dirty="0"/>
              <a:t> Практикум по химии</a:t>
            </a:r>
          </a:p>
          <a:p>
            <a:pPr marL="114300" indent="0">
              <a:buNone/>
            </a:pPr>
            <a:r>
              <a:rPr lang="ru-RU" dirty="0"/>
              <a:t> Практическая биология</a:t>
            </a:r>
            <a:endParaRPr lang="ru-RU" dirty="0">
              <a:effectLst/>
            </a:endParaRPr>
          </a:p>
        </p:txBody>
      </p:sp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406" y="2568662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094" y="4080141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25D7732-0D09-46A0-9AD9-8326D229D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30" y="3576855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975846D-B556-4C38-872B-369456AE4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367" y="216129"/>
            <a:ext cx="4490835" cy="2518362"/>
          </a:xfrm>
          <a:prstGeom prst="rect">
            <a:avLst/>
          </a:prstGeom>
        </p:spPr>
      </p:pic>
      <p:pic>
        <p:nvPicPr>
          <p:cNvPr id="1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37A48DF-D39E-4E38-A535-E495BF283A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180" y="3033299"/>
            <a:ext cx="280768" cy="24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E81E10-6CCD-4AFE-8553-486F4B207466}"/>
              </a:ext>
            </a:extLst>
          </p:cNvPr>
          <p:cNvSpPr txBox="1"/>
          <p:nvPr/>
        </p:nvSpPr>
        <p:spPr>
          <a:xfrm>
            <a:off x="528966" y="5687154"/>
            <a:ext cx="6710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https://vk.com/video-57270734_456242452</a:t>
            </a:r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367" y="3248300"/>
            <a:ext cx="4490836" cy="29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/>
              <a:t>Дополнительные </a:t>
            </a:r>
            <a:br>
              <a:rPr lang="ru-RU" b="1" dirty="0"/>
            </a:br>
            <a:r>
              <a:rPr lang="ru-RU" b="1" dirty="0"/>
              <a:t>образовательные программы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/>
              <a:t> Психология личности и общения</a:t>
            </a:r>
          </a:p>
          <a:p>
            <a:pPr marL="114300" indent="0">
              <a:buNone/>
            </a:pPr>
            <a:r>
              <a:rPr lang="ru-RU" dirty="0"/>
              <a:t> Основы латинского языка</a:t>
            </a:r>
          </a:p>
          <a:p>
            <a:pPr marL="114300" indent="0">
              <a:buNone/>
            </a:pPr>
            <a:r>
              <a:rPr lang="ru-RU" dirty="0"/>
              <a:t> Деонтология в медицине</a:t>
            </a:r>
          </a:p>
          <a:p>
            <a:pPr marL="114300" indent="0">
              <a:buNone/>
            </a:pPr>
            <a:r>
              <a:rPr lang="ru-RU" dirty="0"/>
              <a:t> Окислительно-восстановительные процессы</a:t>
            </a:r>
          </a:p>
          <a:p>
            <a:pPr marL="114300" indent="0">
              <a:buNone/>
            </a:pPr>
            <a:r>
              <a:rPr lang="ru-RU" dirty="0"/>
              <a:t> Школа юного хирурга</a:t>
            </a:r>
          </a:p>
          <a:p>
            <a:pPr marL="114300" indent="0">
              <a:buNone/>
            </a:pPr>
            <a:r>
              <a:rPr lang="ru-RU" dirty="0"/>
              <a:t> Генетические задачи</a:t>
            </a:r>
          </a:p>
          <a:p>
            <a:pPr marL="114300" indent="0">
              <a:buNone/>
            </a:pPr>
            <a:r>
              <a:rPr lang="ru-RU" dirty="0"/>
              <a:t> Сцепленное наследование</a:t>
            </a:r>
          </a:p>
          <a:p>
            <a:pPr marL="114300" indent="0">
              <a:buNone/>
            </a:pPr>
            <a:r>
              <a:rPr lang="ru-RU" dirty="0"/>
              <a:t> Вопросы молекулярной биологии</a:t>
            </a:r>
          </a:p>
          <a:p>
            <a:pPr marL="114300" indent="0">
              <a:buNone/>
            </a:pPr>
            <a:r>
              <a:rPr lang="ru-RU" dirty="0"/>
              <a:t> Фармацевтическая технология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956" y="121783"/>
            <a:ext cx="3105150" cy="1476375"/>
          </a:xfrm>
          <a:prstGeom prst="rect">
            <a:avLst/>
          </a:prstGeom>
        </p:spPr>
      </p:pic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354" y="2020359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2456921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2893483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A75698A9-C04D-49E7-99E0-5BC8D562A9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3314390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4208530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80842576-5A48-419A-937B-8EAB48F921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910" y="3787623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4670602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F43B3F3-A410-4C02-A820-10CCD22EBC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354" y="5497120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864114B-D8DC-4D8A-A9BF-50FAAD290F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632" y="5085015"/>
            <a:ext cx="252046" cy="33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/>
              <a:t>Агротехнологическая группа  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199" y="1487526"/>
            <a:ext cx="11189677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dirty="0"/>
              <a:t> Математика на углубленном уровне</a:t>
            </a:r>
          </a:p>
          <a:p>
            <a:pPr marL="114300" indent="0">
              <a:buNone/>
            </a:pPr>
            <a:r>
              <a:rPr lang="ru-RU" dirty="0"/>
              <a:t> Практикум «Решение задач по молекулярной биологии и генетике»</a:t>
            </a:r>
          </a:p>
          <a:p>
            <a:pPr marL="114300" indent="0">
              <a:buNone/>
            </a:pPr>
            <a:r>
              <a:rPr lang="ru-RU" dirty="0"/>
              <a:t> Практикум «Методы решения физических задач»</a:t>
            </a:r>
          </a:p>
          <a:p>
            <a:pPr marL="114300" indent="0">
              <a:buNone/>
            </a:pPr>
            <a:r>
              <a:rPr lang="ru-RU" dirty="0"/>
              <a:t> Технология</a:t>
            </a:r>
          </a:p>
          <a:p>
            <a:pPr marL="114300" indent="0">
              <a:buNone/>
            </a:pPr>
            <a:r>
              <a:rPr lang="ru-RU" dirty="0"/>
              <a:t> Проектная лаборатория «Изучение проблем экологии»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2203912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32" y="2738715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3234324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3739532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77928E-57FD-4735-AB26-1FAF375BC9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113"/>
          <a:stretch/>
        </p:blipFill>
        <p:spPr>
          <a:xfrm>
            <a:off x="802738" y="4781514"/>
            <a:ext cx="10691739" cy="16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/>
              <a:t>Педагогический класс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487526"/>
            <a:ext cx="10515600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dirty="0"/>
              <a:t> Русский язык на углубленном уровне</a:t>
            </a:r>
          </a:p>
          <a:p>
            <a:pPr marL="114300" indent="0">
              <a:buNone/>
            </a:pPr>
            <a:r>
              <a:rPr lang="ru-RU" dirty="0"/>
              <a:t> Практикум по математике</a:t>
            </a:r>
          </a:p>
          <a:p>
            <a:pPr marL="114300" indent="0">
              <a:buNone/>
            </a:pPr>
            <a:r>
              <a:rPr lang="ru-RU" dirty="0"/>
              <a:t> Культурно-историческое наследие России</a:t>
            </a:r>
          </a:p>
          <a:p>
            <a:pPr marL="114300" indent="0">
              <a:buNone/>
            </a:pPr>
            <a:r>
              <a:rPr lang="ru-RU" dirty="0"/>
              <a:t> Основы педагогики и психологии</a:t>
            </a:r>
          </a:p>
          <a:p>
            <a:pPr marL="114300" indent="0">
              <a:buNone/>
            </a:pPr>
            <a:r>
              <a:rPr lang="ru-RU" dirty="0"/>
              <a:t> «Я – учитель» 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2203912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32" y="2738715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3234324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3739532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4ABE60-B6E2-4D85-9D37-43836C9B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163" y="4558697"/>
            <a:ext cx="9753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/>
              <a:t>Сетевой педагогический </a:t>
            </a:r>
            <a:r>
              <a:rPr lang="ru-RU" dirty="0" smtClean="0"/>
              <a:t>класс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487526"/>
            <a:ext cx="5661074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dirty="0"/>
              <a:t>Дополнительная общеобразовательная общеразвивающая </a:t>
            </a:r>
            <a:r>
              <a:rPr lang="ru-RU" dirty="0" smtClean="0"/>
              <a:t>программа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«Я – учитель» </a:t>
            </a:r>
          </a:p>
          <a:p>
            <a:pPr marL="114300" indent="0">
              <a:buNone/>
            </a:pPr>
            <a:endParaRPr lang="ru-RU" dirty="0">
              <a:effectLst/>
            </a:endParaRPr>
          </a:p>
          <a:p>
            <a:pPr marL="114300" indent="0">
              <a:buNone/>
            </a:pPr>
            <a:r>
              <a:rPr lang="ru-RU" dirty="0"/>
              <a:t>Участие в реализации регионального образовательного проекта ТГПУ </a:t>
            </a:r>
          </a:p>
          <a:p>
            <a:pPr marL="114300" indent="0">
              <a:buNone/>
            </a:pPr>
            <a:r>
              <a:rPr lang="ru-RU" dirty="0"/>
              <a:t>«</a:t>
            </a:r>
            <a:r>
              <a:rPr lang="ru-RU" dirty="0">
                <a:effectLst/>
              </a:rPr>
              <a:t>Открытый педагогический класс</a:t>
            </a:r>
            <a:r>
              <a:rPr lang="ru-RU" dirty="0"/>
              <a:t>»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76" y="4434564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DA38CB-BF70-44C1-A7DD-E4C112F1C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65" r="33462"/>
          <a:stretch/>
        </p:blipFill>
        <p:spPr>
          <a:xfrm>
            <a:off x="7320989" y="2895557"/>
            <a:ext cx="4165648" cy="30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3087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 smtClean="0"/>
              <a:t>Муниципальные сетевые профильные площадки</a:t>
            </a:r>
            <a:endParaRPr dirty="0"/>
          </a:p>
        </p:txBody>
      </p:sp>
      <p:sp>
        <p:nvSpPr>
          <p:cNvPr id="125" name="Google Shape;125;p19"/>
          <p:cNvSpPr/>
          <p:nvPr/>
        </p:nvSpPr>
        <p:spPr>
          <a:xfrm>
            <a:off x="713257" y="2280213"/>
            <a:ext cx="1851950" cy="3113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2937589" y="2265220"/>
            <a:ext cx="1851950" cy="311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5129630" y="2265220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388346" y="2280213"/>
            <a:ext cx="1851950" cy="3113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801868" y="2707384"/>
            <a:ext cx="1674728" cy="16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БИОЛОГИЯ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2»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930375" y="2736476"/>
            <a:ext cx="1674728" cy="16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ХИМИЯ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7»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121225" y="2743820"/>
            <a:ext cx="1674728" cy="190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МАТЕМАТИКА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7»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349410" y="2736476"/>
            <a:ext cx="1800695" cy="19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МБОУ «Тогурская СОШ им. </a:t>
            </a:r>
            <a:r>
              <a:rPr lang="ru-RU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С.В.Маслова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</p:txBody>
      </p:sp>
      <p:sp>
        <p:nvSpPr>
          <p:cNvPr id="133" name="Google Shape;133;p19"/>
          <p:cNvSpPr/>
          <p:nvPr/>
        </p:nvSpPr>
        <p:spPr>
          <a:xfrm>
            <a:off x="1088792" y="4846443"/>
            <a:ext cx="1036320" cy="1036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280058" y="4846443"/>
            <a:ext cx="1036320" cy="1036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506955" y="4785079"/>
            <a:ext cx="1036320" cy="10363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7796161" y="4792767"/>
            <a:ext cx="1036320" cy="1036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449" y="5013960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9024" y="5038672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7429" y="5008083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1796" y="5083654"/>
            <a:ext cx="590312" cy="59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 rot="-5400000">
            <a:off x="-2115012" y="3313252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 rot="-5400000">
            <a:off x="9845491" y="3313250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7;p19">
            <a:extLst>
              <a:ext uri="{FF2B5EF4-FFF2-40B4-BE49-F238E27FC236}">
                <a16:creationId xmlns:a16="http://schemas.microsoft.com/office/drawing/2014/main" xmlns="" id="{418A05F9-C58B-4D61-90BD-269E6FC17C4C}"/>
              </a:ext>
            </a:extLst>
          </p:cNvPr>
          <p:cNvSpPr/>
          <p:nvPr/>
        </p:nvSpPr>
        <p:spPr>
          <a:xfrm>
            <a:off x="9597424" y="2280833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2;p19">
            <a:extLst>
              <a:ext uri="{FF2B5EF4-FFF2-40B4-BE49-F238E27FC236}">
                <a16:creationId xmlns:a16="http://schemas.microsoft.com/office/drawing/2014/main" xmlns="" id="{514EE0A8-61F7-4092-A9E0-BEFE417B7DCB}"/>
              </a:ext>
            </a:extLst>
          </p:cNvPr>
          <p:cNvSpPr txBox="1"/>
          <p:nvPr/>
        </p:nvSpPr>
        <p:spPr>
          <a:xfrm>
            <a:off x="9597424" y="2743820"/>
            <a:ext cx="1800695" cy="19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ИНФОРМАТИКА 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7»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94203F-894E-4373-9D4E-3F12ADA8B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491" y="4682940"/>
            <a:ext cx="1146147" cy="1146147"/>
          </a:xfrm>
          <a:prstGeom prst="rect">
            <a:avLst/>
          </a:prstGeom>
        </p:spPr>
      </p:pic>
      <p:sp>
        <p:nvSpPr>
          <p:cNvPr id="24" name="Google Shape;132;p19">
            <a:extLst>
              <a:ext uri="{FF2B5EF4-FFF2-40B4-BE49-F238E27FC236}">
                <a16:creationId xmlns:a16="http://schemas.microsoft.com/office/drawing/2014/main" xmlns="" id="{781DA0A7-CF88-46E6-AE41-6270D7FF34EE}"/>
              </a:ext>
            </a:extLst>
          </p:cNvPr>
          <p:cNvSpPr txBox="1"/>
          <p:nvPr/>
        </p:nvSpPr>
        <p:spPr>
          <a:xfrm>
            <a:off x="10171010" y="5097777"/>
            <a:ext cx="975961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99466" y="259953"/>
            <a:ext cx="10515600" cy="62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dirty="0" smtClean="0"/>
              <a:t>Модель профильного обучения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7635" y="957942"/>
            <a:ext cx="4415246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Предпрофильная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подготовка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47548" y="1486988"/>
            <a:ext cx="9767517" cy="548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Реализация профилей обучения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499466" y="2211981"/>
            <a:ext cx="2052145" cy="548641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Гуманитарный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2706094" y="2211981"/>
            <a:ext cx="2233937" cy="548641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Технологический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Текст 8"/>
          <p:cNvSpPr txBox="1">
            <a:spLocks/>
          </p:cNvSpPr>
          <p:nvPr/>
        </p:nvSpPr>
        <p:spPr>
          <a:xfrm>
            <a:off x="5094513" y="2211981"/>
            <a:ext cx="2652883" cy="548641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Естественно-научный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8"/>
          <p:cNvSpPr txBox="1">
            <a:spLocks/>
          </p:cNvSpPr>
          <p:nvPr/>
        </p:nvSpPr>
        <p:spPr>
          <a:xfrm>
            <a:off x="7904432" y="2211980"/>
            <a:ext cx="2124132" cy="548641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Универсальный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764386" y="2042814"/>
            <a:ext cx="139337" cy="2730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455921" y="1323702"/>
            <a:ext cx="139337" cy="27301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249049" y="2026483"/>
            <a:ext cx="139337" cy="2730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841475" y="2035629"/>
            <a:ext cx="139337" cy="2730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728026" y="2042814"/>
            <a:ext cx="139337" cy="2730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8"/>
          <p:cNvSpPr txBox="1">
            <a:spLocks/>
          </p:cNvSpPr>
          <p:nvPr/>
        </p:nvSpPr>
        <p:spPr>
          <a:xfrm>
            <a:off x="1247549" y="3085014"/>
            <a:ext cx="7887742" cy="548641"/>
          </a:xfrm>
          <a:prstGeom prst="rect">
            <a:avLst/>
          </a:prstGeom>
          <a:solidFill>
            <a:srgbClr val="91BAF7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Специализированные профильные классы/группа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Текст 8"/>
          <p:cNvSpPr txBox="1">
            <a:spLocks/>
          </p:cNvSpPr>
          <p:nvPr/>
        </p:nvSpPr>
        <p:spPr>
          <a:xfrm>
            <a:off x="738314" y="3819154"/>
            <a:ext cx="2052145" cy="735867"/>
          </a:xfrm>
          <a:prstGeom prst="rect">
            <a:avLst/>
          </a:prstGeom>
          <a:solidFill>
            <a:srgbClr val="91BAF7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Медицинская группа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Текст 8"/>
          <p:cNvSpPr txBox="1">
            <a:spLocks/>
          </p:cNvSpPr>
          <p:nvPr/>
        </p:nvSpPr>
        <p:spPr>
          <a:xfrm>
            <a:off x="2965966" y="3823508"/>
            <a:ext cx="2052145" cy="722366"/>
          </a:xfrm>
          <a:prstGeom prst="rect">
            <a:avLst/>
          </a:prstGeom>
          <a:solidFill>
            <a:srgbClr val="91BAF7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-класс/группа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Текст 8"/>
          <p:cNvSpPr txBox="1">
            <a:spLocks/>
          </p:cNvSpPr>
          <p:nvPr/>
        </p:nvSpPr>
        <p:spPr>
          <a:xfrm>
            <a:off x="5212294" y="3821331"/>
            <a:ext cx="2052145" cy="726720"/>
          </a:xfrm>
          <a:prstGeom prst="rect">
            <a:avLst/>
          </a:prstGeom>
          <a:solidFill>
            <a:srgbClr val="91BAF7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Педагогический класс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Текст 8"/>
          <p:cNvSpPr txBox="1">
            <a:spLocks/>
          </p:cNvSpPr>
          <p:nvPr/>
        </p:nvSpPr>
        <p:spPr>
          <a:xfrm>
            <a:off x="7451579" y="3819154"/>
            <a:ext cx="2052145" cy="726720"/>
          </a:xfrm>
          <a:prstGeom prst="rect">
            <a:avLst/>
          </a:prstGeom>
          <a:solidFill>
            <a:srgbClr val="91BAF7"/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Агро-группа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Текст 8"/>
          <p:cNvSpPr txBox="1">
            <a:spLocks/>
          </p:cNvSpPr>
          <p:nvPr/>
        </p:nvSpPr>
        <p:spPr>
          <a:xfrm>
            <a:off x="10171239" y="2315828"/>
            <a:ext cx="975797" cy="3272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учебные планы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816920" y="3625818"/>
            <a:ext cx="139337" cy="273014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906006" y="3626040"/>
            <a:ext cx="139337" cy="273014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179381" y="3625818"/>
            <a:ext cx="139337" cy="273014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382424" y="3633655"/>
            <a:ext cx="139337" cy="273014"/>
          </a:xfrm>
          <a:prstGeom prst="down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10584564" y="2044772"/>
            <a:ext cx="149148" cy="31133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8"/>
          <p:cNvSpPr txBox="1">
            <a:spLocks/>
          </p:cNvSpPr>
          <p:nvPr/>
        </p:nvSpPr>
        <p:spPr>
          <a:xfrm>
            <a:off x="1247548" y="4831082"/>
            <a:ext cx="7887742" cy="5486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Муниципальные сетевые профили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Текст 8"/>
          <p:cNvSpPr txBox="1">
            <a:spLocks/>
          </p:cNvSpPr>
          <p:nvPr/>
        </p:nvSpPr>
        <p:spPr>
          <a:xfrm>
            <a:off x="921279" y="5613553"/>
            <a:ext cx="3260663" cy="7223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Сетевой педагогический класс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Текст 8"/>
          <p:cNvSpPr txBox="1">
            <a:spLocks/>
          </p:cNvSpPr>
          <p:nvPr/>
        </p:nvSpPr>
        <p:spPr>
          <a:xfrm>
            <a:off x="5837757" y="5613553"/>
            <a:ext cx="3651564" cy="7223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solidFill>
              <a:schemeClr val="accent1">
                <a:shade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Сетевые профильные площадки по предметам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2625787" y="5389740"/>
            <a:ext cx="139337" cy="273014"/>
          </a:xfrm>
          <a:prstGeom prst="downArrow">
            <a:avLst/>
          </a:prstGeom>
          <a:solidFill>
            <a:srgbClr val="5B9D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392814" y="5383864"/>
            <a:ext cx="139337" cy="273014"/>
          </a:xfrm>
          <a:prstGeom prst="downArrow">
            <a:avLst/>
          </a:prstGeom>
          <a:solidFill>
            <a:srgbClr val="5B9D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en-US"/>
              <a:t>РЕСУРСЫ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Бесплатные шаблоны с сайта </a:t>
            </a:r>
            <a:r>
              <a:rPr lang="en-US" sz="28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sz="2800">
              <a:solidFill>
                <a:schemeClr val="accent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Icons made by </a:t>
            </a:r>
            <a:r>
              <a:rPr lang="en-US" sz="2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-US" sz="2800"/>
              <a:t> from </a:t>
            </a:r>
            <a:r>
              <a:rPr lang="en-US" sz="2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www.flaticon.com</a:t>
            </a: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34" y="269966"/>
            <a:ext cx="11308402" cy="6360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61D97B-789B-49FC-A324-AE55A7E98CCD}"/>
              </a:ext>
            </a:extLst>
          </p:cNvPr>
          <p:cNvSpPr txBox="1"/>
          <p:nvPr/>
        </p:nvSpPr>
        <p:spPr>
          <a:xfrm>
            <a:off x="6347015" y="5238903"/>
            <a:ext cx="6710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7"/>
              </a:rPr>
              <a:t>http://kolproo.tomsk.ru/?page_id=20120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/>
              <a:t>Социальный заказ 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199" y="2391507"/>
            <a:ext cx="10992729" cy="410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sz="3200" dirty="0"/>
              <a:t>Обеспечение высокого уровня качества знаний, определяющего профессиональное и гражданское самоопределение личности</a:t>
            </a:r>
          </a:p>
          <a:p>
            <a:pPr marL="114300" indent="0">
              <a:buNone/>
            </a:pPr>
            <a:r>
              <a:rPr lang="ru-RU" sz="3200" dirty="0">
                <a:effectLst/>
              </a:rPr>
              <a:t>Реализация мотивации учащихся к дальнейшему получению образования</a:t>
            </a:r>
          </a:p>
          <a:p>
            <a:pPr marL="114300" indent="0">
              <a:buNone/>
            </a:pPr>
            <a:r>
              <a:rPr lang="ru-RU" sz="3200" dirty="0"/>
              <a:t>Удовлетворение разносторонних потребностей, сохранение здоровья детей</a:t>
            </a:r>
            <a:endParaRPr lang="ru-RU" sz="3200" dirty="0">
              <a:effectLst/>
            </a:endParaRPr>
          </a:p>
        </p:txBody>
      </p:sp>
      <p:pic>
        <p:nvPicPr>
          <p:cNvPr id="5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50360315-2339-4145-990B-AF4EA4D4CB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84" y="2618725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4B784DFD-AA70-427A-BA6A-2F0AF37A62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8" y="4029908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C67E166F-F861-4563-8475-4D7ACAD364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28" y="5043136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394552-215D-42D2-8135-866E843ED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35"/>
          <a:stretch/>
        </p:blipFill>
        <p:spPr>
          <a:xfrm>
            <a:off x="7938237" y="229625"/>
            <a:ext cx="3760335" cy="21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0" y="449578"/>
            <a:ext cx="10432869" cy="58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/>
              <a:t>Муниципальные документы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745544"/>
            <a:ext cx="10515600" cy="493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sz="3000" dirty="0"/>
              <a:t>Муниципальный проект «Создание системы сопровождения профессионального самоопределения обучающихся образовательных организаций Колпашевского района на 2019-2024 годы»</a:t>
            </a:r>
          </a:p>
          <a:p>
            <a:pPr marL="114300" indent="0">
              <a:buNone/>
            </a:pPr>
            <a:r>
              <a:rPr lang="ru-RU" sz="3000" dirty="0">
                <a:effectLst/>
              </a:rPr>
              <a:t>План мероприятий по реализации в Колпашевском районе Концепции развития профильного обучения в системе общего образования Томской области на 2019-2025 годы</a:t>
            </a:r>
          </a:p>
          <a:p>
            <a:pPr marL="114300" indent="0">
              <a:buNone/>
            </a:pPr>
            <a:r>
              <a:rPr lang="ru-RU" sz="3000" dirty="0"/>
              <a:t>Приказ Управления образования «О реализации ФГОС СОО в опережающем режиме в МАОУ «СОШ № 2»</a:t>
            </a:r>
            <a:endParaRPr lang="ru-RU" sz="30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604" y="78082"/>
            <a:ext cx="1208866" cy="1899647"/>
          </a:xfrm>
          <a:prstGeom prst="rect">
            <a:avLst/>
          </a:prstGeom>
        </p:spPr>
      </p:pic>
      <p:pic>
        <p:nvPicPr>
          <p:cNvPr id="5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50360315-2339-4145-990B-AF4EA4D4CB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369" y="1915643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4B784DFD-AA70-427A-BA6A-2F0AF37A62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40" y="3670311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C67E166F-F861-4563-8475-4D7ACAD364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93" y="5011183"/>
            <a:ext cx="413796" cy="413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4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2800" dirty="0">
              <a:solidFill>
                <a:schemeClr val="accent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316962-26E0-440D-B062-631A2CBD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6" y="232954"/>
            <a:ext cx="11369267" cy="639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 err="1"/>
              <a:t>Стажировочные</a:t>
            </a:r>
            <a:r>
              <a:rPr lang="ru-RU" b="1" dirty="0"/>
              <a:t> площадки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199" y="1977729"/>
            <a:ext cx="10711375" cy="45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sz="3000" dirty="0"/>
              <a:t>«Внедрение в образовательный процесс современных технологий обучения и воспитания, в т.ч. проектных форм работы с обучающимися» - МБОУ «СОШ № 5»</a:t>
            </a:r>
          </a:p>
          <a:p>
            <a:pPr marL="114300" indent="0">
              <a:buNone/>
            </a:pPr>
            <a:endParaRPr lang="ru-RU" sz="800" dirty="0"/>
          </a:p>
          <a:p>
            <a:pPr marL="114300" indent="0">
              <a:buNone/>
            </a:pPr>
            <a:r>
              <a:rPr lang="ru-RU" sz="3000" dirty="0"/>
              <a:t>«Развитие физико-математического и </a:t>
            </a:r>
            <a:r>
              <a:rPr lang="ru-RU" sz="3000" dirty="0" smtClean="0"/>
              <a:t>естественно-научного </a:t>
            </a:r>
            <a:r>
              <a:rPr lang="ru-RU" sz="3000" dirty="0"/>
              <a:t>образования» - МБОУ «Тогурская СОШ им. </a:t>
            </a:r>
            <a:r>
              <a:rPr lang="ru-RU" sz="3000" dirty="0" err="1"/>
              <a:t>С.В.Маслова</a:t>
            </a:r>
            <a:r>
              <a:rPr lang="ru-RU" sz="3000" dirty="0"/>
              <a:t>»</a:t>
            </a:r>
          </a:p>
          <a:p>
            <a:pPr marL="114300" indent="0">
              <a:buNone/>
            </a:pPr>
            <a:endParaRPr lang="ru-RU" sz="800" dirty="0"/>
          </a:p>
          <a:p>
            <a:pPr marL="114300" indent="0">
              <a:buNone/>
            </a:pPr>
            <a:r>
              <a:rPr lang="ru-RU" sz="3000" dirty="0"/>
              <a:t>«Обновление содержания образования по предметам «Технология», «Информатика», «ОБЖ» - МАОУ «СОШ № 7»</a:t>
            </a:r>
          </a:p>
          <a:p>
            <a:pPr marL="114300" indent="0">
              <a:buNone/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604" y="78082"/>
            <a:ext cx="1208866" cy="1899647"/>
          </a:xfrm>
          <a:prstGeom prst="rect">
            <a:avLst/>
          </a:prstGeom>
        </p:spPr>
      </p:pic>
      <p:pic>
        <p:nvPicPr>
          <p:cNvPr id="5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50360315-2339-4145-990B-AF4EA4D4CB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369" y="2207313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4B784DFD-AA70-427A-BA6A-2F0AF37A62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39" y="3771093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21" descr="Флажок со сплошной заливкой">
            <a:extLst>
              <a:ext uri="{FF2B5EF4-FFF2-40B4-BE49-F238E27FC236}">
                <a16:creationId xmlns:a16="http://schemas.microsoft.com/office/drawing/2014/main" xmlns="" id="{C67E166F-F861-4563-8475-4D7ACAD364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369" y="5004102"/>
            <a:ext cx="413796" cy="413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0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528710" y="441927"/>
            <a:ext cx="6870539" cy="263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sz="3200" b="1" dirty="0"/>
              <a:t>Образовательный форум «Приоритетные задачи муниципальной системы образования Колпашевского района в контексте достижения целевых показателей национального проекта «Образование»</a:t>
            </a:r>
            <a:endParaRPr sz="3200" dirty="0"/>
          </a:p>
        </p:txBody>
      </p:sp>
      <p:sp>
        <p:nvSpPr>
          <p:cNvPr id="160" name="Google Shape;160;p21"/>
          <p:cNvSpPr txBox="1"/>
          <p:nvPr/>
        </p:nvSpPr>
        <p:spPr>
          <a:xfrm>
            <a:off x="1060932" y="3425019"/>
            <a:ext cx="6746637" cy="306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«Перенастроить» систему профориентации обучающихся в целях обеспечения оптимального профессионального выбора выпускника школы, в том числе организовать профильные классы (медицинский, педагогический, IT-класс, </a:t>
            </a:r>
            <a:r>
              <a:rPr lang="ru-RU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агрокласс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др.)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 rot="-5400000">
            <a:off x="-1928771" y="3893293"/>
            <a:ext cx="4054318" cy="19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 descr="Флажок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10" y="3577882"/>
            <a:ext cx="413796" cy="41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57604B-D1D2-4E29-9B81-A38DE569E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96"/>
          <a:stretch/>
        </p:blipFill>
        <p:spPr>
          <a:xfrm>
            <a:off x="7541211" y="0"/>
            <a:ext cx="4650789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3087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ru-RU" b="1" dirty="0"/>
              <a:t>Специализированные </a:t>
            </a:r>
            <a:br>
              <a:rPr lang="ru-RU" b="1" dirty="0"/>
            </a:br>
            <a:r>
              <a:rPr lang="ru-RU" b="1" dirty="0"/>
              <a:t>профильные классы/группы</a:t>
            </a:r>
            <a:endParaRPr dirty="0"/>
          </a:p>
        </p:txBody>
      </p:sp>
      <p:sp>
        <p:nvSpPr>
          <p:cNvPr id="125" name="Google Shape;125;p19"/>
          <p:cNvSpPr/>
          <p:nvPr/>
        </p:nvSpPr>
        <p:spPr>
          <a:xfrm>
            <a:off x="713257" y="2280213"/>
            <a:ext cx="1851950" cy="3113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2937589" y="2265220"/>
            <a:ext cx="1851950" cy="311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5129630" y="2265220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7388346" y="2280213"/>
            <a:ext cx="1851950" cy="3113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801868" y="2707384"/>
            <a:ext cx="1674728" cy="16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Медицинская группа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2»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930375" y="2736476"/>
            <a:ext cx="1674728" cy="1638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IT-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класс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МАОУ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«СОШ № 7»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121225" y="2743820"/>
            <a:ext cx="1674728" cy="190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IT-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группа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МБОУ «Тогурская СОШ им. </a:t>
            </a:r>
            <a:r>
              <a:rPr lang="ru-RU" sz="1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С.В.Маслова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349410" y="2736476"/>
            <a:ext cx="1800695" cy="19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Педагогический класс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МБОУ «Инкинская СОШ»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088792" y="4846443"/>
            <a:ext cx="1036320" cy="1036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280058" y="4846443"/>
            <a:ext cx="1036320" cy="1036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506955" y="4785079"/>
            <a:ext cx="1036320" cy="10363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7796161" y="4792767"/>
            <a:ext cx="1036320" cy="1036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chemeClr val="lt1">
                <a:alpha val="4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449" y="5013960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9024" y="5038672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7429" y="5008083"/>
            <a:ext cx="590312" cy="59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1796" y="5083654"/>
            <a:ext cx="590312" cy="59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 rot="-5400000">
            <a:off x="-2115012" y="3313252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 rot="-5400000">
            <a:off x="9845491" y="3313250"/>
            <a:ext cx="4461521" cy="231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7;p19">
            <a:extLst>
              <a:ext uri="{FF2B5EF4-FFF2-40B4-BE49-F238E27FC236}">
                <a16:creationId xmlns:a16="http://schemas.microsoft.com/office/drawing/2014/main" xmlns="" id="{418A05F9-C58B-4D61-90BD-269E6FC17C4C}"/>
              </a:ext>
            </a:extLst>
          </p:cNvPr>
          <p:cNvSpPr/>
          <p:nvPr/>
        </p:nvSpPr>
        <p:spPr>
          <a:xfrm>
            <a:off x="9597424" y="2280833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32;p19">
            <a:extLst>
              <a:ext uri="{FF2B5EF4-FFF2-40B4-BE49-F238E27FC236}">
                <a16:creationId xmlns:a16="http://schemas.microsoft.com/office/drawing/2014/main" xmlns="" id="{514EE0A8-61F7-4092-A9E0-BEFE417B7DCB}"/>
              </a:ext>
            </a:extLst>
          </p:cNvPr>
          <p:cNvSpPr txBox="1"/>
          <p:nvPr/>
        </p:nvSpPr>
        <p:spPr>
          <a:xfrm>
            <a:off x="9597424" y="2743820"/>
            <a:ext cx="1800695" cy="19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Агро-группа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МБОУ «Новоселовская СОШ»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94203F-894E-4373-9D4E-3F12ADA8B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491" y="4682940"/>
            <a:ext cx="1146147" cy="1146147"/>
          </a:xfrm>
          <a:prstGeom prst="rect">
            <a:avLst/>
          </a:prstGeom>
        </p:spPr>
      </p:pic>
      <p:sp>
        <p:nvSpPr>
          <p:cNvPr id="24" name="Google Shape;132;p19">
            <a:extLst>
              <a:ext uri="{FF2B5EF4-FFF2-40B4-BE49-F238E27FC236}">
                <a16:creationId xmlns:a16="http://schemas.microsoft.com/office/drawing/2014/main" xmlns="" id="{781DA0A7-CF88-46E6-AE41-6270D7FF34EE}"/>
              </a:ext>
            </a:extLst>
          </p:cNvPr>
          <p:cNvSpPr txBox="1"/>
          <p:nvPr/>
        </p:nvSpPr>
        <p:spPr>
          <a:xfrm>
            <a:off x="10171010" y="5097777"/>
            <a:ext cx="975961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AGRO</a:t>
            </a: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en-US" dirty="0"/>
              <a:t>IT</a:t>
            </a:r>
            <a:r>
              <a:rPr lang="ru-RU" dirty="0"/>
              <a:t>-класс: элективные курсы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487526"/>
            <a:ext cx="10515600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 Системное администрирование</a:t>
            </a:r>
          </a:p>
          <a:p>
            <a:pPr marL="114300" indent="0">
              <a:buNone/>
            </a:pPr>
            <a:r>
              <a:rPr lang="ru-RU" dirty="0"/>
              <a:t> </a:t>
            </a:r>
            <a:r>
              <a:rPr lang="en-US" dirty="0"/>
              <a:t>3D </a:t>
            </a:r>
            <a:r>
              <a:rPr lang="ru-RU" dirty="0"/>
              <a:t>моделирование </a:t>
            </a:r>
          </a:p>
          <a:p>
            <a:pPr marL="114300" indent="0">
              <a:buNone/>
            </a:pPr>
            <a:r>
              <a:rPr lang="ru-RU" dirty="0"/>
              <a:t> Избранные вопросы математики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 Методы решения физических задач</a:t>
            </a:r>
          </a:p>
          <a:p>
            <a:pPr marL="114300" indent="0">
              <a:buNone/>
            </a:pPr>
            <a:r>
              <a:rPr lang="ru-RU" dirty="0"/>
              <a:t> Прикладные вопросы математики</a:t>
            </a:r>
          </a:p>
          <a:p>
            <a:pPr marL="114300" indent="0">
              <a:buNone/>
            </a:pPr>
            <a:r>
              <a:rPr lang="ru-RU" dirty="0">
                <a:effectLst/>
              </a:rPr>
              <a:t> Основы программирования. Решение задач</a:t>
            </a:r>
          </a:p>
          <a:p>
            <a:pPr marL="114300" indent="0">
              <a:buNone/>
            </a:pPr>
            <a:r>
              <a:rPr lang="ru-RU" dirty="0">
                <a:effectLst/>
              </a:rPr>
              <a:t> Программирование стандартных конструкций роботов</a:t>
            </a:r>
          </a:p>
          <a:p>
            <a:pPr marL="114300" indent="0">
              <a:buNone/>
            </a:pPr>
            <a:r>
              <a:rPr lang="ru-RU" dirty="0"/>
              <a:t> Элементная база электронных устройств (лабораторный практикум)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2203912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32" y="2738715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4081922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4583508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F43B3F3-A410-4C02-A820-10CCD22EBC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685" y="5588531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864114B-D8DC-4D8A-A9BF-50FAAD290F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5071855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9D20570-DF88-4615-AA5C-8A6847612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951" y="411979"/>
            <a:ext cx="2422364" cy="1744102"/>
          </a:xfrm>
          <a:prstGeom prst="rect">
            <a:avLst/>
          </a:prstGeom>
        </p:spPr>
      </p:pic>
      <p:sp>
        <p:nvSpPr>
          <p:cNvPr id="18" name="Google Shape;191;p24">
            <a:extLst>
              <a:ext uri="{FF2B5EF4-FFF2-40B4-BE49-F238E27FC236}">
                <a16:creationId xmlns:a16="http://schemas.microsoft.com/office/drawing/2014/main" xmlns="" id="{B8E78E6C-589B-4658-B8C1-A3894C06B970}"/>
              </a:ext>
            </a:extLst>
          </p:cNvPr>
          <p:cNvSpPr txBox="1">
            <a:spLocks/>
          </p:cNvSpPr>
          <p:nvPr/>
        </p:nvSpPr>
        <p:spPr>
          <a:xfrm>
            <a:off x="429798" y="2962723"/>
            <a:ext cx="10515600" cy="11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607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IT-</a:t>
            </a:r>
            <a:r>
              <a:rPr lang="ru-RU" dirty="0"/>
              <a:t>класс: курсы внеурочной деятельности</a:t>
            </a:r>
          </a:p>
        </p:txBody>
      </p:sp>
      <p:pic>
        <p:nvPicPr>
          <p:cNvPr id="20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25D7732-0D09-46A0-9AD9-8326D229D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6048221"/>
            <a:ext cx="252046" cy="33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9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429798" y="3905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7090"/>
              </a:buClr>
              <a:buSzPts val="4400"/>
              <a:buFont typeface="Calibri"/>
              <a:buNone/>
            </a:pPr>
            <a:r>
              <a:rPr lang="en-US" dirty="0"/>
              <a:t>IT</a:t>
            </a:r>
            <a:r>
              <a:rPr lang="ru-RU" dirty="0"/>
              <a:t>-класс: «Путь в профессию»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1487526"/>
            <a:ext cx="10515600" cy="497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ru-RU" dirty="0"/>
              <a:t> Знакомство с профессией «</a:t>
            </a:r>
            <a:r>
              <a:rPr lang="ru-RU" dirty="0" err="1"/>
              <a:t>СекреТЫПРОФессиИ</a:t>
            </a:r>
            <a:r>
              <a:rPr lang="ru-RU" dirty="0"/>
              <a:t>»</a:t>
            </a:r>
          </a:p>
          <a:p>
            <a:pPr marL="114300" indent="0">
              <a:buNone/>
            </a:pPr>
            <a:r>
              <a:rPr lang="ru-RU" dirty="0"/>
              <a:t> Профориентационная игра «Выбираем будущее»</a:t>
            </a:r>
          </a:p>
          <a:p>
            <a:pPr marL="114300" indent="0">
              <a:buNone/>
            </a:pPr>
            <a:r>
              <a:rPr lang="ru-RU" dirty="0"/>
              <a:t> Дни открытых дверей ВУЗов </a:t>
            </a:r>
          </a:p>
          <a:p>
            <a:pPr marL="114300" indent="0">
              <a:buNone/>
            </a:pPr>
            <a:r>
              <a:rPr lang="ru-RU" dirty="0"/>
              <a:t> Предметные олимпиады ВУЗов</a:t>
            </a:r>
          </a:p>
          <a:p>
            <a:pPr marL="114300" indent="0">
              <a:buNone/>
            </a:pPr>
            <a:r>
              <a:rPr lang="ru-RU" dirty="0"/>
              <a:t> Олимпиада НТО </a:t>
            </a:r>
          </a:p>
          <a:p>
            <a:pPr marL="114300" indent="0">
              <a:buNone/>
            </a:pPr>
            <a:r>
              <a:rPr lang="ru-RU" dirty="0"/>
              <a:t> Предметные тренинги, профильные смены/школы ВУЗов</a:t>
            </a:r>
          </a:p>
          <a:p>
            <a:pPr marL="114300" indent="0">
              <a:buNone/>
            </a:pPr>
            <a:r>
              <a:rPr lang="ru-RU" dirty="0">
                <a:effectLst/>
              </a:rPr>
              <a:t> Проектная деятельность, наставничество «студент-ученик»</a:t>
            </a:r>
          </a:p>
          <a:p>
            <a:pPr marL="114300" indent="0">
              <a:buNone/>
            </a:pPr>
            <a:r>
              <a:rPr lang="ru-RU" dirty="0">
                <a:effectLst/>
              </a:rPr>
              <a:t> Курсы интенсив «П</a:t>
            </a:r>
            <a:r>
              <a:rPr lang="ru-RU" dirty="0"/>
              <a:t>одготовка к ЕГЭ» </a:t>
            </a:r>
            <a:endParaRPr lang="ru-RU" dirty="0">
              <a:effectLst/>
            </a:endParaRPr>
          </a:p>
        </p:txBody>
      </p:sp>
      <p:pic>
        <p:nvPicPr>
          <p:cNvPr id="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CB12322-28E9-44ED-8A10-AD759779D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1738766"/>
            <a:ext cx="252046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35570480-B12D-436D-9190-7738D9B1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54" y="2203912"/>
            <a:ext cx="280768" cy="24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A67B099-401F-40B9-9417-BD902E022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32" y="2738715"/>
            <a:ext cx="280768" cy="29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5E75F332-D6F0-4F05-8021-50AAAE05B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993" y="3234324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EE17E18-2C05-4E69-8A82-0A6CB1C38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1" y="3739532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4F43B3F3-A410-4C02-A820-10CCD22EBC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15" y="4756387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864114B-D8DC-4D8A-A9BF-50FAAD290F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15" y="4241856"/>
            <a:ext cx="252046" cy="3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9D20570-DF88-4615-AA5C-8A6847612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951" y="411979"/>
            <a:ext cx="2422364" cy="1744102"/>
          </a:xfrm>
          <a:prstGeom prst="rect">
            <a:avLst/>
          </a:prstGeom>
        </p:spPr>
      </p:pic>
      <p:pic>
        <p:nvPicPr>
          <p:cNvPr id="20" name="Google Shape;165;p21" descr="Флажок со сплошной заливкой">
            <a:extLst>
              <a:ext uri="{FF2B5EF4-FFF2-40B4-BE49-F238E27FC236}">
                <a16:creationId xmlns:a16="http://schemas.microsoft.com/office/drawing/2014/main" xmlns="" id="{225D7732-0D09-46A0-9AD9-8326D229D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15" y="5283838"/>
            <a:ext cx="252046" cy="33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5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561</Words>
  <Application>Microsoft Office PowerPoint</Application>
  <PresentationFormat>Широкоэкранный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Организация профильного обучения</vt:lpstr>
      <vt:lpstr>Социальный заказ </vt:lpstr>
      <vt:lpstr>Муниципальные документы</vt:lpstr>
      <vt:lpstr>Презентация PowerPoint</vt:lpstr>
      <vt:lpstr>Стажировочные площадки</vt:lpstr>
      <vt:lpstr>Образовательный форум «Приоритетные задачи муниципальной системы образования Колпашевского района в контексте достижения целевых показателей национального проекта «Образование»</vt:lpstr>
      <vt:lpstr>Специализированные  профильные классы/группы</vt:lpstr>
      <vt:lpstr>IT-класс: элективные курсы</vt:lpstr>
      <vt:lpstr>IT-класс: «Путь в профессию»</vt:lpstr>
      <vt:lpstr>IT-группа: элективные курсы</vt:lpstr>
      <vt:lpstr>Кафедра перспективных технологий</vt:lpstr>
      <vt:lpstr>Медицинская группа:  элективные курсы</vt:lpstr>
      <vt:lpstr>Дополнительные  образовательные программы</vt:lpstr>
      <vt:lpstr>Агротехнологическая группа  </vt:lpstr>
      <vt:lpstr>Педагогический класс</vt:lpstr>
      <vt:lpstr>Сетевой педагогический класс</vt:lpstr>
      <vt:lpstr>Муниципальные сетевые профильные площадки</vt:lpstr>
      <vt:lpstr>Модель профильного обучения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</dc:title>
  <dc:creator>Ольга Б. Анянова</dc:creator>
  <cp:lastModifiedBy>Ольга Б. Анянова</cp:lastModifiedBy>
  <cp:revision>64</cp:revision>
  <dcterms:modified xsi:type="dcterms:W3CDTF">2021-12-22T05:33:59Z</dcterms:modified>
</cp:coreProperties>
</file>