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8" r:id="rId4"/>
    <p:sldId id="259" r:id="rId5"/>
    <p:sldId id="260" r:id="rId6"/>
    <p:sldId id="261" r:id="rId7"/>
    <p:sldId id="265" r:id="rId8"/>
    <p:sldId id="262" r:id="rId9"/>
    <p:sldId id="268" r:id="rId10"/>
    <p:sldId id="269" r:id="rId11"/>
    <p:sldId id="270" r:id="rId12"/>
  </p:sldIdLst>
  <p:sldSz cx="10080625" cy="6840538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5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4B97"/>
    <a:srgbClr val="32B5D3"/>
    <a:srgbClr val="A0C82F"/>
    <a:srgbClr val="ED7D1F"/>
    <a:srgbClr val="2062B0"/>
    <a:srgbClr val="FF811F"/>
    <a:srgbClr val="F2B800"/>
    <a:srgbClr val="80C535"/>
    <a:srgbClr val="1A518E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356" y="108"/>
      </p:cViewPr>
      <p:guideLst>
        <p:guide orient="horz" pos="2155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2"/>
          <p:cNvSpPr>
            <a:spLocks noGrp="1"/>
          </p:cNvSpPr>
          <p:nvPr userDrawn="1">
            <p:ph type="subTitle" idx="1"/>
          </p:nvPr>
        </p:nvSpPr>
        <p:spPr>
          <a:xfrm>
            <a:off x="431800" y="3420269"/>
            <a:ext cx="4788792" cy="1008112"/>
          </a:xfrm>
        </p:spPr>
        <p:txBody>
          <a:bodyPr lIns="0" tIns="0" rIns="0" bIns="0">
            <a:noAutofit/>
          </a:bodyPr>
          <a:lstStyle>
            <a:lvl1pPr>
              <a:defRPr>
                <a:latin typeface="Tahoma" pitchFamily="34" charset="0"/>
                <a:cs typeface="Tahoma" pitchFamily="34" charset="0"/>
              </a:defRPr>
            </a:lvl1pPr>
          </a:lstStyle>
          <a:p>
            <a:pPr algn="l"/>
            <a:r>
              <a:rPr lang="ru-RU" sz="2500" dirty="0" smtClean="0"/>
              <a:t>Подзаголовок</a:t>
            </a:r>
          </a:p>
          <a:p>
            <a:pPr algn="l"/>
            <a:r>
              <a:rPr lang="ru-RU" sz="2500" dirty="0" smtClean="0"/>
              <a:t>Подзаголовок</a:t>
            </a:r>
            <a:endParaRPr lang="ru-RU" sz="2500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431800" y="5026511"/>
            <a:ext cx="4788792" cy="5539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dirty="0" smtClean="0">
                <a:latin typeface="Tahoma" pitchFamily="34" charset="0"/>
                <a:cs typeface="Tahoma" pitchFamily="34" charset="0"/>
              </a:rPr>
              <a:t>АВТОР</a:t>
            </a:r>
          </a:p>
          <a:p>
            <a:r>
              <a:rPr lang="ru-RU" dirty="0" smtClean="0">
                <a:latin typeface="Tahoma" pitchFamily="34" charset="0"/>
                <a:cs typeface="Tahoma" pitchFamily="34" charset="0"/>
              </a:rPr>
              <a:t>АВТОР</a:t>
            </a:r>
            <a:endParaRPr lang="ru-RU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59792" y="1548061"/>
            <a:ext cx="5112568" cy="79208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792" y="755973"/>
            <a:ext cx="7560840" cy="7920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9792" y="1764085"/>
            <a:ext cx="7560840" cy="43204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Box 6"/>
          <p:cNvSpPr txBox="1"/>
          <p:nvPr userDrawn="1"/>
        </p:nvSpPr>
        <p:spPr>
          <a:xfrm>
            <a:off x="8208664" y="6372597"/>
            <a:ext cx="1296144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0" spc="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208664" y="107901"/>
            <a:ext cx="1296144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9113237" y="311447"/>
            <a:ext cx="288032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0" b="0" spc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0" b="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9051130" y="297656"/>
            <a:ext cx="0" cy="1762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792" y="4395679"/>
            <a:ext cx="7560840" cy="135860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9792" y="2899312"/>
            <a:ext cx="7560840" cy="149636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208664" y="6372597"/>
            <a:ext cx="1296144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0" spc="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8208664" y="107901"/>
            <a:ext cx="1296144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9113237" y="311447"/>
            <a:ext cx="288032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0" b="0" spc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0" b="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9051130" y="297656"/>
            <a:ext cx="0" cy="1762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9793" y="1591376"/>
            <a:ext cx="3672408" cy="450335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48224" y="1591376"/>
            <a:ext cx="3672407" cy="450335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Box 4"/>
          <p:cNvSpPr txBox="1"/>
          <p:nvPr userDrawn="1"/>
        </p:nvSpPr>
        <p:spPr>
          <a:xfrm>
            <a:off x="8208664" y="6372597"/>
            <a:ext cx="1296144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0" spc="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8208664" y="107901"/>
            <a:ext cx="1296144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9113237" y="311447"/>
            <a:ext cx="288032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0" b="0" spc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0" b="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9051130" y="297656"/>
            <a:ext cx="0" cy="1762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793" y="755973"/>
            <a:ext cx="7632848" cy="658056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9792" y="1531204"/>
            <a:ext cx="3384153" cy="63813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59792" y="2169337"/>
            <a:ext cx="3384153" cy="39412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032200" y="1531204"/>
            <a:ext cx="3960440" cy="63813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032200" y="2169337"/>
            <a:ext cx="3960440" cy="39412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Box 6"/>
          <p:cNvSpPr txBox="1"/>
          <p:nvPr userDrawn="1"/>
        </p:nvSpPr>
        <p:spPr>
          <a:xfrm>
            <a:off x="8208664" y="6372597"/>
            <a:ext cx="1296144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0" spc="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208664" y="107901"/>
            <a:ext cx="1296144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9113237" y="311447"/>
            <a:ext cx="288032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0" b="0" spc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0" b="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9051130" y="297656"/>
            <a:ext cx="0" cy="1762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792" y="755973"/>
            <a:ext cx="7632848" cy="7920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Box 2"/>
          <p:cNvSpPr txBox="1"/>
          <p:nvPr userDrawn="1"/>
        </p:nvSpPr>
        <p:spPr>
          <a:xfrm>
            <a:off x="8208664" y="6372597"/>
            <a:ext cx="1296144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0" spc="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8208664" y="107901"/>
            <a:ext cx="1296144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9113237" y="311447"/>
            <a:ext cx="288032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0" b="0" spc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0" b="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 userDrawn="1"/>
        </p:nvCxnSpPr>
        <p:spPr>
          <a:xfrm>
            <a:off x="9051130" y="297656"/>
            <a:ext cx="0" cy="1762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208664" y="6372597"/>
            <a:ext cx="1296144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0" spc="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8208664" y="107901"/>
            <a:ext cx="1296144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9113237" y="311447"/>
            <a:ext cx="288032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0" b="0" spc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0" b="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 userDrawn="1"/>
        </p:nvCxnSpPr>
        <p:spPr>
          <a:xfrm>
            <a:off x="9051130" y="297656"/>
            <a:ext cx="0" cy="1762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2" y="755973"/>
            <a:ext cx="3316456" cy="67547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245" y="755973"/>
            <a:ext cx="4051395" cy="5354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2" y="1620069"/>
            <a:ext cx="3316456" cy="449049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208664" y="6372597"/>
            <a:ext cx="1296144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0" spc="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8208664" y="107901"/>
            <a:ext cx="1296144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9113237" y="311447"/>
            <a:ext cx="288032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0" b="0" spc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0" b="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9051130" y="297656"/>
            <a:ext cx="0" cy="1762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792" y="4788377"/>
            <a:ext cx="7632848" cy="565295"/>
          </a:xfrm>
        </p:spPr>
        <p:txBody>
          <a:bodyPr anchor="t" anchorCtr="0"/>
          <a:lstStyle>
            <a:lvl1pPr algn="l">
              <a:defRPr sz="2000" b="0"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59792" y="611215"/>
            <a:ext cx="7632848" cy="410432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9792" y="5353671"/>
            <a:ext cx="7632848" cy="80281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208664" y="6372597"/>
            <a:ext cx="1296144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0" spc="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8208664" y="107901"/>
            <a:ext cx="1296144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9113237" y="311447"/>
            <a:ext cx="288032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0" b="0" spc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0" b="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9051130" y="297656"/>
            <a:ext cx="0" cy="1762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792" y="755973"/>
            <a:ext cx="7560840" cy="7920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9792" y="1764085"/>
            <a:ext cx="7560840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ahoma" pitchFamily="34" charset="0"/>
          <a:ea typeface="+mj-ea"/>
          <a:cs typeface="Tahom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gif"/><Relationship Id="rId7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0.png"/><Relationship Id="rId17" Type="http://schemas.openxmlformats.org/officeDocument/2006/relationships/image" Target="../media/image23.jpeg"/><Relationship Id="rId2" Type="http://schemas.openxmlformats.org/officeDocument/2006/relationships/image" Target="../media/image14.png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17.png"/><Relationship Id="rId15" Type="http://schemas.openxmlformats.org/officeDocument/2006/relationships/image" Target="../media/image22.png"/><Relationship Id="rId10" Type="http://schemas.microsoft.com/office/2007/relationships/hdphoto" Target="../media/hdphoto4.wdp"/><Relationship Id="rId4" Type="http://schemas.openxmlformats.org/officeDocument/2006/relationships/image" Target="../media/image16.png"/><Relationship Id="rId9" Type="http://schemas.openxmlformats.org/officeDocument/2006/relationships/image" Target="../media/image19.png"/><Relationship Id="rId1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5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14.wdp"/><Relationship Id="rId3" Type="http://schemas.microsoft.com/office/2007/relationships/hdphoto" Target="../media/hdphoto11.wdp"/><Relationship Id="rId7" Type="http://schemas.openxmlformats.org/officeDocument/2006/relationships/image" Target="../media/image8.png"/><Relationship Id="rId12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microsoft.com/office/2007/relationships/hdphoto" Target="../media/hdphoto13.wdp"/><Relationship Id="rId5" Type="http://schemas.openxmlformats.org/officeDocument/2006/relationships/image" Target="../media/image24.png"/><Relationship Id="rId10" Type="http://schemas.openxmlformats.org/officeDocument/2006/relationships/image" Target="../media/image30.png"/><Relationship Id="rId4" Type="http://schemas.openxmlformats.org/officeDocument/2006/relationships/image" Target="../media/image13.png"/><Relationship Id="rId9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3459" y="1188021"/>
            <a:ext cx="5472608" cy="2736304"/>
          </a:xfrm>
        </p:spPr>
        <p:txBody>
          <a:bodyPr/>
          <a:lstStyle/>
          <a:p>
            <a:r>
              <a:rPr lang="ru-RU" sz="2900" b="1" dirty="0">
                <a:solidFill>
                  <a:srgbClr val="1A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совместных мероприятий центров «Точка роста» и профессиональных образовательных организаций: первый опыт и задачи на предстоящий учебный год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9792" y="4932437"/>
            <a:ext cx="86409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38294" y="4879636"/>
            <a:ext cx="614217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ВТОРИНА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ЕЛЕНА ВЕНИАМИНОВНА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к.п.н., заместитель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начальника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Департамента общего образования Томской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</a:p>
          <a:p>
            <a:endParaRPr lang="ru-RU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АЛИСТРАТОВА МАРИНА ВЛАДИМИРОВНА</a:t>
            </a:r>
          </a:p>
          <a:p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 «Точка роста» МАОУ «Молчановская СОШ № 2»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93459" y="4644405"/>
            <a:ext cx="3998781" cy="0"/>
          </a:xfrm>
          <a:prstGeom prst="line">
            <a:avLst/>
          </a:prstGeom>
          <a:ln w="12700">
            <a:solidFill>
              <a:srgbClr val="1A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064648" y="6372597"/>
            <a:ext cx="1512168" cy="360040"/>
          </a:xfrm>
          <a:prstGeom prst="rect">
            <a:avLst/>
          </a:prstGeom>
          <a:solidFill>
            <a:srgbClr val="206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063113" y="691333"/>
            <a:ext cx="4104000" cy="410882"/>
          </a:xfrm>
          <a:prstGeom prst="rect">
            <a:avLst/>
          </a:prstGeom>
          <a:solidFill>
            <a:srgbClr val="FDFDFD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1A518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АГРОПРОМЫШЛЕННЫЙ КЛАСТЕР</a:t>
            </a:r>
            <a:endParaRPr lang="ru-RU" b="1" dirty="0">
              <a:solidFill>
                <a:srgbClr val="1A518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588754"/>
            <a:ext cx="631313" cy="616040"/>
          </a:xfrm>
          <a:prstGeom prst="rect">
            <a:avLst/>
          </a:prstGeom>
        </p:spPr>
      </p:pic>
      <p:pic>
        <p:nvPicPr>
          <p:cNvPr id="1026" name="Picture 2" descr="http://mol-mlschool2.edu.tomsk.ru/wp-content/uploads/2021/03/IMG_509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" t="9384" r="10133"/>
          <a:stretch/>
        </p:blipFill>
        <p:spPr bwMode="auto">
          <a:xfrm>
            <a:off x="347608" y="3668128"/>
            <a:ext cx="3456384" cy="2460688"/>
          </a:xfrm>
          <a:prstGeom prst="rect">
            <a:avLst/>
          </a:prstGeom>
          <a:noFill/>
          <a:ln w="31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ol-mlschool2.edu.tomsk.ru/wp-content/uploads/2021/03/IMG_516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1" r="7232"/>
          <a:stretch/>
        </p:blipFill>
        <p:spPr bwMode="auto">
          <a:xfrm>
            <a:off x="5686913" y="3658763"/>
            <a:ext cx="4009929" cy="2470053"/>
          </a:xfrm>
          <a:prstGeom prst="rect">
            <a:avLst/>
          </a:prstGeom>
          <a:noFill/>
          <a:ln w="31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mol-mlschool2.edu.tomsk.ru/wp-content/uploads/2021/03/IMG_51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35"/>
          <a:stretch/>
        </p:blipFill>
        <p:spPr bwMode="auto">
          <a:xfrm>
            <a:off x="5686913" y="1187994"/>
            <a:ext cx="4002215" cy="2390062"/>
          </a:xfrm>
          <a:prstGeom prst="rect">
            <a:avLst/>
          </a:prstGeom>
          <a:noFill/>
          <a:ln w="31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mol-mlschool2.edu.tomsk.ru/wp-content/uploads/2021/03/IMG_517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36" y="1215585"/>
            <a:ext cx="3528392" cy="2349964"/>
          </a:xfrm>
          <a:prstGeom prst="rect">
            <a:avLst/>
          </a:prstGeom>
          <a:noFill/>
          <a:ln w="31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mol-mlschool2.edu.tomsk.ru/wp-content/uploads/2021/03/IMG_526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79" t="498" r="7959" b="2353"/>
          <a:stretch/>
        </p:blipFill>
        <p:spPr bwMode="auto">
          <a:xfrm>
            <a:off x="3871690" y="3663356"/>
            <a:ext cx="1747525" cy="2465460"/>
          </a:xfrm>
          <a:prstGeom prst="rect">
            <a:avLst/>
          </a:prstGeom>
          <a:noFill/>
          <a:ln w="31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1" b="10224"/>
          <a:stretch/>
        </p:blipFill>
        <p:spPr>
          <a:xfrm>
            <a:off x="3949517" y="1186895"/>
            <a:ext cx="1659023" cy="2376265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51816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3459" y="1188021"/>
            <a:ext cx="5472608" cy="2736304"/>
          </a:xfrm>
        </p:spPr>
        <p:txBody>
          <a:bodyPr/>
          <a:lstStyle/>
          <a:p>
            <a:r>
              <a:rPr lang="ru-RU" sz="2900" b="1" dirty="0">
                <a:solidFill>
                  <a:srgbClr val="1A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совместных мероприятий центров «Точка роста» и профессиональных образовательных организаций: первый опыт и задачи на предстоящий учебный год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9792" y="4932437"/>
            <a:ext cx="86409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38294" y="4879636"/>
            <a:ext cx="614217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ВТОРИНА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ЕЛЕНА ВЕНИАМИНОВНА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к.п.н., заместитель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начальника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Департамента общего образования Томской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</a:p>
          <a:p>
            <a:endParaRPr lang="ru-RU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АЛИСТРАТОВА МАРИНА ВЛАДИМИРОВНА</a:t>
            </a:r>
          </a:p>
          <a:p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 «Точка роста» МАОУ «Молчановская СОШ № 2»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93459" y="4644405"/>
            <a:ext cx="3998781" cy="0"/>
          </a:xfrm>
          <a:prstGeom prst="line">
            <a:avLst/>
          </a:prstGeom>
          <a:ln w="12700">
            <a:solidFill>
              <a:srgbClr val="1A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92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064648" y="6372597"/>
            <a:ext cx="1512168" cy="360040"/>
          </a:xfrm>
          <a:prstGeom prst="rect">
            <a:avLst/>
          </a:prstGeom>
          <a:solidFill>
            <a:srgbClr val="206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15706" y="693946"/>
            <a:ext cx="67371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1A518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МЕЖВЕДОМСТВЕННЫЙ РЕГИОНАЛЬНЫЙ </a:t>
            </a:r>
            <a:r>
              <a:rPr lang="ru-RU" sz="2000" b="1" dirty="0" smtClean="0">
                <a:solidFill>
                  <a:srgbClr val="1A518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ПРОЕКТ</a:t>
            </a:r>
            <a:endParaRPr lang="ru-RU" b="1" dirty="0">
              <a:solidFill>
                <a:srgbClr val="1A518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5705" y="1071885"/>
            <a:ext cx="7920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1A518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«ОТ «ТОЧЕК РОСТА» ОБРАЗОВАТЕЛЬНЫХ ОРГАНИЗАЦИЙ ДО МАСТЕРСКИХ ПРОФЕССИОНАЛЬНЫХ ОБРАЗОВАТЕЛЬНЫХ ОРГАНИЗАЦИЙ </a:t>
            </a:r>
            <a:r>
              <a:rPr lang="ru-RU" sz="1600" b="1" dirty="0" smtClean="0">
                <a:solidFill>
                  <a:srgbClr val="1A518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РЕГИОНА»</a:t>
            </a:r>
            <a:endParaRPr lang="ru-RU" sz="1600" dirty="0"/>
          </a:p>
        </p:txBody>
      </p:sp>
      <p:sp>
        <p:nvSpPr>
          <p:cNvPr id="8" name="TextBox 34">
            <a:extLst>
              <a:ext uri="{FF2B5EF4-FFF2-40B4-BE49-F238E27FC236}">
                <a16:creationId xmlns:a16="http://schemas.microsoft.com/office/drawing/2014/main" id="{0BBD67AF-C6B1-4972-953C-B0460B1CE7E0}"/>
              </a:ext>
            </a:extLst>
          </p:cNvPr>
          <p:cNvSpPr txBox="1"/>
          <p:nvPr/>
        </p:nvSpPr>
        <p:spPr>
          <a:xfrm>
            <a:off x="857516" y="2705632"/>
            <a:ext cx="2731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ko-K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Представление проекта</a:t>
            </a:r>
            <a:endParaRPr lang="ko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hevron 11">
            <a:extLst>
              <a:ext uri="{FF2B5EF4-FFF2-40B4-BE49-F238E27FC236}">
                <a16:creationId xmlns:a16="http://schemas.microsoft.com/office/drawing/2014/main" id="{826D43D2-F660-4AD4-B674-7FB46260AF71}"/>
              </a:ext>
            </a:extLst>
          </p:cNvPr>
          <p:cNvSpPr/>
          <p:nvPr/>
        </p:nvSpPr>
        <p:spPr>
          <a:xfrm>
            <a:off x="813746" y="3920257"/>
            <a:ext cx="1722298" cy="236038"/>
          </a:xfrm>
          <a:prstGeom prst="chevron">
            <a:avLst>
              <a:gd name="adj" fmla="val 39922"/>
            </a:avLst>
          </a:prstGeom>
          <a:solidFill>
            <a:srgbClr val="ED7D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14" name="Chevron 19">
            <a:extLst>
              <a:ext uri="{FF2B5EF4-FFF2-40B4-BE49-F238E27FC236}">
                <a16:creationId xmlns:a16="http://schemas.microsoft.com/office/drawing/2014/main" id="{51E31419-CCDB-40D8-B898-47AB5DCD4003}"/>
              </a:ext>
            </a:extLst>
          </p:cNvPr>
          <p:cNvSpPr/>
          <p:nvPr/>
        </p:nvSpPr>
        <p:spPr>
          <a:xfrm>
            <a:off x="2923365" y="3920257"/>
            <a:ext cx="1722298" cy="236038"/>
          </a:xfrm>
          <a:prstGeom prst="chevron">
            <a:avLst>
              <a:gd name="adj" fmla="val 39922"/>
            </a:avLst>
          </a:prstGeom>
          <a:solidFill>
            <a:srgbClr val="A0C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15" name="Chevron 27">
            <a:extLst>
              <a:ext uri="{FF2B5EF4-FFF2-40B4-BE49-F238E27FC236}">
                <a16:creationId xmlns:a16="http://schemas.microsoft.com/office/drawing/2014/main" id="{DC69A51A-0245-4349-9298-4ADACB90CE5E}"/>
              </a:ext>
            </a:extLst>
          </p:cNvPr>
          <p:cNvSpPr/>
          <p:nvPr/>
        </p:nvSpPr>
        <p:spPr>
          <a:xfrm>
            <a:off x="5032983" y="3920257"/>
            <a:ext cx="1722298" cy="236038"/>
          </a:xfrm>
          <a:prstGeom prst="chevron">
            <a:avLst>
              <a:gd name="adj" fmla="val 39922"/>
            </a:avLst>
          </a:prstGeom>
          <a:solidFill>
            <a:srgbClr val="32B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16" name="Chevron 35">
            <a:extLst>
              <a:ext uri="{FF2B5EF4-FFF2-40B4-BE49-F238E27FC236}">
                <a16:creationId xmlns:a16="http://schemas.microsoft.com/office/drawing/2014/main" id="{5DF325AB-2726-4DE3-97D2-EEBA908BF030}"/>
              </a:ext>
            </a:extLst>
          </p:cNvPr>
          <p:cNvSpPr/>
          <p:nvPr/>
        </p:nvSpPr>
        <p:spPr>
          <a:xfrm>
            <a:off x="7149048" y="3920257"/>
            <a:ext cx="1722298" cy="236038"/>
          </a:xfrm>
          <a:prstGeom prst="chevron">
            <a:avLst>
              <a:gd name="adj" fmla="val 39922"/>
            </a:avLst>
          </a:prstGeom>
          <a:solidFill>
            <a:srgbClr val="B44B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cxnSp>
        <p:nvCxnSpPr>
          <p:cNvPr id="17" name="Straight Connector 14">
            <a:extLst>
              <a:ext uri="{FF2B5EF4-FFF2-40B4-BE49-F238E27FC236}">
                <a16:creationId xmlns:a16="http://schemas.microsoft.com/office/drawing/2014/main" id="{A36D9599-9AD9-4545-8B4A-ACC80847C403}"/>
              </a:ext>
            </a:extLst>
          </p:cNvPr>
          <p:cNvCxnSpPr>
            <a:cxnSpLocks/>
          </p:cNvCxnSpPr>
          <p:nvPr/>
        </p:nvCxnSpPr>
        <p:spPr>
          <a:xfrm flipH="1" flipV="1">
            <a:off x="617225" y="2774121"/>
            <a:ext cx="15205" cy="1280160"/>
          </a:xfrm>
          <a:prstGeom prst="line">
            <a:avLst/>
          </a:prstGeom>
          <a:ln w="38100">
            <a:solidFill>
              <a:srgbClr val="ED7D1F"/>
            </a:solidFill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5">
            <a:extLst>
              <a:ext uri="{FF2B5EF4-FFF2-40B4-BE49-F238E27FC236}">
                <a16:creationId xmlns:a16="http://schemas.microsoft.com/office/drawing/2014/main" id="{01C70060-27C9-4D4B-B9B9-09C2F51DCC7E}"/>
              </a:ext>
            </a:extLst>
          </p:cNvPr>
          <p:cNvCxnSpPr>
            <a:cxnSpLocks/>
          </p:cNvCxnSpPr>
          <p:nvPr/>
        </p:nvCxnSpPr>
        <p:spPr>
          <a:xfrm>
            <a:off x="2729704" y="4040946"/>
            <a:ext cx="1" cy="1280160"/>
          </a:xfrm>
          <a:prstGeom prst="line">
            <a:avLst/>
          </a:prstGeom>
          <a:ln w="38100">
            <a:solidFill>
              <a:srgbClr val="A0C82F"/>
            </a:solidFill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6">
            <a:extLst>
              <a:ext uri="{FF2B5EF4-FFF2-40B4-BE49-F238E27FC236}">
                <a16:creationId xmlns:a16="http://schemas.microsoft.com/office/drawing/2014/main" id="{39A8999E-5AE1-4A5D-B901-407F4A27B462}"/>
              </a:ext>
            </a:extLst>
          </p:cNvPr>
          <p:cNvCxnSpPr>
            <a:cxnSpLocks/>
          </p:cNvCxnSpPr>
          <p:nvPr/>
        </p:nvCxnSpPr>
        <p:spPr>
          <a:xfrm flipV="1">
            <a:off x="4839323" y="2774121"/>
            <a:ext cx="0" cy="1280160"/>
          </a:xfrm>
          <a:prstGeom prst="line">
            <a:avLst/>
          </a:prstGeom>
          <a:ln w="38100">
            <a:solidFill>
              <a:srgbClr val="32B5D3"/>
            </a:solidFill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직사각형 113">
            <a:extLst>
              <a:ext uri="{FF2B5EF4-FFF2-40B4-BE49-F238E27FC236}">
                <a16:creationId xmlns:a16="http://schemas.microsoft.com/office/drawing/2014/main" id="{F353A542-DE71-48E5-8116-933AA7B70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614" y="2311855"/>
            <a:ext cx="20360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ko-KR" b="1" dirty="0" smtClean="0">
                <a:solidFill>
                  <a:srgbClr val="2062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Декабрь 2020</a:t>
            </a:r>
            <a:endParaRPr lang="ko-KR" altLang="en-US" dirty="0">
              <a:solidFill>
                <a:srgbClr val="2062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직사각형 113">
            <a:extLst>
              <a:ext uri="{FF2B5EF4-FFF2-40B4-BE49-F238E27FC236}">
                <a16:creationId xmlns:a16="http://schemas.microsoft.com/office/drawing/2014/main" id="{6A49C0C4-FA7F-49D4-A2EC-25B9288AF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2699" y="2214384"/>
            <a:ext cx="24674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ko-KR" b="1" dirty="0">
                <a:solidFill>
                  <a:srgbClr val="2062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Февраль-март 2021</a:t>
            </a:r>
            <a:endParaRPr lang="ko-KR" altLang="en-US" b="1" dirty="0">
              <a:solidFill>
                <a:srgbClr val="2062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1">
            <a:extLst>
              <a:ext uri="{FF2B5EF4-FFF2-40B4-BE49-F238E27FC236}">
                <a16:creationId xmlns:a16="http://schemas.microsoft.com/office/drawing/2014/main" id="{E42BFD25-0FA6-4F92-BBBA-47FB27A31CB6}"/>
              </a:ext>
            </a:extLst>
          </p:cNvPr>
          <p:cNvSpPr>
            <a:spLocks noChangeAspect="1"/>
          </p:cNvSpPr>
          <p:nvPr/>
        </p:nvSpPr>
        <p:spPr>
          <a:xfrm>
            <a:off x="4481387" y="2158993"/>
            <a:ext cx="681103" cy="596937"/>
          </a:xfrm>
          <a:custGeom>
            <a:avLst/>
            <a:gdLst/>
            <a:ahLst/>
            <a:cxnLst/>
            <a:rect l="l" t="t" r="r" b="b"/>
            <a:pathLst>
              <a:path w="4088377" h="3321003">
                <a:moveTo>
                  <a:pt x="1365628" y="1622218"/>
                </a:moveTo>
                <a:cubicBezTo>
                  <a:pt x="1121373" y="1556771"/>
                  <a:pt x="870309" y="1701722"/>
                  <a:pt x="804861" y="1945977"/>
                </a:cubicBezTo>
                <a:cubicBezTo>
                  <a:pt x="739413" y="2190232"/>
                  <a:pt x="884365" y="2441296"/>
                  <a:pt x="1128620" y="2506744"/>
                </a:cubicBezTo>
                <a:cubicBezTo>
                  <a:pt x="1372875" y="2572191"/>
                  <a:pt x="1623939" y="2427240"/>
                  <a:pt x="1689387" y="2182985"/>
                </a:cubicBezTo>
                <a:cubicBezTo>
                  <a:pt x="1754835" y="1938730"/>
                  <a:pt x="1609883" y="1687666"/>
                  <a:pt x="1365628" y="1622218"/>
                </a:cubicBezTo>
                <a:close/>
                <a:moveTo>
                  <a:pt x="1447099" y="1318163"/>
                </a:moveTo>
                <a:cubicBezTo>
                  <a:pt x="1859279" y="1428606"/>
                  <a:pt x="2103885" y="1852277"/>
                  <a:pt x="1993442" y="2264456"/>
                </a:cubicBezTo>
                <a:cubicBezTo>
                  <a:pt x="1882999" y="2676636"/>
                  <a:pt x="1459328" y="2921242"/>
                  <a:pt x="1047149" y="2810799"/>
                </a:cubicBezTo>
                <a:cubicBezTo>
                  <a:pt x="634969" y="2700356"/>
                  <a:pt x="390363" y="2276685"/>
                  <a:pt x="500806" y="1864505"/>
                </a:cubicBezTo>
                <a:cubicBezTo>
                  <a:pt x="611249" y="1452326"/>
                  <a:pt x="1034920" y="1207720"/>
                  <a:pt x="1447099" y="1318163"/>
                </a:cubicBezTo>
                <a:close/>
                <a:moveTo>
                  <a:pt x="1476725" y="1207597"/>
                </a:moveTo>
                <a:cubicBezTo>
                  <a:pt x="1003481" y="1080792"/>
                  <a:pt x="517045" y="1361635"/>
                  <a:pt x="390240" y="1834879"/>
                </a:cubicBezTo>
                <a:cubicBezTo>
                  <a:pt x="263435" y="2308124"/>
                  <a:pt x="544279" y="2794559"/>
                  <a:pt x="1017523" y="2921365"/>
                </a:cubicBezTo>
                <a:cubicBezTo>
                  <a:pt x="1490767" y="3048170"/>
                  <a:pt x="1977202" y="2767326"/>
                  <a:pt x="2104008" y="2294082"/>
                </a:cubicBezTo>
                <a:cubicBezTo>
                  <a:pt x="2230813" y="1820838"/>
                  <a:pt x="1949969" y="1334403"/>
                  <a:pt x="1476725" y="1207597"/>
                </a:cubicBezTo>
                <a:close/>
                <a:moveTo>
                  <a:pt x="3290290" y="1590224"/>
                </a:moveTo>
                <a:cubicBezTo>
                  <a:pt x="3269727" y="1586016"/>
                  <a:pt x="3248437" y="1583806"/>
                  <a:pt x="3226630" y="1583806"/>
                </a:cubicBezTo>
                <a:cubicBezTo>
                  <a:pt x="3052179" y="1583806"/>
                  <a:pt x="2910758" y="1725227"/>
                  <a:pt x="2910758" y="1899678"/>
                </a:cubicBezTo>
                <a:cubicBezTo>
                  <a:pt x="2910758" y="2074130"/>
                  <a:pt x="3052179" y="2215551"/>
                  <a:pt x="3226630" y="2215550"/>
                </a:cubicBezTo>
                <a:cubicBezTo>
                  <a:pt x="3401082" y="2215551"/>
                  <a:pt x="3542503" y="2074130"/>
                  <a:pt x="3542502" y="1899678"/>
                </a:cubicBezTo>
                <a:cubicBezTo>
                  <a:pt x="3542503" y="1747033"/>
                  <a:pt x="3434228" y="1619677"/>
                  <a:pt x="3290290" y="1590224"/>
                </a:cubicBezTo>
                <a:close/>
                <a:moveTo>
                  <a:pt x="3334055" y="1377473"/>
                </a:moveTo>
                <a:cubicBezTo>
                  <a:pt x="3576950" y="1427177"/>
                  <a:pt x="3759665" y="1642090"/>
                  <a:pt x="3759665" y="1899678"/>
                </a:cubicBezTo>
                <a:cubicBezTo>
                  <a:pt x="3759665" y="2194064"/>
                  <a:pt x="3521017" y="2432713"/>
                  <a:pt x="3226630" y="2432713"/>
                </a:cubicBezTo>
                <a:cubicBezTo>
                  <a:pt x="2932244" y="2432712"/>
                  <a:pt x="2693596" y="2194065"/>
                  <a:pt x="2693596" y="1899678"/>
                </a:cubicBezTo>
                <a:cubicBezTo>
                  <a:pt x="2693596" y="1605292"/>
                  <a:pt x="2932244" y="1366644"/>
                  <a:pt x="3226630" y="1366644"/>
                </a:cubicBezTo>
                <a:cubicBezTo>
                  <a:pt x="3263429" y="1366644"/>
                  <a:pt x="3299356" y="1370373"/>
                  <a:pt x="3334055" y="1377473"/>
                </a:cubicBezTo>
                <a:close/>
                <a:moveTo>
                  <a:pt x="1391137" y="789478"/>
                </a:moveTo>
                <a:lnTo>
                  <a:pt x="1759910" y="888290"/>
                </a:lnTo>
                <a:lnTo>
                  <a:pt x="1754625" y="1202375"/>
                </a:lnTo>
                <a:lnTo>
                  <a:pt x="1744979" y="1199790"/>
                </a:lnTo>
                <a:cubicBezTo>
                  <a:pt x="1823578" y="1244024"/>
                  <a:pt x="1894617" y="1298265"/>
                  <a:pt x="1954704" y="1362586"/>
                </a:cubicBezTo>
                <a:lnTo>
                  <a:pt x="2234317" y="1293059"/>
                </a:lnTo>
                <a:lnTo>
                  <a:pt x="2413554" y="1630152"/>
                </a:lnTo>
                <a:lnTo>
                  <a:pt x="2214321" y="1809770"/>
                </a:lnTo>
                <a:cubicBezTo>
                  <a:pt x="2239296" y="1900740"/>
                  <a:pt x="2251067" y="1995997"/>
                  <a:pt x="2246841" y="2092825"/>
                </a:cubicBezTo>
                <a:lnTo>
                  <a:pt x="2495698" y="2230974"/>
                </a:lnTo>
                <a:lnTo>
                  <a:pt x="2396885" y="2599747"/>
                </a:lnTo>
                <a:lnTo>
                  <a:pt x="2094912" y="2594668"/>
                </a:lnTo>
                <a:cubicBezTo>
                  <a:pt x="2056732" y="2658461"/>
                  <a:pt x="2010475" y="2715996"/>
                  <a:pt x="1958644" y="2767359"/>
                </a:cubicBezTo>
                <a:lnTo>
                  <a:pt x="2057814" y="3026193"/>
                </a:lnTo>
                <a:lnTo>
                  <a:pt x="1745078" y="3245174"/>
                </a:lnTo>
                <a:lnTo>
                  <a:pt x="1507869" y="3039237"/>
                </a:lnTo>
                <a:lnTo>
                  <a:pt x="1536736" y="3019025"/>
                </a:lnTo>
                <a:cubicBezTo>
                  <a:pt x="1445878" y="3048429"/>
                  <a:pt x="1349798" y="3062567"/>
                  <a:pt x="1251837" y="3062021"/>
                </a:cubicBezTo>
                <a:lnTo>
                  <a:pt x="1108065" y="3321003"/>
                </a:lnTo>
                <a:lnTo>
                  <a:pt x="739291" y="3222191"/>
                </a:lnTo>
                <a:lnTo>
                  <a:pt x="744274" y="2926021"/>
                </a:lnTo>
                <a:cubicBezTo>
                  <a:pt x="666128" y="2881484"/>
                  <a:pt x="595548" y="2827017"/>
                  <a:pt x="535891" y="2762576"/>
                </a:cubicBezTo>
                <a:lnTo>
                  <a:pt x="540671" y="2772825"/>
                </a:lnTo>
                <a:lnTo>
                  <a:pt x="232276" y="2832568"/>
                </a:lnTo>
                <a:lnTo>
                  <a:pt x="70927" y="2486556"/>
                </a:lnTo>
                <a:lnTo>
                  <a:pt x="279495" y="2317444"/>
                </a:lnTo>
                <a:cubicBezTo>
                  <a:pt x="257233" y="2235849"/>
                  <a:pt x="245603" y="2150814"/>
                  <a:pt x="245586" y="2064274"/>
                </a:cubicBezTo>
                <a:lnTo>
                  <a:pt x="0" y="1927940"/>
                </a:lnTo>
                <a:lnTo>
                  <a:pt x="98812" y="1559167"/>
                </a:lnTo>
                <a:lnTo>
                  <a:pt x="380240" y="1563901"/>
                </a:lnTo>
                <a:cubicBezTo>
                  <a:pt x="418421" y="1496524"/>
                  <a:pt x="464524" y="1435092"/>
                  <a:pt x="516679" y="1380105"/>
                </a:cubicBezTo>
                <a:lnTo>
                  <a:pt x="422419" y="1089378"/>
                </a:lnTo>
                <a:lnTo>
                  <a:pt x="746189" y="887063"/>
                </a:lnTo>
                <a:lnTo>
                  <a:pt x="972292" y="1105134"/>
                </a:lnTo>
                <a:lnTo>
                  <a:pt x="970019" y="1106554"/>
                </a:lnTo>
                <a:cubicBezTo>
                  <a:pt x="1058903" y="1078586"/>
                  <a:pt x="1152743" y="1065659"/>
                  <a:pt x="1248316" y="1066709"/>
                </a:cubicBezTo>
                <a:lnTo>
                  <a:pt x="1238669" y="1064125"/>
                </a:lnTo>
                <a:close/>
                <a:moveTo>
                  <a:pt x="3349970" y="1300109"/>
                </a:moveTo>
                <a:cubicBezTo>
                  <a:pt x="3310130" y="1291957"/>
                  <a:pt x="3268880" y="1287676"/>
                  <a:pt x="3226630" y="1287676"/>
                </a:cubicBezTo>
                <a:cubicBezTo>
                  <a:pt x="2888631" y="1287676"/>
                  <a:pt x="2614628" y="1561679"/>
                  <a:pt x="2614628" y="1899678"/>
                </a:cubicBezTo>
                <a:cubicBezTo>
                  <a:pt x="2614628" y="2237678"/>
                  <a:pt x="2888630" y="2511680"/>
                  <a:pt x="3226630" y="2511681"/>
                </a:cubicBezTo>
                <a:cubicBezTo>
                  <a:pt x="3564630" y="2511681"/>
                  <a:pt x="3838633" y="2237678"/>
                  <a:pt x="3838633" y="1899678"/>
                </a:cubicBezTo>
                <a:cubicBezTo>
                  <a:pt x="3838632" y="1603928"/>
                  <a:pt x="3628849" y="1357176"/>
                  <a:pt x="3349970" y="1300109"/>
                </a:cubicBezTo>
                <a:close/>
                <a:moveTo>
                  <a:pt x="3358324" y="1024334"/>
                </a:moveTo>
                <a:lnTo>
                  <a:pt x="3410883" y="1234575"/>
                </a:lnTo>
                <a:lnTo>
                  <a:pt x="3403994" y="1234575"/>
                </a:lnTo>
                <a:cubicBezTo>
                  <a:pt x="3464268" y="1250018"/>
                  <a:pt x="3521292" y="1273478"/>
                  <a:pt x="3572818" y="1305612"/>
                </a:cubicBezTo>
                <a:lnTo>
                  <a:pt x="3746730" y="1209354"/>
                </a:lnTo>
                <a:lnTo>
                  <a:pt x="3926358" y="1401981"/>
                </a:lnTo>
                <a:lnTo>
                  <a:pt x="3825667" y="1557247"/>
                </a:lnTo>
                <a:cubicBezTo>
                  <a:pt x="3858552" y="1613408"/>
                  <a:pt x="3883404" y="1674784"/>
                  <a:pt x="3897877" y="1740062"/>
                </a:cubicBezTo>
                <a:lnTo>
                  <a:pt x="4088377" y="1787686"/>
                </a:lnTo>
                <a:lnTo>
                  <a:pt x="4088377" y="2051071"/>
                </a:lnTo>
                <a:lnTo>
                  <a:pt x="3886243" y="2101605"/>
                </a:lnTo>
                <a:cubicBezTo>
                  <a:pt x="3872191" y="2150933"/>
                  <a:pt x="3851639" y="2197531"/>
                  <a:pt x="3826272" y="2241013"/>
                </a:cubicBezTo>
                <a:lnTo>
                  <a:pt x="3938572" y="2395786"/>
                </a:lnTo>
                <a:lnTo>
                  <a:pt x="3769272" y="2597551"/>
                </a:lnTo>
                <a:lnTo>
                  <a:pt x="3574432" y="2502674"/>
                </a:lnTo>
                <a:lnTo>
                  <a:pt x="3590059" y="2484050"/>
                </a:lnTo>
                <a:cubicBezTo>
                  <a:pt x="3534764" y="2519868"/>
                  <a:pt x="3473263" y="2546445"/>
                  <a:pt x="3407886" y="2563572"/>
                </a:cubicBezTo>
                <a:lnTo>
                  <a:pt x="3358323" y="2761823"/>
                </a:lnTo>
                <a:lnTo>
                  <a:pt x="3094938" y="2761823"/>
                </a:lnTo>
                <a:lnTo>
                  <a:pt x="3045375" y="2563574"/>
                </a:lnTo>
                <a:cubicBezTo>
                  <a:pt x="2985349" y="2547848"/>
                  <a:pt x="2928591" y="2524155"/>
                  <a:pt x="2877330" y="2491865"/>
                </a:cubicBezTo>
                <a:lnTo>
                  <a:pt x="2882346" y="2497841"/>
                </a:lnTo>
                <a:lnTo>
                  <a:pt x="2687507" y="2592718"/>
                </a:lnTo>
                <a:lnTo>
                  <a:pt x="2518206" y="2390954"/>
                </a:lnTo>
                <a:lnTo>
                  <a:pt x="2626994" y="2241021"/>
                </a:lnTo>
                <a:cubicBezTo>
                  <a:pt x="2597591" y="2190623"/>
                  <a:pt x="2574657" y="2136035"/>
                  <a:pt x="2559194" y="2078370"/>
                </a:cubicBezTo>
                <a:lnTo>
                  <a:pt x="2371198" y="2031371"/>
                </a:lnTo>
                <a:lnTo>
                  <a:pt x="2371198" y="1767986"/>
                </a:lnTo>
                <a:lnTo>
                  <a:pt x="2559579" y="1720890"/>
                </a:lnTo>
                <a:cubicBezTo>
                  <a:pt x="2572992" y="1669175"/>
                  <a:pt x="2592745" y="1620006"/>
                  <a:pt x="2617681" y="1574051"/>
                </a:cubicBezTo>
                <a:lnTo>
                  <a:pt x="2502958" y="1397149"/>
                </a:lnTo>
                <a:lnTo>
                  <a:pt x="2682587" y="1204520"/>
                </a:lnTo>
                <a:lnTo>
                  <a:pt x="2872193" y="1309466"/>
                </a:lnTo>
                <a:lnTo>
                  <a:pt x="2870932" y="1310818"/>
                </a:lnTo>
                <a:cubicBezTo>
                  <a:pt x="2925169" y="1276310"/>
                  <a:pt x="2985393" y="1250941"/>
                  <a:pt x="3049268" y="1234575"/>
                </a:cubicBezTo>
                <a:lnTo>
                  <a:pt x="3042378" y="1234576"/>
                </a:lnTo>
                <a:lnTo>
                  <a:pt x="3094939" y="1024334"/>
                </a:lnTo>
                <a:close/>
                <a:moveTo>
                  <a:pt x="2786480" y="402820"/>
                </a:moveTo>
                <a:cubicBezTo>
                  <a:pt x="2745900" y="389943"/>
                  <a:pt x="2701172" y="388627"/>
                  <a:pt x="2657264" y="401580"/>
                </a:cubicBezTo>
                <a:cubicBezTo>
                  <a:pt x="2540176" y="436121"/>
                  <a:pt x="2473258" y="559041"/>
                  <a:pt x="2507800" y="676128"/>
                </a:cubicBezTo>
                <a:cubicBezTo>
                  <a:pt x="2542340" y="793216"/>
                  <a:pt x="2665260" y="860133"/>
                  <a:pt x="2782348" y="825592"/>
                </a:cubicBezTo>
                <a:cubicBezTo>
                  <a:pt x="2899435" y="791051"/>
                  <a:pt x="2966353" y="668132"/>
                  <a:pt x="2931812" y="551045"/>
                </a:cubicBezTo>
                <a:cubicBezTo>
                  <a:pt x="2910223" y="477864"/>
                  <a:pt x="2854113" y="424282"/>
                  <a:pt x="2786480" y="402820"/>
                </a:cubicBezTo>
                <a:close/>
                <a:moveTo>
                  <a:pt x="2932202" y="47278"/>
                </a:moveTo>
                <a:lnTo>
                  <a:pt x="3090904" y="140999"/>
                </a:lnTo>
                <a:lnTo>
                  <a:pt x="3054065" y="265147"/>
                </a:lnTo>
                <a:cubicBezTo>
                  <a:pt x="3087256" y="296329"/>
                  <a:pt x="3116089" y="332603"/>
                  <a:pt x="3138727" y="373550"/>
                </a:cubicBezTo>
                <a:lnTo>
                  <a:pt x="3276016" y="367796"/>
                </a:lnTo>
                <a:lnTo>
                  <a:pt x="3328165" y="544574"/>
                </a:lnTo>
                <a:lnTo>
                  <a:pt x="3202503" y="618514"/>
                </a:lnTo>
                <a:cubicBezTo>
                  <a:pt x="3202838" y="654403"/>
                  <a:pt x="3198271" y="689748"/>
                  <a:pt x="3189855" y="723955"/>
                </a:cubicBezTo>
                <a:lnTo>
                  <a:pt x="3295873" y="805599"/>
                </a:lnTo>
                <a:lnTo>
                  <a:pt x="3222192" y="974540"/>
                </a:lnTo>
                <a:lnTo>
                  <a:pt x="3072634" y="949439"/>
                </a:lnTo>
                <a:lnTo>
                  <a:pt x="3079435" y="933845"/>
                </a:lnTo>
                <a:cubicBezTo>
                  <a:pt x="3049413" y="968833"/>
                  <a:pt x="3013398" y="998848"/>
                  <a:pt x="2972910" y="1023288"/>
                </a:cubicBezTo>
                <a:lnTo>
                  <a:pt x="2978897" y="1166163"/>
                </a:lnTo>
                <a:lnTo>
                  <a:pt x="2802119" y="1218312"/>
                </a:lnTo>
                <a:lnTo>
                  <a:pt x="2729602" y="1095065"/>
                </a:lnTo>
                <a:cubicBezTo>
                  <a:pt x="2686199" y="1096396"/>
                  <a:pt x="2643414" y="1091732"/>
                  <a:pt x="2602615" y="1080209"/>
                </a:cubicBezTo>
                <a:lnTo>
                  <a:pt x="2607165" y="1083226"/>
                </a:lnTo>
                <a:lnTo>
                  <a:pt x="2495179" y="1185484"/>
                </a:lnTo>
                <a:lnTo>
                  <a:pt x="2341599" y="1083585"/>
                </a:lnTo>
                <a:lnTo>
                  <a:pt x="2384929" y="961414"/>
                </a:lnTo>
                <a:cubicBezTo>
                  <a:pt x="2355215" y="933409"/>
                  <a:pt x="2329015" y="901312"/>
                  <a:pt x="2307218" y="865670"/>
                </a:cubicBezTo>
                <a:lnTo>
                  <a:pt x="2171734" y="871348"/>
                </a:lnTo>
                <a:lnTo>
                  <a:pt x="2119584" y="694571"/>
                </a:lnTo>
                <a:lnTo>
                  <a:pt x="2236697" y="625662"/>
                </a:lnTo>
                <a:cubicBezTo>
                  <a:pt x="2235459" y="588297"/>
                  <a:pt x="2238982" y="551385"/>
                  <a:pt x="2246620" y="515603"/>
                </a:cubicBezTo>
                <a:lnTo>
                  <a:pt x="2134594" y="419585"/>
                </a:lnTo>
                <a:lnTo>
                  <a:pt x="2217016" y="254732"/>
                </a:lnTo>
                <a:lnTo>
                  <a:pt x="2365055" y="287627"/>
                </a:lnTo>
                <a:lnTo>
                  <a:pt x="2364476" y="288784"/>
                </a:lnTo>
                <a:cubicBezTo>
                  <a:pt x="2394046" y="254885"/>
                  <a:pt x="2429444" y="225933"/>
                  <a:pt x="2469075" y="202302"/>
                </a:cubicBezTo>
                <a:lnTo>
                  <a:pt x="2464452" y="203666"/>
                </a:lnTo>
                <a:lnTo>
                  <a:pt x="2458102" y="52150"/>
                </a:lnTo>
                <a:lnTo>
                  <a:pt x="2634880" y="0"/>
                </a:lnTo>
                <a:lnTo>
                  <a:pt x="2711784" y="130703"/>
                </a:lnTo>
                <a:lnTo>
                  <a:pt x="2707159" y="132067"/>
                </a:lnTo>
                <a:cubicBezTo>
                  <a:pt x="2750672" y="130497"/>
                  <a:pt x="2793590" y="134953"/>
                  <a:pt x="2834535" y="146319"/>
                </a:cubicBezTo>
                <a:close/>
              </a:path>
            </a:pathLst>
          </a:custGeom>
          <a:solidFill>
            <a:srgbClr val="32B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1"/>
          </a:p>
        </p:txBody>
      </p:sp>
      <p:sp>
        <p:nvSpPr>
          <p:cNvPr id="32" name="TextBox 40">
            <a:extLst>
              <a:ext uri="{FF2B5EF4-FFF2-40B4-BE49-F238E27FC236}">
                <a16:creationId xmlns:a16="http://schemas.microsoft.com/office/drawing/2014/main" id="{71D658E2-F526-46A5-A3C9-013D16C4EFF3}"/>
              </a:ext>
            </a:extLst>
          </p:cNvPr>
          <p:cNvSpPr txBox="1"/>
          <p:nvPr/>
        </p:nvSpPr>
        <p:spPr>
          <a:xfrm>
            <a:off x="889518" y="3005103"/>
            <a:ext cx="19865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Рабочие совещания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46">
            <a:extLst>
              <a:ext uri="{FF2B5EF4-FFF2-40B4-BE49-F238E27FC236}">
                <a16:creationId xmlns:a16="http://schemas.microsoft.com/office/drawing/2014/main" id="{A6ED59CF-0BCD-4566-B2FF-F693DEA17E6C}"/>
              </a:ext>
            </a:extLst>
          </p:cNvPr>
          <p:cNvSpPr txBox="1"/>
          <p:nvPr/>
        </p:nvSpPr>
        <p:spPr>
          <a:xfrm>
            <a:off x="5168713" y="2953262"/>
            <a:ext cx="19865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Рабочие совещания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47">
            <a:extLst>
              <a:ext uri="{FF2B5EF4-FFF2-40B4-BE49-F238E27FC236}">
                <a16:creationId xmlns:a16="http://schemas.microsoft.com/office/drawing/2014/main" id="{92C3C28D-8F75-47D2-87A4-107B94E3124F}"/>
              </a:ext>
            </a:extLst>
          </p:cNvPr>
          <p:cNvSpPr txBox="1"/>
          <p:nvPr/>
        </p:nvSpPr>
        <p:spPr>
          <a:xfrm>
            <a:off x="5189347" y="3239725"/>
            <a:ext cx="19865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Заключение соглашений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48">
            <a:extLst>
              <a:ext uri="{FF2B5EF4-FFF2-40B4-BE49-F238E27FC236}">
                <a16:creationId xmlns:a16="http://schemas.microsoft.com/office/drawing/2014/main" id="{E415C797-8D22-4A24-9382-866EA30C0F4B}"/>
              </a:ext>
            </a:extLst>
          </p:cNvPr>
          <p:cNvSpPr txBox="1"/>
          <p:nvPr/>
        </p:nvSpPr>
        <p:spPr>
          <a:xfrm>
            <a:off x="5189347" y="3516724"/>
            <a:ext cx="330734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</a:t>
            </a:r>
            <a:r>
              <a:rPr lang="ru-RU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обсуждение «Дорожных 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карт»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Freeform 55">
            <a:extLst>
              <a:ext uri="{FF2B5EF4-FFF2-40B4-BE49-F238E27FC236}">
                <a16:creationId xmlns:a16="http://schemas.microsoft.com/office/drawing/2014/main" id="{AEFB258E-00B4-416B-BA99-C1AB111BDD1C}"/>
              </a:ext>
            </a:extLst>
          </p:cNvPr>
          <p:cNvSpPr/>
          <p:nvPr/>
        </p:nvSpPr>
        <p:spPr>
          <a:xfrm rot="2700000">
            <a:off x="2525155" y="5292582"/>
            <a:ext cx="262729" cy="565952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rgbClr val="A0C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1" name="Rounded Rectangle 5">
            <a:extLst>
              <a:ext uri="{FF2B5EF4-FFF2-40B4-BE49-F238E27FC236}">
                <a16:creationId xmlns:a16="http://schemas.microsoft.com/office/drawing/2014/main" id="{F2D12AAF-B367-490A-B483-C36567025AEE}"/>
              </a:ext>
            </a:extLst>
          </p:cNvPr>
          <p:cNvSpPr/>
          <p:nvPr/>
        </p:nvSpPr>
        <p:spPr>
          <a:xfrm flipH="1">
            <a:off x="359792" y="2313976"/>
            <a:ext cx="514865" cy="432117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rgbClr val="ED7D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2" name="TextBox 34">
            <a:extLst>
              <a:ext uri="{FF2B5EF4-FFF2-40B4-BE49-F238E27FC236}">
                <a16:creationId xmlns:a16="http://schemas.microsoft.com/office/drawing/2014/main" id="{0BBD67AF-C6B1-4972-953C-B0460B1CE7E0}"/>
              </a:ext>
            </a:extLst>
          </p:cNvPr>
          <p:cNvSpPr txBox="1"/>
          <p:nvPr/>
        </p:nvSpPr>
        <p:spPr>
          <a:xfrm>
            <a:off x="2876076" y="5113298"/>
            <a:ext cx="2731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ko-K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Запуск проекта</a:t>
            </a:r>
            <a:endParaRPr lang="ko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직사각형 113">
            <a:extLst>
              <a:ext uri="{FF2B5EF4-FFF2-40B4-BE49-F238E27FC236}">
                <a16:creationId xmlns:a16="http://schemas.microsoft.com/office/drawing/2014/main" id="{F353A542-DE71-48E5-8116-933AA7B70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9704" y="5460127"/>
            <a:ext cx="20360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ko-KR" b="1" dirty="0" smtClean="0">
                <a:solidFill>
                  <a:srgbClr val="2062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января 2021</a:t>
            </a:r>
            <a:endParaRPr lang="ko-KR" altLang="en-US" dirty="0">
              <a:solidFill>
                <a:srgbClr val="2062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40">
            <a:extLst>
              <a:ext uri="{FF2B5EF4-FFF2-40B4-BE49-F238E27FC236}">
                <a16:creationId xmlns:a16="http://schemas.microsoft.com/office/drawing/2014/main" id="{71D658E2-F526-46A5-A3C9-013D16C4EFF3}"/>
              </a:ext>
            </a:extLst>
          </p:cNvPr>
          <p:cNvSpPr txBox="1"/>
          <p:nvPr/>
        </p:nvSpPr>
        <p:spPr>
          <a:xfrm>
            <a:off x="2876076" y="4836299"/>
            <a:ext cx="19865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Рабочие совещания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34">
            <a:extLst>
              <a:ext uri="{FF2B5EF4-FFF2-40B4-BE49-F238E27FC236}">
                <a16:creationId xmlns:a16="http://schemas.microsoft.com/office/drawing/2014/main" id="{0BBD67AF-C6B1-4972-953C-B0460B1CE7E0}"/>
              </a:ext>
            </a:extLst>
          </p:cNvPr>
          <p:cNvSpPr txBox="1"/>
          <p:nvPr/>
        </p:nvSpPr>
        <p:spPr>
          <a:xfrm>
            <a:off x="5134741" y="2609180"/>
            <a:ext cx="2731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ko-K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Старт проекта</a:t>
            </a:r>
            <a:endParaRPr lang="ko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7" name="Straight Connector 15">
            <a:extLst>
              <a:ext uri="{FF2B5EF4-FFF2-40B4-BE49-F238E27FC236}">
                <a16:creationId xmlns:a16="http://schemas.microsoft.com/office/drawing/2014/main" id="{01C70060-27C9-4D4B-B9B9-09C2F51DCC7E}"/>
              </a:ext>
            </a:extLst>
          </p:cNvPr>
          <p:cNvCxnSpPr>
            <a:cxnSpLocks/>
          </p:cNvCxnSpPr>
          <p:nvPr/>
        </p:nvCxnSpPr>
        <p:spPr>
          <a:xfrm>
            <a:off x="6936597" y="4016906"/>
            <a:ext cx="1" cy="1280160"/>
          </a:xfrm>
          <a:prstGeom prst="line">
            <a:avLst/>
          </a:prstGeom>
          <a:ln w="38100">
            <a:solidFill>
              <a:srgbClr val="B44B97"/>
            </a:solidFill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직사각형 113">
            <a:extLst>
              <a:ext uri="{FF2B5EF4-FFF2-40B4-BE49-F238E27FC236}">
                <a16:creationId xmlns:a16="http://schemas.microsoft.com/office/drawing/2014/main" id="{F353A542-DE71-48E5-8116-933AA7B70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0460" y="5390892"/>
            <a:ext cx="23921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ko-KR" b="1" dirty="0" smtClean="0">
                <a:solidFill>
                  <a:srgbClr val="2062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Апрель – май 2021</a:t>
            </a:r>
            <a:endParaRPr lang="ko-KR" altLang="en-US" dirty="0">
              <a:solidFill>
                <a:srgbClr val="2062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40">
            <a:extLst>
              <a:ext uri="{FF2B5EF4-FFF2-40B4-BE49-F238E27FC236}">
                <a16:creationId xmlns:a16="http://schemas.microsoft.com/office/drawing/2014/main" id="{71D658E2-F526-46A5-A3C9-013D16C4EFF3}"/>
              </a:ext>
            </a:extLst>
          </p:cNvPr>
          <p:cNvSpPr txBox="1"/>
          <p:nvPr/>
        </p:nvSpPr>
        <p:spPr>
          <a:xfrm>
            <a:off x="7090460" y="4752613"/>
            <a:ext cx="162975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Рабочие совещания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48">
            <a:extLst>
              <a:ext uri="{FF2B5EF4-FFF2-40B4-BE49-F238E27FC236}">
                <a16:creationId xmlns:a16="http://schemas.microsoft.com/office/drawing/2014/main" id="{E415C797-8D22-4A24-9382-866EA30C0F4B}"/>
              </a:ext>
            </a:extLst>
          </p:cNvPr>
          <p:cNvSpPr txBox="1"/>
          <p:nvPr/>
        </p:nvSpPr>
        <p:spPr>
          <a:xfrm>
            <a:off x="7090460" y="5044107"/>
            <a:ext cx="234234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«Дорожных 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карт»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 36">
            <a:extLst>
              <a:ext uri="{FF2B5EF4-FFF2-40B4-BE49-F238E27FC236}">
                <a16:creationId xmlns:a16="http://schemas.microsoft.com/office/drawing/2014/main" id="{11A06711-0A15-47E5-AAA2-F0E6DC05BD1B}"/>
              </a:ext>
            </a:extLst>
          </p:cNvPr>
          <p:cNvSpPr/>
          <p:nvPr/>
        </p:nvSpPr>
        <p:spPr>
          <a:xfrm>
            <a:off x="6698198" y="5376612"/>
            <a:ext cx="476798" cy="397891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rgbClr val="B44B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64" name="Стрелка вправо 63"/>
          <p:cNvSpPr/>
          <p:nvPr/>
        </p:nvSpPr>
        <p:spPr>
          <a:xfrm>
            <a:off x="8638744" y="3846577"/>
            <a:ext cx="480129" cy="383398"/>
          </a:xfrm>
          <a:prstGeom prst="rightArrow">
            <a:avLst>
              <a:gd name="adj1" fmla="val 58022"/>
              <a:gd name="adj2" fmla="val 87936"/>
            </a:avLst>
          </a:prstGeom>
          <a:solidFill>
            <a:srgbClr val="B44B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677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064648" y="6372597"/>
            <a:ext cx="1512168" cy="360040"/>
          </a:xfrm>
          <a:prstGeom prst="rect">
            <a:avLst/>
          </a:prstGeom>
          <a:solidFill>
            <a:srgbClr val="206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16" y="1473511"/>
            <a:ext cx="3541371" cy="469634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5" name="Picture 6" descr="https://taktomsk.ru/images/empt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074" y="-616327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889440" y="827980"/>
            <a:ext cx="2979427" cy="53418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10" descr="https://img2.freepng.ru/20180405/www/kisspng-college-national-secondary-school-building-univers-barn-5ac6bf62b72da0.8165254115229745627503.jp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6889" y1="34333" x2="46889" y2="34333"/>
                        <a14:foregroundMark x1="18556" y1="55333" x2="18556" y2="55333"/>
                        <a14:foregroundMark x1="40667" y1="82667" x2="40667" y2="82667"/>
                        <a14:foregroundMark x1="43667" y1="89222" x2="43667" y2="89222"/>
                        <a14:foregroundMark x1="73556" y1="60333" x2="73556" y2="6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63"/>
          <a:stretch/>
        </p:blipFill>
        <p:spPr bwMode="auto">
          <a:xfrm>
            <a:off x="5884533" y="1217186"/>
            <a:ext cx="1044771" cy="86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ttp://detsad90.gorodku.ru/wp-content/uploads/2018/12/s1200-1024x102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241" y="4527362"/>
            <a:ext cx="956807" cy="95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https://images.squarespace-cdn.com/content/59cd5747ccc5c51f8b68fc62/1526394865280-8D4HXL3CMYEH7IHGNMTR/CollegeStreet-CalendarIcons-CollegeReady.png?content-type=image%2F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640" y="2634081"/>
            <a:ext cx="998558" cy="99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https://ult-sosh.hmansy.eduru.ru/media/2020/06/04/1255126820/tochk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64" y="1036221"/>
            <a:ext cx="925515" cy="29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970403" y="1258419"/>
            <a:ext cx="527459" cy="1310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триховая стрелка вправо 11"/>
          <p:cNvSpPr/>
          <p:nvPr/>
        </p:nvSpPr>
        <p:spPr>
          <a:xfrm rot="5400000">
            <a:off x="6249533" y="4053561"/>
            <a:ext cx="404224" cy="263569"/>
          </a:xfrm>
          <a:prstGeom prst="stripedRightArrow">
            <a:avLst>
              <a:gd name="adj1" fmla="val 50000"/>
              <a:gd name="adj2" fmla="val 64027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5876254" y="1903600"/>
            <a:ext cx="1091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ШКОЛА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927927" y="3445876"/>
            <a:ext cx="299647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ПРОФЕССИОНАЛЬНЫЕ</a:t>
            </a:r>
            <a:r>
              <a:rPr lang="ru-RU" sz="1600" b="1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ОБРАЗОВАТЕЛЬНЫЕ ОРГАНИЗАЦИИ</a:t>
            </a:r>
            <a:endParaRPr lang="ru-RU" sz="11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6322111" y="2227540"/>
            <a:ext cx="0" cy="496844"/>
          </a:xfrm>
          <a:prstGeom prst="straightConnector1">
            <a:avLst/>
          </a:prstGeom>
          <a:ln w="381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6512780" y="2225203"/>
            <a:ext cx="0" cy="498274"/>
          </a:xfrm>
          <a:prstGeom prst="straightConnector1">
            <a:avLst/>
          </a:prstGeom>
          <a:ln w="381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4944970" y="5486783"/>
            <a:ext cx="286846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spc="3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ПРОФОРИЕНТАЦИЯ</a:t>
            </a:r>
          </a:p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ВЫБОР ПРОФЕССИИ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-684099" y="586469"/>
            <a:ext cx="66188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1A518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МЕЖВЕДОМСТВЕННЫЙ РЕГИОНАЛЬНЫЙ </a:t>
            </a:r>
            <a:r>
              <a:rPr lang="ru-RU" sz="1400" b="1" dirty="0" smtClean="0">
                <a:solidFill>
                  <a:srgbClr val="1A518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ПРОЕКТ</a:t>
            </a:r>
            <a:endParaRPr lang="ru-RU" sz="1200" b="1" dirty="0">
              <a:solidFill>
                <a:srgbClr val="1A518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59792" y="906171"/>
            <a:ext cx="4473001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rgbClr val="1A518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«ОТ «ТОЧЕК РОСТА» ОБРАЗОВАТЕЛЬНЫХ ОРГАНИЗАЦИЙ ДО МАСТЕРСКИХ ПРОФЕССИОНАЛЬНЫХ ОБРАЗОВАТЕЛЬНЫХ ОРГАНИЗАЦИЙ </a:t>
            </a:r>
            <a:r>
              <a:rPr lang="ru-RU" sz="1050" b="1" dirty="0" smtClean="0">
                <a:solidFill>
                  <a:srgbClr val="1A518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РЕГИОНА»</a:t>
            </a: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2657997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496" t="3830" r="50"/>
          <a:stretch/>
        </p:blipFill>
        <p:spPr>
          <a:xfrm>
            <a:off x="3785115" y="1321198"/>
            <a:ext cx="6207130" cy="464488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064648" y="6372597"/>
            <a:ext cx="1512168" cy="360040"/>
          </a:xfrm>
          <a:prstGeom prst="rect">
            <a:avLst/>
          </a:prstGeom>
          <a:solidFill>
            <a:srgbClr val="206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088295" y="1188021"/>
            <a:ext cx="4140000" cy="0"/>
          </a:xfrm>
          <a:prstGeom prst="line">
            <a:avLst/>
          </a:prstGeom>
          <a:ln w="12700">
            <a:solidFill>
              <a:srgbClr val="1A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66E2D2E-C042-4E28-8539-EB0C5C83F822}"/>
              </a:ext>
            </a:extLst>
          </p:cNvPr>
          <p:cNvSpPr/>
          <p:nvPr/>
        </p:nvSpPr>
        <p:spPr>
          <a:xfrm>
            <a:off x="1088295" y="717023"/>
            <a:ext cx="4140000" cy="410882"/>
          </a:xfrm>
          <a:prstGeom prst="rect">
            <a:avLst/>
          </a:prstGeom>
          <a:solidFill>
            <a:srgbClr val="FDFDFD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1A518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ЛЕСОПРОМЫШЛЕННЫЙ КЛАСТЕР</a:t>
            </a:r>
            <a:endParaRPr lang="ru-RU" b="1" dirty="0">
              <a:solidFill>
                <a:srgbClr val="1A518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57965" y="3263629"/>
            <a:ext cx="4104000" cy="410882"/>
          </a:xfrm>
          <a:prstGeom prst="rect">
            <a:avLst/>
          </a:prstGeom>
          <a:solidFill>
            <a:srgbClr val="FDFDFD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1A518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АГРОПРОМЫШЛЕННЫЙ КЛАСТЕР</a:t>
            </a:r>
            <a:endParaRPr lang="ru-RU" b="1" dirty="0">
              <a:solidFill>
                <a:srgbClr val="1A518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Соединительная линия уступом 9"/>
          <p:cNvCxnSpPr/>
          <p:nvPr/>
        </p:nvCxnSpPr>
        <p:spPr>
          <a:xfrm rot="16200000" flipH="1">
            <a:off x="183696" y="2149226"/>
            <a:ext cx="995808" cy="277208"/>
          </a:xfrm>
          <a:prstGeom prst="bentConnector2">
            <a:avLst/>
          </a:prstGeom>
          <a:ln w="15875">
            <a:solidFill>
              <a:srgbClr val="0099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Соединительная линия уступом 10"/>
          <p:cNvCxnSpPr/>
          <p:nvPr/>
        </p:nvCxnSpPr>
        <p:spPr>
          <a:xfrm rot="16200000" flipH="1">
            <a:off x="364345" y="2016411"/>
            <a:ext cx="615959" cy="257659"/>
          </a:xfrm>
          <a:prstGeom prst="bentConnector2">
            <a:avLst/>
          </a:prstGeom>
          <a:ln w="15875">
            <a:solidFill>
              <a:srgbClr val="0099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1697307" y="1807897"/>
            <a:ext cx="394974" cy="1"/>
          </a:xfrm>
          <a:prstGeom prst="straightConnector1">
            <a:avLst/>
          </a:prstGeom>
          <a:ln w="34925">
            <a:solidFill>
              <a:srgbClr val="0000CC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801154" y="2283583"/>
            <a:ext cx="2224265" cy="292388"/>
          </a:xfrm>
          <a:prstGeom prst="rect">
            <a:avLst/>
          </a:prstGeom>
          <a:ln w="190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/>
              <a:t>МАОУ Гимназия №2 </a:t>
            </a:r>
            <a:r>
              <a:rPr lang="ru-RU" sz="1300" b="1" dirty="0" err="1" smtClean="0"/>
              <a:t>г.Асино</a:t>
            </a:r>
            <a:endParaRPr lang="ru-RU" sz="1300" b="1" dirty="0">
              <a:effectLst/>
              <a:latin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01154" y="2677640"/>
            <a:ext cx="2224265" cy="292388"/>
          </a:xfrm>
          <a:prstGeom prst="rect">
            <a:avLst/>
          </a:prstGeom>
          <a:ln w="190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/>
              <a:t>МАОУ СОШ №4 </a:t>
            </a:r>
            <a:r>
              <a:rPr lang="ru-RU" sz="1300" b="1" dirty="0" err="1" smtClean="0"/>
              <a:t>г.Асино</a:t>
            </a:r>
            <a:endParaRPr lang="ru-RU" sz="1300" b="1" dirty="0">
              <a:effectLst/>
              <a:latin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7806" y="1630474"/>
            <a:ext cx="1235583" cy="400110"/>
          </a:xfrm>
          <a:prstGeom prst="rect">
            <a:avLst/>
          </a:prstGeom>
          <a:solidFill>
            <a:srgbClr val="FFF4D5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ШКОЛА</a:t>
            </a:r>
            <a:endParaRPr lang="ru-RU" sz="2000" b="1" dirty="0"/>
          </a:p>
        </p:txBody>
      </p:sp>
      <p:pic>
        <p:nvPicPr>
          <p:cNvPr id="16" name="Picture 2" descr="https://filling-form.ru/pars_docs/refs/5/4924/4924_html_50b1c3f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694" y="1321198"/>
            <a:ext cx="1695935" cy="88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767" y="3877665"/>
            <a:ext cx="843949" cy="897533"/>
          </a:xfrm>
          <a:prstGeom prst="rect">
            <a:avLst/>
          </a:prstGeom>
        </p:spPr>
      </p:pic>
      <p:cxnSp>
        <p:nvCxnSpPr>
          <p:cNvPr id="22" name="Соединительная линия уступом 21"/>
          <p:cNvCxnSpPr/>
          <p:nvPr/>
        </p:nvCxnSpPr>
        <p:spPr>
          <a:xfrm rot="16200000" flipH="1">
            <a:off x="62211" y="4758364"/>
            <a:ext cx="1095836" cy="277210"/>
          </a:xfrm>
          <a:prstGeom prst="bentConnector2">
            <a:avLst/>
          </a:prstGeom>
          <a:ln w="15875">
            <a:solidFill>
              <a:srgbClr val="0099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22"/>
          <p:cNvCxnSpPr/>
          <p:nvPr/>
        </p:nvCxnSpPr>
        <p:spPr>
          <a:xfrm rot="16200000" flipH="1">
            <a:off x="292875" y="4550094"/>
            <a:ext cx="615959" cy="257659"/>
          </a:xfrm>
          <a:prstGeom prst="bentConnector2">
            <a:avLst/>
          </a:prstGeom>
          <a:ln w="15875">
            <a:solidFill>
              <a:srgbClr val="0099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1635362" y="4332055"/>
            <a:ext cx="394974" cy="1"/>
          </a:xfrm>
          <a:prstGeom prst="straightConnector1">
            <a:avLst/>
          </a:prstGeom>
          <a:ln w="34925">
            <a:solidFill>
              <a:srgbClr val="0000CC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739209" y="4836316"/>
            <a:ext cx="2224265" cy="292388"/>
          </a:xfrm>
          <a:prstGeom prst="rect">
            <a:avLst/>
          </a:prstGeom>
          <a:ln w="190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/>
              <a:t>МБОУ Первомайская СОШ</a:t>
            </a:r>
            <a:endParaRPr lang="ru-RU" sz="1300" b="1" dirty="0">
              <a:effectLst/>
              <a:latin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29684" y="5217715"/>
            <a:ext cx="3024000" cy="492443"/>
          </a:xfrm>
          <a:prstGeom prst="rect">
            <a:avLst/>
          </a:prstGeom>
          <a:ln w="190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300" b="1" dirty="0"/>
              <a:t>МБОУ «</a:t>
            </a:r>
            <a:r>
              <a:rPr lang="ru-RU" sz="1300" b="1" dirty="0" err="1"/>
              <a:t>Кривошеинская</a:t>
            </a:r>
            <a:r>
              <a:rPr lang="ru-RU" sz="1300" b="1" dirty="0"/>
              <a:t> СОШ им. Героя</a:t>
            </a:r>
          </a:p>
          <a:p>
            <a:pPr algn="ctr"/>
            <a:r>
              <a:rPr lang="ru-RU" sz="1300" b="1" dirty="0"/>
              <a:t>Советского Союза Ф.М. Зинченко»</a:t>
            </a:r>
            <a:endParaRPr lang="ru-RU" sz="1300" b="1" dirty="0">
              <a:effectLst/>
              <a:latin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5861" y="4154632"/>
            <a:ext cx="1235583" cy="400110"/>
          </a:xfrm>
          <a:prstGeom prst="rect">
            <a:avLst/>
          </a:prstGeom>
          <a:solidFill>
            <a:srgbClr val="FFF4D5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ШКОЛА</a:t>
            </a:r>
            <a:endParaRPr lang="ru-RU" sz="2000" b="1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2799216" y="4015349"/>
            <a:ext cx="85322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Томский аграрный колледж</a:t>
            </a:r>
            <a:endParaRPr lang="ru-RU" sz="11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729684" y="5800867"/>
            <a:ext cx="2988000" cy="292388"/>
          </a:xfrm>
          <a:prstGeom prst="rect">
            <a:avLst/>
          </a:prstGeom>
          <a:ln w="190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/>
              <a:t>МАОУ </a:t>
            </a:r>
            <a:r>
              <a:rPr lang="ru-RU" sz="1300" b="1" dirty="0"/>
              <a:t>«Молчановская СОШ № 2»</a:t>
            </a:r>
          </a:p>
        </p:txBody>
      </p:sp>
      <p:cxnSp>
        <p:nvCxnSpPr>
          <p:cNvPr id="56" name="Соединительная линия уступом 55"/>
          <p:cNvCxnSpPr/>
          <p:nvPr/>
        </p:nvCxnSpPr>
        <p:spPr>
          <a:xfrm rot="16200000" flipH="1">
            <a:off x="62210" y="5232896"/>
            <a:ext cx="1095836" cy="277210"/>
          </a:xfrm>
          <a:prstGeom prst="bentConnector2">
            <a:avLst/>
          </a:prstGeom>
          <a:ln w="15875">
            <a:solidFill>
              <a:srgbClr val="0099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Рисунок 58"/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06" y="671743"/>
            <a:ext cx="590450" cy="60275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27" y="3223653"/>
            <a:ext cx="807213" cy="787684"/>
          </a:xfrm>
          <a:prstGeom prst="rect">
            <a:avLst/>
          </a:prstGeom>
        </p:spPr>
      </p:pic>
      <p:cxnSp>
        <p:nvCxnSpPr>
          <p:cNvPr id="64" name="Прямая соединительная линия 63"/>
          <p:cNvCxnSpPr/>
          <p:nvPr/>
        </p:nvCxnSpPr>
        <p:spPr>
          <a:xfrm flipV="1">
            <a:off x="1257965" y="3731529"/>
            <a:ext cx="4104000" cy="8652"/>
          </a:xfrm>
          <a:prstGeom prst="line">
            <a:avLst/>
          </a:prstGeom>
          <a:ln w="12700">
            <a:solidFill>
              <a:srgbClr val="1A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063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496" t="3830" r="50"/>
          <a:stretch/>
        </p:blipFill>
        <p:spPr>
          <a:xfrm>
            <a:off x="3743042" y="1634409"/>
            <a:ext cx="6207130" cy="464488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064648" y="6372597"/>
            <a:ext cx="1512168" cy="360040"/>
          </a:xfrm>
          <a:prstGeom prst="rect">
            <a:avLst/>
          </a:prstGeom>
          <a:solidFill>
            <a:srgbClr val="206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43768" y="571611"/>
            <a:ext cx="7992889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rgbClr val="1A518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МЕЖВЕДОМСТВЕННЫЙ РЕГИОНАЛЬНЫЙ ПРОЕКТ</a:t>
            </a:r>
          </a:p>
          <a:p>
            <a:pPr algn="ctr"/>
            <a:r>
              <a:rPr lang="ru-RU" sz="1400" b="1" dirty="0">
                <a:solidFill>
                  <a:srgbClr val="1A518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«СОЗДАНИЕ ОБРАЗОВАТЕЛЬНО-ОТРАСЛЕВЫХ КЛАСТЕРОВ НА ТЕРРИТОРИИ ТОМСКОЙ ОБЛАСТИ: ОТ «ТОЧЕК РОСТА» ОБРАЗОВАТЕЛЬНЫХ ОРГАНИЗАЦИЙ ДО МАСТЕРСКИХ ПРОФЕССИОНАЛЬНЫХ ОБРАЗОВАТЕЛЬНЫХ ОРГАНИЗАЦИЙ РЕГИОНА»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6083" y="2775514"/>
            <a:ext cx="1319853" cy="461665"/>
          </a:xfrm>
          <a:prstGeom prst="rect">
            <a:avLst/>
          </a:prstGeom>
          <a:noFill/>
          <a:ln w="19050">
            <a:solidFill>
              <a:srgbClr val="0F9BB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</a:p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обучающихся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6082" y="4203936"/>
            <a:ext cx="1314978" cy="461665"/>
          </a:xfrm>
          <a:prstGeom prst="rect">
            <a:avLst/>
          </a:prstGeom>
          <a:noFill/>
          <a:ln w="19050">
            <a:solidFill>
              <a:srgbClr val="0F9BB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</a:p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педагогов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6082" y="5046836"/>
            <a:ext cx="1319853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0F9BB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</a:p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родителей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78171" y="2576662"/>
            <a:ext cx="3767899" cy="430887"/>
          </a:xfrm>
          <a:prstGeom prst="rect">
            <a:avLst/>
          </a:prstGeom>
          <a:solidFill>
            <a:schemeClr val="bg1"/>
          </a:solidFill>
          <a:ln>
            <a:solidFill>
              <a:srgbClr val="0F9BB2"/>
            </a:solidFill>
          </a:ln>
        </p:spPr>
        <p:txBody>
          <a:bodyPr wrap="square" rtlCol="0" anchor="ctr">
            <a:spAutoFit/>
          </a:bodyPr>
          <a:lstStyle/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Единое, современное образовательное пространство для совместной работы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78170" y="3092763"/>
            <a:ext cx="3767900" cy="261610"/>
          </a:xfrm>
          <a:prstGeom prst="rect">
            <a:avLst/>
          </a:prstGeom>
          <a:solidFill>
            <a:schemeClr val="bg1"/>
          </a:solidFill>
          <a:ln>
            <a:solidFill>
              <a:srgbClr val="0F9BB2"/>
            </a:solidFill>
          </a:ln>
        </p:spPr>
        <p:txBody>
          <a:bodyPr wrap="square" rtlCol="0" anchor="ctr">
            <a:spAutoFit/>
          </a:bodyPr>
          <a:lstStyle/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Формирование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soft-skills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hard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skills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компетенций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78170" y="3421430"/>
            <a:ext cx="3767900" cy="430887"/>
          </a:xfrm>
          <a:prstGeom prst="rect">
            <a:avLst/>
          </a:prstGeom>
          <a:solidFill>
            <a:schemeClr val="bg1"/>
          </a:solidFill>
          <a:ln>
            <a:solidFill>
              <a:srgbClr val="0F9BB2"/>
            </a:solidFill>
          </a:ln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учебных проектов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под конкретный заказ (по направлениям кластеров) 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81651" y="4501550"/>
            <a:ext cx="3650750" cy="430887"/>
          </a:xfrm>
          <a:prstGeom prst="rect">
            <a:avLst/>
          </a:prstGeom>
          <a:solidFill>
            <a:schemeClr val="bg1"/>
          </a:solidFill>
          <a:ln w="12700">
            <a:solidFill>
              <a:srgbClr val="0F9BB2"/>
            </a:solidFill>
          </a:ln>
        </p:spPr>
        <p:txBody>
          <a:bodyPr wrap="square" rtlCol="0" anchor="ctr">
            <a:spAutoFit/>
          </a:bodyPr>
          <a:lstStyle/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Развитие профессиональных компетенций по направлению образовательно-отраслевого кластера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70764" y="5062696"/>
            <a:ext cx="3661636" cy="430887"/>
          </a:xfrm>
          <a:prstGeom prst="rect">
            <a:avLst/>
          </a:prstGeom>
          <a:solidFill>
            <a:schemeClr val="bg1"/>
          </a:solidFill>
          <a:ln>
            <a:solidFill>
              <a:srgbClr val="0F9BB2"/>
            </a:solidFill>
          </a:ln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Расширение возможностей для самоопределения и личностного развития ребенка 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75119" y="4017492"/>
            <a:ext cx="3657281" cy="430887"/>
          </a:xfrm>
          <a:prstGeom prst="rect">
            <a:avLst/>
          </a:prstGeom>
          <a:solidFill>
            <a:schemeClr val="bg1"/>
          </a:solidFill>
          <a:ln w="12700">
            <a:solidFill>
              <a:srgbClr val="0F9BB2"/>
            </a:solidFill>
          </a:ln>
        </p:spPr>
        <p:txBody>
          <a:bodyPr wrap="square" rtlCol="0" anchor="ctr">
            <a:spAutoFit/>
          </a:bodyPr>
          <a:lstStyle/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Стажировочные площадки под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заказ реального сектора экономики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1943968" y="2759726"/>
            <a:ext cx="0" cy="901973"/>
          </a:xfrm>
          <a:prstGeom prst="line">
            <a:avLst/>
          </a:prstGeom>
          <a:ln w="19050">
            <a:solidFill>
              <a:srgbClr val="007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1941176" y="2759726"/>
            <a:ext cx="266417" cy="0"/>
          </a:xfrm>
          <a:prstGeom prst="straightConnector1">
            <a:avLst/>
          </a:prstGeom>
          <a:ln w="19050">
            <a:solidFill>
              <a:srgbClr val="0076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endCxn id="10" idx="1"/>
          </p:cNvCxnSpPr>
          <p:nvPr/>
        </p:nvCxnSpPr>
        <p:spPr>
          <a:xfrm>
            <a:off x="1951106" y="3221050"/>
            <a:ext cx="227064" cy="2518"/>
          </a:xfrm>
          <a:prstGeom prst="straightConnector1">
            <a:avLst/>
          </a:prstGeom>
          <a:ln w="19050">
            <a:solidFill>
              <a:srgbClr val="0076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1943968" y="3661714"/>
            <a:ext cx="260834" cy="3725"/>
          </a:xfrm>
          <a:prstGeom prst="straightConnector1">
            <a:avLst/>
          </a:prstGeom>
          <a:ln w="19050">
            <a:solidFill>
              <a:srgbClr val="0076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1949487" y="4216130"/>
            <a:ext cx="2" cy="454219"/>
          </a:xfrm>
          <a:prstGeom prst="line">
            <a:avLst/>
          </a:prstGeom>
          <a:ln w="19050">
            <a:solidFill>
              <a:srgbClr val="007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1949487" y="4218889"/>
            <a:ext cx="238240" cy="5676"/>
          </a:xfrm>
          <a:prstGeom prst="straightConnector1">
            <a:avLst/>
          </a:prstGeom>
          <a:ln w="19050">
            <a:solidFill>
              <a:srgbClr val="0076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1949542" y="4670349"/>
            <a:ext cx="234131" cy="411"/>
          </a:xfrm>
          <a:prstGeom prst="straightConnector1">
            <a:avLst/>
          </a:prstGeom>
          <a:ln w="19050">
            <a:solidFill>
              <a:srgbClr val="0076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>
            <a:stCxn id="6" idx="3"/>
          </p:cNvCxnSpPr>
          <p:nvPr/>
        </p:nvCxnSpPr>
        <p:spPr>
          <a:xfrm>
            <a:off x="1655936" y="3006347"/>
            <a:ext cx="285240" cy="1202"/>
          </a:xfrm>
          <a:prstGeom prst="line">
            <a:avLst/>
          </a:prstGeom>
          <a:ln w="19050">
            <a:solidFill>
              <a:srgbClr val="007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1651060" y="4369687"/>
            <a:ext cx="298427" cy="0"/>
          </a:xfrm>
          <a:prstGeom prst="line">
            <a:avLst/>
          </a:prstGeom>
          <a:ln w="19050">
            <a:solidFill>
              <a:srgbClr val="007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8" idx="3"/>
            <a:endCxn id="14" idx="1"/>
          </p:cNvCxnSpPr>
          <p:nvPr/>
        </p:nvCxnSpPr>
        <p:spPr>
          <a:xfrm>
            <a:off x="1655935" y="5277669"/>
            <a:ext cx="514829" cy="471"/>
          </a:xfrm>
          <a:prstGeom prst="straightConnector1">
            <a:avLst/>
          </a:prstGeom>
          <a:ln w="19050">
            <a:solidFill>
              <a:srgbClr val="0076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Группа 54"/>
          <p:cNvGrpSpPr/>
          <p:nvPr/>
        </p:nvGrpSpPr>
        <p:grpSpPr>
          <a:xfrm>
            <a:off x="268436" y="1691550"/>
            <a:ext cx="4049061" cy="769441"/>
            <a:chOff x="7375130" y="989744"/>
            <a:chExt cx="3965923" cy="769441"/>
          </a:xfrm>
        </p:grpSpPr>
        <p:sp>
          <p:nvSpPr>
            <p:cNvPr id="56" name="Прямоугольник 55"/>
            <p:cNvSpPr/>
            <p:nvPr/>
          </p:nvSpPr>
          <p:spPr>
            <a:xfrm>
              <a:off x="7375130" y="989744"/>
              <a:ext cx="3965923" cy="769441"/>
            </a:xfrm>
            <a:prstGeom prst="rect">
              <a:avLst/>
            </a:prstGeom>
            <a:solidFill>
              <a:schemeClr val="bg1"/>
            </a:solidFill>
            <a:ln w="3175">
              <a:noFill/>
              <a:prstDash val="lgDash"/>
            </a:ln>
          </p:spPr>
          <p:txBody>
            <a:bodyPr wrap="square">
              <a:spAutoFit/>
            </a:bodyPr>
            <a:lstStyle/>
            <a:p>
              <a:pPr marL="180000" indent="-180000" algn="just" fontAlgn="base">
                <a:buFont typeface="Wingdings" panose="05000000000000000000" pitchFamily="2" charset="2"/>
                <a:buChar char="§"/>
              </a:pPr>
              <a:r>
                <a:rPr lang="ru-RU" sz="1100" dirty="0">
                  <a:latin typeface="Arial" panose="020B0604020202020204" pitchFamily="34" charset="0"/>
                </a:rPr>
                <a:t>Создание единого образовательного пространства, для раскрытия индивидуальных способностей личности школьника, позволяющего сделать осознанный выбор профессиональной образовательной </a:t>
              </a:r>
              <a:r>
                <a:rPr lang="ru-RU" sz="1100" dirty="0" smtClean="0">
                  <a:latin typeface="Arial" panose="020B0604020202020204" pitchFamily="34" charset="0"/>
                </a:rPr>
                <a:t>траектории</a:t>
              </a:r>
              <a:endParaRPr lang="ru-RU" sz="1100" dirty="0">
                <a:latin typeface="Arial" panose="020B0604020202020204" pitchFamily="34" charset="0"/>
              </a:endParaRPr>
            </a:p>
          </p:txBody>
        </p:sp>
        <p:sp>
          <p:nvSpPr>
            <p:cNvPr id="57" name="Пятиугольник 56"/>
            <p:cNvSpPr/>
            <p:nvPr/>
          </p:nvSpPr>
          <p:spPr>
            <a:xfrm>
              <a:off x="7403585" y="1025848"/>
              <a:ext cx="187811" cy="303860"/>
            </a:xfrm>
            <a:prstGeom prst="homePlate">
              <a:avLst>
                <a:gd name="adj" fmla="val 100000"/>
              </a:avLst>
            </a:prstGeom>
            <a:solidFill>
              <a:srgbClr val="2062B0"/>
            </a:solidFill>
            <a:ln>
              <a:solidFill>
                <a:srgbClr val="2062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348690" y="5766953"/>
            <a:ext cx="1314978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0F9BB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</a:p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региона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194258" y="6086396"/>
            <a:ext cx="3854165" cy="261610"/>
          </a:xfrm>
          <a:prstGeom prst="rect">
            <a:avLst/>
          </a:prstGeom>
          <a:solidFill>
            <a:schemeClr val="bg1"/>
          </a:solidFill>
          <a:ln w="12700">
            <a:solidFill>
              <a:srgbClr val="0F9BB2"/>
            </a:solidFill>
          </a:ln>
        </p:spPr>
        <p:txBody>
          <a:bodyPr wrap="square" rtlCol="0" anchor="ctr">
            <a:spAutoFit/>
          </a:bodyPr>
          <a:lstStyle/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Закрепление лучших кадров в регионе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187727" y="5580509"/>
            <a:ext cx="3860696" cy="430887"/>
          </a:xfrm>
          <a:prstGeom prst="rect">
            <a:avLst/>
          </a:prstGeom>
          <a:solidFill>
            <a:schemeClr val="bg1"/>
          </a:solidFill>
          <a:ln w="12700">
            <a:solidFill>
              <a:srgbClr val="0F9BB2"/>
            </a:solidFill>
          </a:ln>
        </p:spPr>
        <p:txBody>
          <a:bodyPr wrap="square" rtlCol="0" anchor="ctr">
            <a:spAutoFit/>
          </a:bodyPr>
          <a:lstStyle/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Подготовка кадров в области современных технологий по направлениям реального сектора экономики</a:t>
            </a: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 flipH="1">
            <a:off x="1962095" y="5779147"/>
            <a:ext cx="2" cy="454219"/>
          </a:xfrm>
          <a:prstGeom prst="line">
            <a:avLst/>
          </a:prstGeom>
          <a:ln w="19050">
            <a:solidFill>
              <a:srgbClr val="007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>
            <a:off x="1962095" y="5781906"/>
            <a:ext cx="238240" cy="5676"/>
          </a:xfrm>
          <a:prstGeom prst="straightConnector1">
            <a:avLst/>
          </a:prstGeom>
          <a:ln w="19050">
            <a:solidFill>
              <a:srgbClr val="0076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>
            <a:off x="1962150" y="6233366"/>
            <a:ext cx="234131" cy="411"/>
          </a:xfrm>
          <a:prstGeom prst="straightConnector1">
            <a:avLst/>
          </a:prstGeom>
          <a:ln w="19050">
            <a:solidFill>
              <a:srgbClr val="0076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1663668" y="5932704"/>
            <a:ext cx="298427" cy="0"/>
          </a:xfrm>
          <a:prstGeom prst="line">
            <a:avLst/>
          </a:prstGeom>
          <a:ln w="19050">
            <a:solidFill>
              <a:srgbClr val="007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9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064648" y="6372597"/>
            <a:ext cx="1512168" cy="360040"/>
          </a:xfrm>
          <a:prstGeom prst="rect">
            <a:avLst/>
          </a:prstGeom>
          <a:solidFill>
            <a:srgbClr val="206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s://static.tildacdn.com/tild3961-6136-4966-b066-643838316438/5db116ba0d2bfed4eed4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7" t="21081" r="22446" b="18687"/>
          <a:stretch/>
        </p:blipFill>
        <p:spPr bwMode="auto">
          <a:xfrm>
            <a:off x="8562838" y="2572739"/>
            <a:ext cx="619226" cy="6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chool25.tomsk.ru/images/banners/TPU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" t="21687" r="63775" b="19288"/>
          <a:stretch/>
        </p:blipFill>
        <p:spPr bwMode="auto">
          <a:xfrm>
            <a:off x="7704677" y="2563304"/>
            <a:ext cx="629735" cy="60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471069" y="1526770"/>
            <a:ext cx="266400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МБОУ Первомайская СОШ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64507" y="1852106"/>
            <a:ext cx="3394154" cy="584775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Первомайский филиал 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Аграрного колледжа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2705" y="637428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1A518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ПРОЕКТ «СОСТАВЛЕНИЕ КАРТ ДЛЯ АГРОНАВИГАТОРА»</a:t>
            </a:r>
            <a:endParaRPr lang="ru-RU" b="1" dirty="0">
              <a:solidFill>
                <a:srgbClr val="1A518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https://taktomsk.ru/images/logota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480" y="2584215"/>
            <a:ext cx="558220" cy="58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C:\Users\naf\Downloads\WhatsApp Image 2021-06-02 at 10.24.15.jpe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61" y="3519737"/>
            <a:ext cx="3938518" cy="2555537"/>
          </a:xfrm>
          <a:prstGeom prst="rect">
            <a:avLst/>
          </a:prstGeom>
          <a:noFill/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14" name="Рисунок 13" descr="C:\Users\naf\AppData\Local\Temp\Rar$DRa0.195\WhatsApp Image 2021-05-15 at 11.34.49.jpe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558" y="3385940"/>
            <a:ext cx="2756166" cy="2689334"/>
          </a:xfrm>
          <a:prstGeom prst="rect">
            <a:avLst/>
          </a:prstGeom>
          <a:noFill/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15" name="Рисунок 14" descr="C:\Users\naf\AppData\Local\Temp\Rar$DRa0.195\WhatsApp Image 2021-05-15 at 11.34.48 (1).jpe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503" y="3395062"/>
            <a:ext cx="2036671" cy="2689333"/>
          </a:xfrm>
          <a:prstGeom prst="rect">
            <a:avLst/>
          </a:prstGeom>
          <a:noFill/>
          <a:ln w="3175">
            <a:solidFill>
              <a:schemeClr val="bg1">
                <a:lumMod val="95000"/>
              </a:schemeClr>
            </a:solidFill>
          </a:ln>
        </p:spPr>
      </p:pic>
      <p:grpSp>
        <p:nvGrpSpPr>
          <p:cNvPr id="10" name="Группа 9"/>
          <p:cNvGrpSpPr/>
          <p:nvPr/>
        </p:nvGrpSpPr>
        <p:grpSpPr>
          <a:xfrm>
            <a:off x="6464507" y="1040177"/>
            <a:ext cx="1766633" cy="551436"/>
            <a:chOff x="7200008" y="1017637"/>
            <a:chExt cx="1766633" cy="551436"/>
          </a:xfrm>
        </p:grpSpPr>
        <p:pic>
          <p:nvPicPr>
            <p:cNvPr id="17" name="Picture 18" descr="https://ult-sosh.hmansy.eduru.ru/media/2020/06/04/1255126820/tochka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008" y="1017637"/>
              <a:ext cx="1729280" cy="551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Прямоугольник 8"/>
            <p:cNvSpPr/>
            <p:nvPr/>
          </p:nvSpPr>
          <p:spPr>
            <a:xfrm>
              <a:off x="8200048" y="1438696"/>
              <a:ext cx="766593" cy="1083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3944417" y="1360158"/>
            <a:ext cx="454837" cy="211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" name="Группа 18"/>
          <p:cNvGrpSpPr/>
          <p:nvPr/>
        </p:nvGrpSpPr>
        <p:grpSpPr>
          <a:xfrm>
            <a:off x="3043077" y="1335439"/>
            <a:ext cx="3347474" cy="1847224"/>
            <a:chOff x="3238570" y="1317461"/>
            <a:chExt cx="3347474" cy="1847224"/>
          </a:xfrm>
        </p:grpSpPr>
        <p:pic>
          <p:nvPicPr>
            <p:cNvPr id="1032" name="Picture 8" descr="https://campusagro.com/images/agronavigator-kampus-tochnost-sistemy-parallelnogo-vojdeniya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70" y="1322549"/>
              <a:ext cx="3347474" cy="18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Прямоугольник 22"/>
            <p:cNvSpPr/>
            <p:nvPr/>
          </p:nvSpPr>
          <p:spPr>
            <a:xfrm>
              <a:off x="3238570" y="1871586"/>
              <a:ext cx="315092" cy="245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3475120" y="1389807"/>
              <a:ext cx="482329" cy="245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6" name="Picture 12" descr="https://images.satu.kz/94096450_w640_h640_drony-i-besprovodnoe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26875" y1="30625" x2="26875" y2="30625"/>
                          <a14:foregroundMark x1="67188" y1="29688" x2="68281" y2="29688"/>
                          <a14:foregroundMark x1="88281" y1="30000" x2="88281" y2="30000"/>
                          <a14:foregroundMark x1="53125" y1="63750" x2="53125" y2="63750"/>
                          <a14:foregroundMark x1="50000" y1="55469" x2="50000" y2="554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79508" y="1317461"/>
              <a:ext cx="449621" cy="449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2" descr="https://images.satu.kz/94096450_w640_h640_drony-i-besprovodnoe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>
                          <a14:foregroundMark x1="26875" y1="30625" x2="26875" y2="30625"/>
                          <a14:foregroundMark x1="67188" y1="29688" x2="68281" y2="29688"/>
                          <a14:foregroundMark x1="88281" y1="30000" x2="88281" y2="30000"/>
                          <a14:foregroundMark x1="53125" y1="63750" x2="53125" y2="63750"/>
                          <a14:foregroundMark x1="50000" y1="55469" x2="50000" y2="554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00661" y="1780955"/>
              <a:ext cx="242073" cy="242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Прямоугольник 19"/>
          <p:cNvSpPr/>
          <p:nvPr/>
        </p:nvSpPr>
        <p:spPr>
          <a:xfrm>
            <a:off x="4024935" y="1348699"/>
            <a:ext cx="384977" cy="216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 descr="C:\Users\naf\AppData\Local\Temp\Rar$DRa0.195\WhatsApp Image 2021-05-15 at 11.34.50.jpeg"/>
          <p:cNvPicPr/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7" t="3155" r="3305"/>
          <a:stretch/>
        </p:blipFill>
        <p:spPr bwMode="auto">
          <a:xfrm>
            <a:off x="401285" y="1102127"/>
            <a:ext cx="2784256" cy="2292935"/>
          </a:xfrm>
          <a:prstGeom prst="rect">
            <a:avLst/>
          </a:prstGeom>
          <a:noFill/>
          <a:ln w="3175"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50505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064648" y="6372597"/>
            <a:ext cx="1512168" cy="360040"/>
          </a:xfrm>
          <a:prstGeom prst="rect">
            <a:avLst/>
          </a:prstGeom>
          <a:solidFill>
            <a:srgbClr val="206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86815" y="2369000"/>
            <a:ext cx="6840111" cy="338554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Кривошеинский агропромышленный 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техникум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2586" y="664762"/>
            <a:ext cx="740482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b="1" dirty="0" smtClean="0">
                <a:solidFill>
                  <a:srgbClr val="1A518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ПРОЕКТ «ИЗГОТОВЛЕНИЕ СЕРТИФИЦИРОВАННОЙ ЭКОЛОГИЧЕСКИ ЧИСТОЙ ПРОДУКЦИИ ПО СОВРЕМЕННЫМ ТЕХНОЛОГИЯМ (НА ПРИМЕРЕ КРЕМ-МЁДА)»</a:t>
            </a:r>
            <a:endParaRPr lang="ru-RU" sz="1700" b="1" dirty="0">
              <a:solidFill>
                <a:srgbClr val="1A518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96678" y="1612846"/>
            <a:ext cx="1766633" cy="579275"/>
            <a:chOff x="7200008" y="1017637"/>
            <a:chExt cx="1766633" cy="579275"/>
          </a:xfrm>
        </p:grpSpPr>
        <p:pic>
          <p:nvPicPr>
            <p:cNvPr id="17" name="Picture 18" descr="https://ult-sosh.hmansy.eduru.ru/media/2020/06/04/1255126820/tochka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008" y="1017637"/>
              <a:ext cx="1729280" cy="551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Прямоугольник 8"/>
            <p:cNvSpPr/>
            <p:nvPr/>
          </p:nvSpPr>
          <p:spPr>
            <a:xfrm>
              <a:off x="8200048" y="1438696"/>
              <a:ext cx="766593" cy="158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289" y="2157293"/>
            <a:ext cx="659526" cy="652620"/>
          </a:xfrm>
          <a:prstGeom prst="rect">
            <a:avLst/>
          </a:prstGeom>
        </p:spPr>
      </p:pic>
      <p:pic>
        <p:nvPicPr>
          <p:cNvPr id="26" name="Рисунок 25" descr="http://kriv-krschool.edu.tomsk.ru/wp-content/uploads/2021/05/Krem-med-21.jpg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787"/>
          <a:stretch/>
        </p:blipFill>
        <p:spPr bwMode="auto">
          <a:xfrm>
            <a:off x="577473" y="3042262"/>
            <a:ext cx="4957723" cy="3100285"/>
          </a:xfrm>
          <a:prstGeom prst="rect">
            <a:avLst/>
          </a:prstGeom>
          <a:noFill/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28" name="Рисунок 27" descr="C:\Users\naf\Downloads\WhatsApp Image 2021-05-19 at 15.19.59.jpeg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34" b="7139"/>
          <a:stretch/>
        </p:blipFill>
        <p:spPr bwMode="auto">
          <a:xfrm>
            <a:off x="5827522" y="3550259"/>
            <a:ext cx="3671250" cy="2592288"/>
          </a:xfrm>
          <a:prstGeom prst="rect">
            <a:avLst/>
          </a:prstGeom>
          <a:noFill/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29" name="Рисунок 28" descr="C:\Users\naf\Downloads\WhatsApp Image 2021-05-19 at 15.19.59 (1).jpeg"/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98" b="5463"/>
          <a:stretch/>
        </p:blipFill>
        <p:spPr bwMode="auto">
          <a:xfrm>
            <a:off x="5842164" y="1404848"/>
            <a:ext cx="3647828" cy="2089838"/>
          </a:xfrm>
          <a:prstGeom prst="rect">
            <a:avLst/>
          </a:prstGeom>
          <a:noFill/>
          <a:ln w="3175">
            <a:solidFill>
              <a:schemeClr val="bg1">
                <a:lumMod val="95000"/>
              </a:scheme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813822" y="1754688"/>
            <a:ext cx="396767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МБОУ «Кривошеинская СОШ им. </a:t>
            </a: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Героя Советского 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Союза Ф.М. Зинченко»</a:t>
            </a:r>
          </a:p>
        </p:txBody>
      </p:sp>
    </p:spTree>
    <p:extLst>
      <p:ext uri="{BB962C8B-B14F-4D97-AF65-F5344CB8AC3E}">
        <p14:creationId xmlns:p14="http://schemas.microsoft.com/office/powerpoint/2010/main" val="1708952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540000">
            <a:off x="229542" y="1054750"/>
            <a:ext cx="4320480" cy="284901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064648" y="6372597"/>
            <a:ext cx="1512168" cy="360040"/>
          </a:xfrm>
          <a:prstGeom prst="rect">
            <a:avLst/>
          </a:prstGeom>
          <a:solidFill>
            <a:srgbClr val="206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063113" y="691333"/>
            <a:ext cx="4104000" cy="410882"/>
          </a:xfrm>
          <a:prstGeom prst="rect">
            <a:avLst/>
          </a:prstGeom>
          <a:solidFill>
            <a:srgbClr val="FDFDFD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1A518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АГРОПРОМЫШЛЕННЫЙ КЛАСТЕР</a:t>
            </a:r>
            <a:endParaRPr lang="ru-RU" b="1" dirty="0">
              <a:solidFill>
                <a:srgbClr val="1A518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588754"/>
            <a:ext cx="631313" cy="61604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256336" y="1530726"/>
            <a:ext cx="4644503" cy="338554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Кривошеинский агропромышленный 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техникум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6810" y="1483343"/>
            <a:ext cx="659526" cy="652620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4283796" y="2163481"/>
            <a:ext cx="1766633" cy="579275"/>
            <a:chOff x="7200008" y="1017637"/>
            <a:chExt cx="1766633" cy="579275"/>
          </a:xfrm>
        </p:grpSpPr>
        <p:pic>
          <p:nvPicPr>
            <p:cNvPr id="14" name="Picture 18" descr="https://ult-sosh.hmansy.eduru.ru/media/2020/06/04/1255126820/tochka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008" y="1017637"/>
              <a:ext cx="1729280" cy="551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Прямоугольник 14"/>
            <p:cNvSpPr/>
            <p:nvPr/>
          </p:nvSpPr>
          <p:spPr>
            <a:xfrm>
              <a:off x="8200048" y="1438696"/>
              <a:ext cx="766593" cy="158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5977112" y="2270134"/>
            <a:ext cx="393797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МБОУ «Кривошеинская СОШ им. </a:t>
            </a: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Героя Советского 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Союза Ф.М. Зинченко»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977112" y="1931580"/>
            <a:ext cx="3960133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МБОУ «Молчановская </a:t>
            </a: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СОШ № 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</a:t>
            </a:r>
            <a:endParaRPr lang="ru-RU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http://mol-mlschool2.edu.tomsk.ru/wp-content/uploads/2021/04/WhatsApp-Image-2021-04-07-at-15.31.42.jpe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5" t="6353" r="10563" b="1961"/>
          <a:stretch/>
        </p:blipFill>
        <p:spPr bwMode="auto">
          <a:xfrm>
            <a:off x="431779" y="3780309"/>
            <a:ext cx="4032448" cy="2408327"/>
          </a:xfrm>
          <a:prstGeom prst="rect">
            <a:avLst/>
          </a:prstGeom>
          <a:noFill/>
          <a:ln w="31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mol-mlschool2.edu.tomsk.ru/wp-content/uploads/2021/04/WhatsApp-Image-2021-04-07-at-17.01.17-225x300.jpe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997" y="3017359"/>
            <a:ext cx="2386602" cy="3182136"/>
          </a:xfrm>
          <a:prstGeom prst="rect">
            <a:avLst/>
          </a:prstGeom>
          <a:noFill/>
          <a:ln w="31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mol-mlschool2.edu.tomsk.ru/wp-content/uploads/2021/04/WhatsApp-Image-2021-04-07-at-17.01.13-225x300.jpe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560" y="3004171"/>
            <a:ext cx="2388349" cy="3184465"/>
          </a:xfrm>
          <a:prstGeom prst="rect">
            <a:avLst/>
          </a:prstGeom>
          <a:noFill/>
          <a:ln w="31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303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18">
            <a:extLst>
              <a:ext uri="{FF2B5EF4-FFF2-40B4-BE49-F238E27FC236}">
                <a16:creationId xmlns:a16="http://schemas.microsoft.com/office/drawing/2014/main" id="{8CC6C331-B400-4A3B-9199-AEB7E2A55BC4}"/>
              </a:ext>
            </a:extLst>
          </p:cNvPr>
          <p:cNvSpPr/>
          <p:nvPr/>
        </p:nvSpPr>
        <p:spPr>
          <a:xfrm>
            <a:off x="6707076" y="5241844"/>
            <a:ext cx="299760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Разработка </a:t>
            </a:r>
            <a:r>
              <a:rPr lang="ru-RU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и реализация дополнительной общеобразовательной общеразвивающей программы </a:t>
            </a:r>
            <a:r>
              <a:rPr lang="ru-RU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«Ландшафтный дизайн</a:t>
            </a:r>
            <a:r>
              <a:rPr lang="ru-RU" altLang="ko-K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en-US" altLang="ko-K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64648" y="6372597"/>
            <a:ext cx="1512168" cy="360040"/>
          </a:xfrm>
          <a:prstGeom prst="rect">
            <a:avLst/>
          </a:prstGeom>
          <a:solidFill>
            <a:srgbClr val="206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109992" y="847260"/>
            <a:ext cx="4104000" cy="410882"/>
          </a:xfrm>
          <a:prstGeom prst="rect">
            <a:avLst/>
          </a:prstGeom>
          <a:solidFill>
            <a:srgbClr val="FDFDFD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1A518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АГРОПРОМЫШЛЕННЫЙ КЛАСТЕР</a:t>
            </a:r>
            <a:endParaRPr lang="ru-RU" b="1" dirty="0">
              <a:solidFill>
                <a:srgbClr val="1A518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79" y="744681"/>
            <a:ext cx="631313" cy="616040"/>
          </a:xfrm>
          <a:prstGeom prst="rect">
            <a:avLst/>
          </a:prstGeom>
        </p:spPr>
      </p:pic>
      <p:graphicFrame>
        <p:nvGraphicFramePr>
          <p:cNvPr id="26" name="Table 10">
            <a:extLst>
              <a:ext uri="{FF2B5EF4-FFF2-40B4-BE49-F238E27FC236}">
                <a16:creationId xmlns:a16="http://schemas.microsoft.com/office/drawing/2014/main" id="{46A0AD79-87D9-44CB-BDB1-62A7ECCBDF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0773434"/>
              </p:ext>
            </p:extLst>
          </p:nvPr>
        </p:nvGraphicFramePr>
        <p:xfrm>
          <a:off x="528204" y="2124125"/>
          <a:ext cx="2633788" cy="27389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23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3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6010">
                <a:tc>
                  <a:txBody>
                    <a:bodyPr/>
                    <a:lstStyle/>
                    <a:p>
                      <a:pPr algn="ctr" latinLnBrk="1"/>
                      <a:endParaRPr lang="ko-KR" altLang="en-US" sz="3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8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8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014">
                <a:tc>
                  <a:txBody>
                    <a:bodyPr/>
                    <a:lstStyle/>
                    <a:p>
                      <a:pPr algn="ctr" latinLnBrk="1"/>
                      <a:endParaRPr lang="ko-KR" altLang="en-US" sz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" b="1" dirty="0">
                        <a:solidFill>
                          <a:schemeClr val="accent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" dirty="0">
                        <a:solidFill>
                          <a:schemeClr val="accent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9728">
                <a:tc>
                  <a:txBody>
                    <a:bodyPr/>
                    <a:lstStyle/>
                    <a:p>
                      <a:pPr algn="ctr" latinLnBrk="1"/>
                      <a:endParaRPr lang="ko-KR" altLang="en-US" sz="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Разработка и реализация дополнительных образовательных программ с учетом территориально-экономических особенностей развития муниципалитета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015">
                <a:tc>
                  <a:txBody>
                    <a:bodyPr/>
                    <a:lstStyle/>
                    <a:p>
                      <a:pPr algn="ctr" latinLnBrk="1"/>
                      <a:endParaRPr lang="ko-KR" altLang="en-US" sz="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317">
                <a:tc>
                  <a:txBody>
                    <a:bodyPr/>
                    <a:lstStyle/>
                    <a:p>
                      <a:pPr algn="ctr" latinLnBrk="1"/>
                      <a:endParaRPr lang="ko-KR" altLang="en-US" sz="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8" name="Rounded Rectangle 17">
            <a:extLst>
              <a:ext uri="{FF2B5EF4-FFF2-40B4-BE49-F238E27FC236}">
                <a16:creationId xmlns:a16="http://schemas.microsoft.com/office/drawing/2014/main" id="{92491902-0CF1-425B-9A4B-F24372CD2F4C}"/>
              </a:ext>
            </a:extLst>
          </p:cNvPr>
          <p:cNvSpPr/>
          <p:nvPr/>
        </p:nvSpPr>
        <p:spPr>
          <a:xfrm>
            <a:off x="1031927" y="4313120"/>
            <a:ext cx="1626342" cy="29323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graphicFrame>
        <p:nvGraphicFramePr>
          <p:cNvPr id="33" name="Table 10">
            <a:extLst>
              <a:ext uri="{FF2B5EF4-FFF2-40B4-BE49-F238E27FC236}">
                <a16:creationId xmlns:a16="http://schemas.microsoft.com/office/drawing/2014/main" id="{46A0AD79-87D9-44CB-BDB1-62A7ECCBDF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6594673"/>
              </p:ext>
            </p:extLst>
          </p:nvPr>
        </p:nvGraphicFramePr>
        <p:xfrm>
          <a:off x="3456136" y="2124123"/>
          <a:ext cx="2633788" cy="27431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9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7451">
                <a:tc>
                  <a:txBody>
                    <a:bodyPr/>
                    <a:lstStyle/>
                    <a:p>
                      <a:pPr algn="ctr" latinLnBrk="1"/>
                      <a:endParaRPr lang="ko-KR" altLang="en-US" sz="2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7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7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664">
                <a:tc>
                  <a:txBody>
                    <a:bodyPr/>
                    <a:lstStyle/>
                    <a:p>
                      <a:pPr algn="ctr" latinLnBrk="1"/>
                      <a:endParaRPr lang="ko-KR" altLang="en-US" sz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" b="1" dirty="0">
                        <a:solidFill>
                          <a:schemeClr val="accent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" dirty="0">
                        <a:solidFill>
                          <a:schemeClr val="accent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68837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Вовлечение обучающихся и педагогических работников в совместную проектную деятельность с учетом территориально-экономических особенностей развития муниципалитета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4604">
                <a:tc>
                  <a:txBody>
                    <a:bodyPr/>
                    <a:lstStyle/>
                    <a:p>
                      <a:pPr algn="ctr" latinLnBrk="1"/>
                      <a:endParaRPr lang="ko-KR" altLang="en-US" sz="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767">
                <a:tc>
                  <a:txBody>
                    <a:bodyPr/>
                    <a:lstStyle/>
                    <a:p>
                      <a:pPr algn="ctr" latinLnBrk="1"/>
                      <a:endParaRPr lang="ko-KR" altLang="en-US" sz="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4" name="Rounded Rectangle 17">
            <a:extLst>
              <a:ext uri="{FF2B5EF4-FFF2-40B4-BE49-F238E27FC236}">
                <a16:creationId xmlns:a16="http://schemas.microsoft.com/office/drawing/2014/main" id="{92491902-0CF1-425B-9A4B-F24372CD2F4C}"/>
              </a:ext>
            </a:extLst>
          </p:cNvPr>
          <p:cNvSpPr/>
          <p:nvPr/>
        </p:nvSpPr>
        <p:spPr>
          <a:xfrm>
            <a:off x="3955837" y="4313120"/>
            <a:ext cx="1640830" cy="29323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graphicFrame>
        <p:nvGraphicFramePr>
          <p:cNvPr id="36" name="Table 10">
            <a:extLst>
              <a:ext uri="{FF2B5EF4-FFF2-40B4-BE49-F238E27FC236}">
                <a16:creationId xmlns:a16="http://schemas.microsoft.com/office/drawing/2014/main" id="{46A0AD79-87D9-44CB-BDB1-62A7ECCBDF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660825"/>
              </p:ext>
            </p:extLst>
          </p:nvPr>
        </p:nvGraphicFramePr>
        <p:xfrm>
          <a:off x="6384068" y="1926532"/>
          <a:ext cx="3120739" cy="2936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1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03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3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4686">
                <a:tc>
                  <a:txBody>
                    <a:bodyPr/>
                    <a:lstStyle/>
                    <a:p>
                      <a:pPr algn="ctr" latinLnBrk="1"/>
                      <a:endParaRPr lang="ko-KR" altLang="en-US" sz="1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2062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2062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2062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rgbClr val="2062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062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6958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ko-KR" sz="12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Создание системы профориентации обучающихся, направленной на формирование осознанного профессионального выбора, личностного развития, повышения мотивации к учебной деятельности с учетом территориально-экономических особенностей развития муниципалитета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2062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062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rgbClr val="2062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6409">
                <a:tc>
                  <a:txBody>
                    <a:bodyPr/>
                    <a:lstStyle/>
                    <a:p>
                      <a:pPr algn="ctr" latinLnBrk="1"/>
                      <a:endParaRPr lang="ko-KR" altLang="en-US" sz="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2062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062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467">
                <a:tc>
                  <a:txBody>
                    <a:bodyPr/>
                    <a:lstStyle/>
                    <a:p>
                      <a:pPr algn="ctr" latinLnBrk="1"/>
                      <a:endParaRPr lang="ko-KR" altLang="en-US" sz="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2062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2062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062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rgbClr val="2062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2062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7" name="Rounded Rectangle 17">
            <a:extLst>
              <a:ext uri="{FF2B5EF4-FFF2-40B4-BE49-F238E27FC236}">
                <a16:creationId xmlns:a16="http://schemas.microsoft.com/office/drawing/2014/main" id="{92491902-0CF1-425B-9A4B-F24372CD2F4C}"/>
              </a:ext>
            </a:extLst>
          </p:cNvPr>
          <p:cNvSpPr/>
          <p:nvPr/>
        </p:nvSpPr>
        <p:spPr>
          <a:xfrm>
            <a:off x="7188880" y="4313120"/>
            <a:ext cx="1631852" cy="288031"/>
          </a:xfrm>
          <a:prstGeom prst="roundRect">
            <a:avLst>
              <a:gd name="adj" fmla="val 50000"/>
            </a:avLst>
          </a:prstGeom>
          <a:solidFill>
            <a:srgbClr val="206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38" name="Rectangle 9">
            <a:extLst>
              <a:ext uri="{FF2B5EF4-FFF2-40B4-BE49-F238E27FC236}">
                <a16:creationId xmlns:a16="http://schemas.microsoft.com/office/drawing/2014/main" id="{444E6227-4972-4DE6-BEB0-C3FC42991182}"/>
              </a:ext>
            </a:extLst>
          </p:cNvPr>
          <p:cNvSpPr/>
          <p:nvPr/>
        </p:nvSpPr>
        <p:spPr>
          <a:xfrm>
            <a:off x="1392300" y="2233488"/>
            <a:ext cx="792088" cy="576064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9" name="Rectangle 16">
            <a:extLst>
              <a:ext uri="{FF2B5EF4-FFF2-40B4-BE49-F238E27FC236}">
                <a16:creationId xmlns:a16="http://schemas.microsoft.com/office/drawing/2014/main" id="{EE8124F3-717D-48CF-A47F-1E6B4110895D}"/>
              </a:ext>
            </a:extLst>
          </p:cNvPr>
          <p:cNvSpPr/>
          <p:nvPr/>
        </p:nvSpPr>
        <p:spPr>
          <a:xfrm rot="2700000">
            <a:off x="4462523" y="2120913"/>
            <a:ext cx="470970" cy="801212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0" name="Oval 21">
            <a:extLst>
              <a:ext uri="{FF2B5EF4-FFF2-40B4-BE49-F238E27FC236}">
                <a16:creationId xmlns:a16="http://schemas.microsoft.com/office/drawing/2014/main" id="{504A060D-398B-40BC-AE75-7F0C561A4A78}"/>
              </a:ext>
            </a:extLst>
          </p:cNvPr>
          <p:cNvSpPr/>
          <p:nvPr/>
        </p:nvSpPr>
        <p:spPr>
          <a:xfrm rot="14306008">
            <a:off x="7520937" y="2064449"/>
            <a:ext cx="693632" cy="590229"/>
          </a:xfrm>
          <a:custGeom>
            <a:avLst/>
            <a:gdLst/>
            <a:ahLst/>
            <a:cxnLst/>
            <a:rect l="l" t="t" r="r" b="b"/>
            <a:pathLst>
              <a:path w="4088377" h="3321003">
                <a:moveTo>
                  <a:pt x="1365628" y="1622218"/>
                </a:moveTo>
                <a:cubicBezTo>
                  <a:pt x="1121373" y="1556771"/>
                  <a:pt x="870309" y="1701722"/>
                  <a:pt x="804861" y="1945977"/>
                </a:cubicBezTo>
                <a:cubicBezTo>
                  <a:pt x="739413" y="2190232"/>
                  <a:pt x="884365" y="2441296"/>
                  <a:pt x="1128620" y="2506744"/>
                </a:cubicBezTo>
                <a:cubicBezTo>
                  <a:pt x="1372875" y="2572191"/>
                  <a:pt x="1623939" y="2427240"/>
                  <a:pt x="1689387" y="2182985"/>
                </a:cubicBezTo>
                <a:cubicBezTo>
                  <a:pt x="1754835" y="1938730"/>
                  <a:pt x="1609883" y="1687666"/>
                  <a:pt x="1365628" y="1622218"/>
                </a:cubicBezTo>
                <a:close/>
                <a:moveTo>
                  <a:pt x="1447099" y="1318163"/>
                </a:moveTo>
                <a:cubicBezTo>
                  <a:pt x="1859279" y="1428606"/>
                  <a:pt x="2103885" y="1852277"/>
                  <a:pt x="1993442" y="2264456"/>
                </a:cubicBezTo>
                <a:cubicBezTo>
                  <a:pt x="1882999" y="2676636"/>
                  <a:pt x="1459328" y="2921242"/>
                  <a:pt x="1047149" y="2810799"/>
                </a:cubicBezTo>
                <a:cubicBezTo>
                  <a:pt x="634969" y="2700356"/>
                  <a:pt x="390363" y="2276685"/>
                  <a:pt x="500806" y="1864505"/>
                </a:cubicBezTo>
                <a:cubicBezTo>
                  <a:pt x="611249" y="1452326"/>
                  <a:pt x="1034920" y="1207720"/>
                  <a:pt x="1447099" y="1318163"/>
                </a:cubicBezTo>
                <a:close/>
                <a:moveTo>
                  <a:pt x="1476725" y="1207597"/>
                </a:moveTo>
                <a:cubicBezTo>
                  <a:pt x="1003481" y="1080792"/>
                  <a:pt x="517045" y="1361635"/>
                  <a:pt x="390240" y="1834879"/>
                </a:cubicBezTo>
                <a:cubicBezTo>
                  <a:pt x="263435" y="2308124"/>
                  <a:pt x="544279" y="2794559"/>
                  <a:pt x="1017523" y="2921365"/>
                </a:cubicBezTo>
                <a:cubicBezTo>
                  <a:pt x="1490767" y="3048170"/>
                  <a:pt x="1977202" y="2767326"/>
                  <a:pt x="2104008" y="2294082"/>
                </a:cubicBezTo>
                <a:cubicBezTo>
                  <a:pt x="2230813" y="1820838"/>
                  <a:pt x="1949969" y="1334403"/>
                  <a:pt x="1476725" y="1207597"/>
                </a:cubicBezTo>
                <a:close/>
                <a:moveTo>
                  <a:pt x="3290290" y="1590224"/>
                </a:moveTo>
                <a:cubicBezTo>
                  <a:pt x="3269727" y="1586016"/>
                  <a:pt x="3248437" y="1583806"/>
                  <a:pt x="3226630" y="1583806"/>
                </a:cubicBezTo>
                <a:cubicBezTo>
                  <a:pt x="3052179" y="1583806"/>
                  <a:pt x="2910758" y="1725227"/>
                  <a:pt x="2910758" y="1899678"/>
                </a:cubicBezTo>
                <a:cubicBezTo>
                  <a:pt x="2910758" y="2074130"/>
                  <a:pt x="3052179" y="2215551"/>
                  <a:pt x="3226630" y="2215550"/>
                </a:cubicBezTo>
                <a:cubicBezTo>
                  <a:pt x="3401082" y="2215551"/>
                  <a:pt x="3542503" y="2074130"/>
                  <a:pt x="3542502" y="1899678"/>
                </a:cubicBezTo>
                <a:cubicBezTo>
                  <a:pt x="3542503" y="1747033"/>
                  <a:pt x="3434228" y="1619677"/>
                  <a:pt x="3290290" y="1590224"/>
                </a:cubicBezTo>
                <a:close/>
                <a:moveTo>
                  <a:pt x="3334055" y="1377473"/>
                </a:moveTo>
                <a:cubicBezTo>
                  <a:pt x="3576950" y="1427177"/>
                  <a:pt x="3759665" y="1642090"/>
                  <a:pt x="3759665" y="1899678"/>
                </a:cubicBezTo>
                <a:cubicBezTo>
                  <a:pt x="3759665" y="2194064"/>
                  <a:pt x="3521017" y="2432713"/>
                  <a:pt x="3226630" y="2432713"/>
                </a:cubicBezTo>
                <a:cubicBezTo>
                  <a:pt x="2932244" y="2432712"/>
                  <a:pt x="2693596" y="2194065"/>
                  <a:pt x="2693596" y="1899678"/>
                </a:cubicBezTo>
                <a:cubicBezTo>
                  <a:pt x="2693596" y="1605292"/>
                  <a:pt x="2932244" y="1366644"/>
                  <a:pt x="3226630" y="1366644"/>
                </a:cubicBezTo>
                <a:cubicBezTo>
                  <a:pt x="3263429" y="1366644"/>
                  <a:pt x="3299356" y="1370373"/>
                  <a:pt x="3334055" y="1377473"/>
                </a:cubicBezTo>
                <a:close/>
                <a:moveTo>
                  <a:pt x="1391137" y="789478"/>
                </a:moveTo>
                <a:lnTo>
                  <a:pt x="1759910" y="888290"/>
                </a:lnTo>
                <a:lnTo>
                  <a:pt x="1754625" y="1202375"/>
                </a:lnTo>
                <a:lnTo>
                  <a:pt x="1744979" y="1199790"/>
                </a:lnTo>
                <a:cubicBezTo>
                  <a:pt x="1823578" y="1244024"/>
                  <a:pt x="1894617" y="1298265"/>
                  <a:pt x="1954704" y="1362586"/>
                </a:cubicBezTo>
                <a:lnTo>
                  <a:pt x="2234317" y="1293059"/>
                </a:lnTo>
                <a:lnTo>
                  <a:pt x="2413554" y="1630152"/>
                </a:lnTo>
                <a:lnTo>
                  <a:pt x="2214321" y="1809770"/>
                </a:lnTo>
                <a:cubicBezTo>
                  <a:pt x="2239296" y="1900740"/>
                  <a:pt x="2251067" y="1995997"/>
                  <a:pt x="2246841" y="2092825"/>
                </a:cubicBezTo>
                <a:lnTo>
                  <a:pt x="2495698" y="2230974"/>
                </a:lnTo>
                <a:lnTo>
                  <a:pt x="2396885" y="2599747"/>
                </a:lnTo>
                <a:lnTo>
                  <a:pt x="2094912" y="2594668"/>
                </a:lnTo>
                <a:cubicBezTo>
                  <a:pt x="2056732" y="2658461"/>
                  <a:pt x="2010475" y="2715996"/>
                  <a:pt x="1958644" y="2767359"/>
                </a:cubicBezTo>
                <a:lnTo>
                  <a:pt x="2057814" y="3026193"/>
                </a:lnTo>
                <a:lnTo>
                  <a:pt x="1745078" y="3245174"/>
                </a:lnTo>
                <a:lnTo>
                  <a:pt x="1507869" y="3039237"/>
                </a:lnTo>
                <a:lnTo>
                  <a:pt x="1536736" y="3019025"/>
                </a:lnTo>
                <a:cubicBezTo>
                  <a:pt x="1445878" y="3048429"/>
                  <a:pt x="1349798" y="3062567"/>
                  <a:pt x="1251837" y="3062021"/>
                </a:cubicBezTo>
                <a:lnTo>
                  <a:pt x="1108065" y="3321003"/>
                </a:lnTo>
                <a:lnTo>
                  <a:pt x="739291" y="3222191"/>
                </a:lnTo>
                <a:lnTo>
                  <a:pt x="744274" y="2926021"/>
                </a:lnTo>
                <a:cubicBezTo>
                  <a:pt x="666128" y="2881484"/>
                  <a:pt x="595548" y="2827017"/>
                  <a:pt x="535891" y="2762576"/>
                </a:cubicBezTo>
                <a:lnTo>
                  <a:pt x="540671" y="2772825"/>
                </a:lnTo>
                <a:lnTo>
                  <a:pt x="232276" y="2832568"/>
                </a:lnTo>
                <a:lnTo>
                  <a:pt x="70927" y="2486556"/>
                </a:lnTo>
                <a:lnTo>
                  <a:pt x="279495" y="2317444"/>
                </a:lnTo>
                <a:cubicBezTo>
                  <a:pt x="257233" y="2235849"/>
                  <a:pt x="245603" y="2150814"/>
                  <a:pt x="245586" y="2064274"/>
                </a:cubicBezTo>
                <a:lnTo>
                  <a:pt x="0" y="1927940"/>
                </a:lnTo>
                <a:lnTo>
                  <a:pt x="98812" y="1559167"/>
                </a:lnTo>
                <a:lnTo>
                  <a:pt x="380240" y="1563901"/>
                </a:lnTo>
                <a:cubicBezTo>
                  <a:pt x="418421" y="1496524"/>
                  <a:pt x="464524" y="1435092"/>
                  <a:pt x="516679" y="1380105"/>
                </a:cubicBezTo>
                <a:lnTo>
                  <a:pt x="422419" y="1089378"/>
                </a:lnTo>
                <a:lnTo>
                  <a:pt x="746189" y="887063"/>
                </a:lnTo>
                <a:lnTo>
                  <a:pt x="972292" y="1105134"/>
                </a:lnTo>
                <a:lnTo>
                  <a:pt x="970019" y="1106554"/>
                </a:lnTo>
                <a:cubicBezTo>
                  <a:pt x="1058903" y="1078586"/>
                  <a:pt x="1152743" y="1065659"/>
                  <a:pt x="1248316" y="1066709"/>
                </a:cubicBezTo>
                <a:lnTo>
                  <a:pt x="1238669" y="1064125"/>
                </a:lnTo>
                <a:close/>
                <a:moveTo>
                  <a:pt x="3349970" y="1300109"/>
                </a:moveTo>
                <a:cubicBezTo>
                  <a:pt x="3310130" y="1291957"/>
                  <a:pt x="3268880" y="1287676"/>
                  <a:pt x="3226630" y="1287676"/>
                </a:cubicBezTo>
                <a:cubicBezTo>
                  <a:pt x="2888631" y="1287676"/>
                  <a:pt x="2614628" y="1561679"/>
                  <a:pt x="2614628" y="1899678"/>
                </a:cubicBezTo>
                <a:cubicBezTo>
                  <a:pt x="2614628" y="2237678"/>
                  <a:pt x="2888630" y="2511680"/>
                  <a:pt x="3226630" y="2511681"/>
                </a:cubicBezTo>
                <a:cubicBezTo>
                  <a:pt x="3564630" y="2511681"/>
                  <a:pt x="3838633" y="2237678"/>
                  <a:pt x="3838633" y="1899678"/>
                </a:cubicBezTo>
                <a:cubicBezTo>
                  <a:pt x="3838632" y="1603928"/>
                  <a:pt x="3628849" y="1357176"/>
                  <a:pt x="3349970" y="1300109"/>
                </a:cubicBezTo>
                <a:close/>
                <a:moveTo>
                  <a:pt x="3358324" y="1024334"/>
                </a:moveTo>
                <a:lnTo>
                  <a:pt x="3410883" y="1234575"/>
                </a:lnTo>
                <a:lnTo>
                  <a:pt x="3403994" y="1234575"/>
                </a:lnTo>
                <a:cubicBezTo>
                  <a:pt x="3464268" y="1250018"/>
                  <a:pt x="3521292" y="1273478"/>
                  <a:pt x="3572818" y="1305612"/>
                </a:cubicBezTo>
                <a:lnTo>
                  <a:pt x="3746730" y="1209354"/>
                </a:lnTo>
                <a:lnTo>
                  <a:pt x="3926358" y="1401981"/>
                </a:lnTo>
                <a:lnTo>
                  <a:pt x="3825667" y="1557247"/>
                </a:lnTo>
                <a:cubicBezTo>
                  <a:pt x="3858552" y="1613408"/>
                  <a:pt x="3883404" y="1674784"/>
                  <a:pt x="3897877" y="1740062"/>
                </a:cubicBezTo>
                <a:lnTo>
                  <a:pt x="4088377" y="1787686"/>
                </a:lnTo>
                <a:lnTo>
                  <a:pt x="4088377" y="2051071"/>
                </a:lnTo>
                <a:lnTo>
                  <a:pt x="3886243" y="2101605"/>
                </a:lnTo>
                <a:cubicBezTo>
                  <a:pt x="3872191" y="2150933"/>
                  <a:pt x="3851639" y="2197531"/>
                  <a:pt x="3826272" y="2241013"/>
                </a:cubicBezTo>
                <a:lnTo>
                  <a:pt x="3938572" y="2395786"/>
                </a:lnTo>
                <a:lnTo>
                  <a:pt x="3769272" y="2597551"/>
                </a:lnTo>
                <a:lnTo>
                  <a:pt x="3574432" y="2502674"/>
                </a:lnTo>
                <a:lnTo>
                  <a:pt x="3590059" y="2484050"/>
                </a:lnTo>
                <a:cubicBezTo>
                  <a:pt x="3534764" y="2519868"/>
                  <a:pt x="3473263" y="2546445"/>
                  <a:pt x="3407886" y="2563572"/>
                </a:cubicBezTo>
                <a:lnTo>
                  <a:pt x="3358323" y="2761823"/>
                </a:lnTo>
                <a:lnTo>
                  <a:pt x="3094938" y="2761823"/>
                </a:lnTo>
                <a:lnTo>
                  <a:pt x="3045375" y="2563574"/>
                </a:lnTo>
                <a:cubicBezTo>
                  <a:pt x="2985349" y="2547848"/>
                  <a:pt x="2928591" y="2524155"/>
                  <a:pt x="2877330" y="2491865"/>
                </a:cubicBezTo>
                <a:lnTo>
                  <a:pt x="2882346" y="2497841"/>
                </a:lnTo>
                <a:lnTo>
                  <a:pt x="2687507" y="2592718"/>
                </a:lnTo>
                <a:lnTo>
                  <a:pt x="2518206" y="2390954"/>
                </a:lnTo>
                <a:lnTo>
                  <a:pt x="2626994" y="2241021"/>
                </a:lnTo>
                <a:cubicBezTo>
                  <a:pt x="2597591" y="2190623"/>
                  <a:pt x="2574657" y="2136035"/>
                  <a:pt x="2559194" y="2078370"/>
                </a:cubicBezTo>
                <a:lnTo>
                  <a:pt x="2371198" y="2031371"/>
                </a:lnTo>
                <a:lnTo>
                  <a:pt x="2371198" y="1767986"/>
                </a:lnTo>
                <a:lnTo>
                  <a:pt x="2559579" y="1720890"/>
                </a:lnTo>
                <a:cubicBezTo>
                  <a:pt x="2572992" y="1669175"/>
                  <a:pt x="2592745" y="1620006"/>
                  <a:pt x="2617681" y="1574051"/>
                </a:cubicBezTo>
                <a:lnTo>
                  <a:pt x="2502958" y="1397149"/>
                </a:lnTo>
                <a:lnTo>
                  <a:pt x="2682587" y="1204520"/>
                </a:lnTo>
                <a:lnTo>
                  <a:pt x="2872193" y="1309466"/>
                </a:lnTo>
                <a:lnTo>
                  <a:pt x="2870932" y="1310818"/>
                </a:lnTo>
                <a:cubicBezTo>
                  <a:pt x="2925169" y="1276310"/>
                  <a:pt x="2985393" y="1250941"/>
                  <a:pt x="3049268" y="1234575"/>
                </a:cubicBezTo>
                <a:lnTo>
                  <a:pt x="3042378" y="1234576"/>
                </a:lnTo>
                <a:lnTo>
                  <a:pt x="3094939" y="1024334"/>
                </a:lnTo>
                <a:close/>
                <a:moveTo>
                  <a:pt x="2786480" y="402820"/>
                </a:moveTo>
                <a:cubicBezTo>
                  <a:pt x="2745900" y="389943"/>
                  <a:pt x="2701172" y="388627"/>
                  <a:pt x="2657264" y="401580"/>
                </a:cubicBezTo>
                <a:cubicBezTo>
                  <a:pt x="2540176" y="436121"/>
                  <a:pt x="2473258" y="559041"/>
                  <a:pt x="2507800" y="676128"/>
                </a:cubicBezTo>
                <a:cubicBezTo>
                  <a:pt x="2542340" y="793216"/>
                  <a:pt x="2665260" y="860133"/>
                  <a:pt x="2782348" y="825592"/>
                </a:cubicBezTo>
                <a:cubicBezTo>
                  <a:pt x="2899435" y="791051"/>
                  <a:pt x="2966353" y="668132"/>
                  <a:pt x="2931812" y="551045"/>
                </a:cubicBezTo>
                <a:cubicBezTo>
                  <a:pt x="2910223" y="477864"/>
                  <a:pt x="2854113" y="424282"/>
                  <a:pt x="2786480" y="402820"/>
                </a:cubicBezTo>
                <a:close/>
                <a:moveTo>
                  <a:pt x="2932202" y="47278"/>
                </a:moveTo>
                <a:lnTo>
                  <a:pt x="3090904" y="140999"/>
                </a:lnTo>
                <a:lnTo>
                  <a:pt x="3054065" y="265147"/>
                </a:lnTo>
                <a:cubicBezTo>
                  <a:pt x="3087256" y="296329"/>
                  <a:pt x="3116089" y="332603"/>
                  <a:pt x="3138727" y="373550"/>
                </a:cubicBezTo>
                <a:lnTo>
                  <a:pt x="3276016" y="367796"/>
                </a:lnTo>
                <a:lnTo>
                  <a:pt x="3328165" y="544574"/>
                </a:lnTo>
                <a:lnTo>
                  <a:pt x="3202503" y="618514"/>
                </a:lnTo>
                <a:cubicBezTo>
                  <a:pt x="3202838" y="654403"/>
                  <a:pt x="3198271" y="689748"/>
                  <a:pt x="3189855" y="723955"/>
                </a:cubicBezTo>
                <a:lnTo>
                  <a:pt x="3295873" y="805599"/>
                </a:lnTo>
                <a:lnTo>
                  <a:pt x="3222192" y="974540"/>
                </a:lnTo>
                <a:lnTo>
                  <a:pt x="3072634" y="949439"/>
                </a:lnTo>
                <a:lnTo>
                  <a:pt x="3079435" y="933845"/>
                </a:lnTo>
                <a:cubicBezTo>
                  <a:pt x="3049413" y="968833"/>
                  <a:pt x="3013398" y="998848"/>
                  <a:pt x="2972910" y="1023288"/>
                </a:cubicBezTo>
                <a:lnTo>
                  <a:pt x="2978897" y="1166163"/>
                </a:lnTo>
                <a:lnTo>
                  <a:pt x="2802119" y="1218312"/>
                </a:lnTo>
                <a:lnTo>
                  <a:pt x="2729602" y="1095065"/>
                </a:lnTo>
                <a:cubicBezTo>
                  <a:pt x="2686199" y="1096396"/>
                  <a:pt x="2643414" y="1091732"/>
                  <a:pt x="2602615" y="1080209"/>
                </a:cubicBezTo>
                <a:lnTo>
                  <a:pt x="2607165" y="1083226"/>
                </a:lnTo>
                <a:lnTo>
                  <a:pt x="2495179" y="1185484"/>
                </a:lnTo>
                <a:lnTo>
                  <a:pt x="2341599" y="1083585"/>
                </a:lnTo>
                <a:lnTo>
                  <a:pt x="2384929" y="961414"/>
                </a:lnTo>
                <a:cubicBezTo>
                  <a:pt x="2355215" y="933409"/>
                  <a:pt x="2329015" y="901312"/>
                  <a:pt x="2307218" y="865670"/>
                </a:cubicBezTo>
                <a:lnTo>
                  <a:pt x="2171734" y="871348"/>
                </a:lnTo>
                <a:lnTo>
                  <a:pt x="2119584" y="694571"/>
                </a:lnTo>
                <a:lnTo>
                  <a:pt x="2236697" y="625662"/>
                </a:lnTo>
                <a:cubicBezTo>
                  <a:pt x="2235459" y="588297"/>
                  <a:pt x="2238982" y="551385"/>
                  <a:pt x="2246620" y="515603"/>
                </a:cubicBezTo>
                <a:lnTo>
                  <a:pt x="2134594" y="419585"/>
                </a:lnTo>
                <a:lnTo>
                  <a:pt x="2217016" y="254732"/>
                </a:lnTo>
                <a:lnTo>
                  <a:pt x="2365055" y="287627"/>
                </a:lnTo>
                <a:lnTo>
                  <a:pt x="2364476" y="288784"/>
                </a:lnTo>
                <a:cubicBezTo>
                  <a:pt x="2394046" y="254885"/>
                  <a:pt x="2429444" y="225933"/>
                  <a:pt x="2469075" y="202302"/>
                </a:cubicBezTo>
                <a:lnTo>
                  <a:pt x="2464452" y="203666"/>
                </a:lnTo>
                <a:lnTo>
                  <a:pt x="2458102" y="52150"/>
                </a:lnTo>
                <a:lnTo>
                  <a:pt x="2634880" y="0"/>
                </a:lnTo>
                <a:lnTo>
                  <a:pt x="2711784" y="130703"/>
                </a:lnTo>
                <a:lnTo>
                  <a:pt x="2707159" y="132067"/>
                </a:lnTo>
                <a:cubicBezTo>
                  <a:pt x="2750672" y="130497"/>
                  <a:pt x="2793590" y="134953"/>
                  <a:pt x="2834535" y="146319"/>
                </a:cubicBezTo>
                <a:close/>
              </a:path>
            </a:pathLst>
          </a:custGeom>
          <a:solidFill>
            <a:srgbClr val="206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2" name="Прямоугольник 1"/>
          <p:cNvSpPr/>
          <p:nvPr/>
        </p:nvSpPr>
        <p:spPr>
          <a:xfrm>
            <a:off x="489215" y="1425153"/>
            <a:ext cx="7910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1A518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Направления сотрудничества и реализация совместных проектов:</a:t>
            </a:r>
            <a:endParaRPr lang="ru-RU" b="1" dirty="0">
              <a:solidFill>
                <a:srgbClr val="1A51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18">
            <a:extLst>
              <a:ext uri="{FF2B5EF4-FFF2-40B4-BE49-F238E27FC236}">
                <a16:creationId xmlns:a16="http://schemas.microsoft.com/office/drawing/2014/main" id="{3E7A5158-4538-4F69-9E5D-9C4529752AB8}"/>
              </a:ext>
            </a:extLst>
          </p:cNvPr>
          <p:cNvSpPr/>
          <p:nvPr/>
        </p:nvSpPr>
        <p:spPr>
          <a:xfrm>
            <a:off x="3762364" y="5267056"/>
            <a:ext cx="23275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ko-K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Исследовательская </a:t>
            </a:r>
            <a:r>
              <a:rPr lang="ru-RU" altLang="ko-KR" sz="1100" dirty="0">
                <a:latin typeface="Arial" panose="020B0604020202020204" pitchFamily="34" charset="0"/>
                <a:cs typeface="Arial" panose="020B0604020202020204" pitchFamily="34" charset="0"/>
              </a:rPr>
              <a:t>работа «Влияние на рост и развитие растений живой и мертвой </a:t>
            </a:r>
            <a:r>
              <a:rPr lang="ru-RU" altLang="ko-K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воды»</a:t>
            </a:r>
            <a:r>
              <a:rPr lang="en-US" altLang="ko-K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ko-K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ectangle 18">
            <a:extLst>
              <a:ext uri="{FF2B5EF4-FFF2-40B4-BE49-F238E27FC236}">
                <a16:creationId xmlns:a16="http://schemas.microsoft.com/office/drawing/2014/main" id="{5139B0C7-8573-40C0-AD3C-3C3F6AA40D4D}"/>
              </a:ext>
            </a:extLst>
          </p:cNvPr>
          <p:cNvSpPr/>
          <p:nvPr/>
        </p:nvSpPr>
        <p:spPr>
          <a:xfrm>
            <a:off x="730382" y="5235504"/>
            <a:ext cx="22937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роект </a:t>
            </a:r>
            <a:r>
              <a:rPr lang="ru-RU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«Сфера-робот в прозрачном сферическом водонепроницаемом </a:t>
            </a:r>
            <a:r>
              <a:rPr lang="ru-RU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корпусе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Frame 17">
            <a:extLst>
              <a:ext uri="{FF2B5EF4-FFF2-40B4-BE49-F238E27FC236}">
                <a16:creationId xmlns:a16="http://schemas.microsoft.com/office/drawing/2014/main" id="{1278BF84-DDF3-43F8-88E4-A0F28E4079EF}"/>
              </a:ext>
            </a:extLst>
          </p:cNvPr>
          <p:cNvSpPr/>
          <p:nvPr/>
        </p:nvSpPr>
        <p:spPr>
          <a:xfrm>
            <a:off x="332290" y="5311230"/>
            <a:ext cx="398092" cy="39949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78" name="Frame 17">
            <a:extLst>
              <a:ext uri="{FF2B5EF4-FFF2-40B4-BE49-F238E27FC236}">
                <a16:creationId xmlns:a16="http://schemas.microsoft.com/office/drawing/2014/main" id="{1278BF84-DDF3-43F8-88E4-A0F28E4079EF}"/>
              </a:ext>
            </a:extLst>
          </p:cNvPr>
          <p:cNvSpPr/>
          <p:nvPr/>
        </p:nvSpPr>
        <p:spPr>
          <a:xfrm>
            <a:off x="3354663" y="5311230"/>
            <a:ext cx="398092" cy="39949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79" name="Frame 17">
            <a:extLst>
              <a:ext uri="{FF2B5EF4-FFF2-40B4-BE49-F238E27FC236}">
                <a16:creationId xmlns:a16="http://schemas.microsoft.com/office/drawing/2014/main" id="{1278BF84-DDF3-43F8-88E4-A0F28E4079EF}"/>
              </a:ext>
            </a:extLst>
          </p:cNvPr>
          <p:cNvSpPr/>
          <p:nvPr/>
        </p:nvSpPr>
        <p:spPr>
          <a:xfrm>
            <a:off x="6287964" y="5311229"/>
            <a:ext cx="398092" cy="39949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96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1198</TotalTime>
  <Words>506</Words>
  <Application>Microsoft Office PowerPoint</Application>
  <PresentationFormat>Произвольный</PresentationFormat>
  <Paragraphs>85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맑은 고딕</vt:lpstr>
      <vt:lpstr>Arial</vt:lpstr>
      <vt:lpstr>Calibri</vt:lpstr>
      <vt:lpstr>Tahoma</vt:lpstr>
      <vt:lpstr>Times New Roman</vt:lpstr>
      <vt:lpstr>Wingdings</vt:lpstr>
      <vt:lpstr>Тема Office</vt:lpstr>
      <vt:lpstr>Реализация совместных мероприятий центров «Точка роста» и профессиональных образовательных организаций: первый опыт и задачи на предстоящий учебный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Реализация совместных мероприятий центров «Точка роста» и профессиональных образовательных организаций: первый опыт и задачи на предстоящий учебный год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Надежда Алексеевна Филипповна</cp:lastModifiedBy>
  <cp:revision>69</cp:revision>
  <dcterms:created xsi:type="dcterms:W3CDTF">2021-07-29T09:26:48Z</dcterms:created>
  <dcterms:modified xsi:type="dcterms:W3CDTF">2021-08-17T20:44:14Z</dcterms:modified>
</cp:coreProperties>
</file>