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2" r:id="rId13"/>
    <p:sldId id="26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8"/>
    <a:srgbClr val="FF0066"/>
    <a:srgbClr val="A9D18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6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valchukan\Desktop\&#1055;&#1088;&#1077;&#1079;&#1077;&#1085;&#1090;&#1072;&#1094;&#1080;&#1080;\&#1048;&#1058;&#1054;&#1043;&#1048;_2020\&#1043;&#1088;&#1072;&#1092;&#1080;&#1082;&#1080;%20&#1076;&#1083;&#1103;%20&#1087;&#1088;&#1077;&#1079;&#1077;&#1090;&#1072;&#1094;&#1080;&#1080;%20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mz\Desktop\&#1062;&#1058;\&#1062;&#1080;&#1092;&#1088;&#1086;&#1074;&#1072;&#1103;%20&#1079;&#1088;&#1077;&#1083;&#1086;&#1089;&#1090;&#1100;%20&#1086;&#1090;&#1088;&#1072;&#1089;&#1083;&#1077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Доля выполнения задания, </a:t>
            </a:r>
            <a:r>
              <a:rPr lang="ru-RU" sz="16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c:rich>
      </c:tx>
      <c:layout>
        <c:manualLayout>
          <c:xMode val="edge"/>
          <c:yMode val="edge"/>
          <c:x val="0.2231564662378005"/>
          <c:y val="0.817502997445655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914254731406301E-2"/>
          <c:y val="5.4420406957549218E-2"/>
          <c:w val="0.88545623488498426"/>
          <c:h val="0.51753045231020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3B8"/>
            </a:solidFill>
            <a:ln w="38100">
              <a:solidFill>
                <a:srgbClr val="0063B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6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39.299999999999997</c:v>
                </c:pt>
                <c:pt idx="1">
                  <c:v>46.75</c:v>
                </c:pt>
                <c:pt idx="2">
                  <c:v>59.87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8E-471C-9A08-0AA6C2699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581184"/>
        <c:axId val="129799232"/>
      </c:barChart>
      <c:catAx>
        <c:axId val="1515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9799232"/>
        <c:crosses val="autoZero"/>
        <c:auto val="1"/>
        <c:lblAlgn val="ctr"/>
        <c:lblOffset val="100"/>
        <c:noMultiLvlLbl val="0"/>
      </c:catAx>
      <c:valAx>
        <c:axId val="12979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58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35266607142018E-2"/>
          <c:y val="0.22977367241446323"/>
          <c:w val="0.96801134908554043"/>
          <c:h val="0.48890580264027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Лист2!$G$3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Лист2!$H$1:$J$2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Лист2!$H$3:$J$3</c:f>
              <c:numCache>
                <c:formatCode>General</c:formatCode>
                <c:ptCount val="3"/>
                <c:pt idx="0">
                  <c:v>39</c:v>
                </c:pt>
                <c:pt idx="1">
                  <c:v>274</c:v>
                </c:pt>
                <c:pt idx="2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83-4018-AE11-FC662D37C277}"/>
            </c:ext>
          </c:extLst>
        </c:ser>
        <c:ser>
          <c:idx val="1"/>
          <c:order val="1"/>
          <c:tx>
            <c:strRef>
              <c:f>Лист2!$G$4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0063B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63B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Лист2!$H$1:$J$2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Лист2!$H$4:$J$4</c:f>
              <c:numCache>
                <c:formatCode>General</c:formatCode>
                <c:ptCount val="3"/>
                <c:pt idx="0">
                  <c:v>56</c:v>
                </c:pt>
                <c:pt idx="1">
                  <c:v>367</c:v>
                </c:pt>
                <c:pt idx="2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83-4018-AE11-FC662D37C277}"/>
            </c:ext>
          </c:extLst>
        </c:ser>
        <c:ser>
          <c:idx val="2"/>
          <c:order val="2"/>
          <c:tx>
            <c:strRef>
              <c:f>Лист2!$G$5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6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Лист2!$H$1:$J$2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Лист2!$H$5:$J$5</c:f>
              <c:numCache>
                <c:formatCode>General</c:formatCode>
                <c:ptCount val="3"/>
                <c:pt idx="0">
                  <c:v>71</c:v>
                </c:pt>
                <c:pt idx="1">
                  <c:v>440</c:v>
                </c:pt>
                <c:pt idx="2">
                  <c:v>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83-4018-AE11-FC662D37C2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340928"/>
        <c:axId val="87966272"/>
      </c:barChart>
      <c:catAx>
        <c:axId val="12934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7966272"/>
        <c:crosses val="autoZero"/>
        <c:auto val="1"/>
        <c:lblAlgn val="ctr"/>
        <c:lblOffset val="100"/>
        <c:noMultiLvlLbl val="0"/>
      </c:catAx>
      <c:valAx>
        <c:axId val="8796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34092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1.674331834846934E-2"/>
          <c:w val="0.20931837869293846"/>
          <c:h val="0.29402181658008264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376139818137881E-2"/>
          <c:y val="0.26097176485108248"/>
          <c:w val="0.91292651898207378"/>
          <c:h val="0.33362006685877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Лист2!$A$35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Лист2!$B$34:$D$34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Лист2!$B$35:$D$35</c:f>
              <c:numCache>
                <c:formatCode>General</c:formatCode>
                <c:ptCount val="3"/>
                <c:pt idx="0">
                  <c:v>12</c:v>
                </c:pt>
                <c:pt idx="1">
                  <c:v>65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77-4DE0-A18D-3C1ABA8B7E9E}"/>
            </c:ext>
          </c:extLst>
        </c:ser>
        <c:ser>
          <c:idx val="1"/>
          <c:order val="1"/>
          <c:tx>
            <c:strRef>
              <c:f>Лист2!$A$36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0063B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3B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Лист2!$B$34:$D$34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Лист2!$B$36:$D$36</c:f>
              <c:numCache>
                <c:formatCode>General</c:formatCode>
                <c:ptCount val="3"/>
                <c:pt idx="0">
                  <c:v>20</c:v>
                </c:pt>
                <c:pt idx="1">
                  <c:v>107</c:v>
                </c:pt>
                <c:pt idx="2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77-4DE0-A18D-3C1ABA8B7E9E}"/>
            </c:ext>
          </c:extLst>
        </c:ser>
        <c:ser>
          <c:idx val="2"/>
          <c:order val="2"/>
          <c:tx>
            <c:strRef>
              <c:f>Лист2!$A$37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1"/>
              <c:layout>
                <c:manualLayout>
                  <c:x val="-2.646741496509323E-3"/>
                  <c:y val="1.0851542777507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77-4DE0-A18D-3C1ABA8B7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6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Лист2!$B$34:$D$34</c:f>
              <c:strCache>
                <c:ptCount val="3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</c:strCache>
            </c:strRef>
          </c:cat>
          <c:val>
            <c:numRef>
              <c:f>Лист2!$B$37:$D$37</c:f>
              <c:numCache>
                <c:formatCode>General</c:formatCode>
                <c:ptCount val="3"/>
                <c:pt idx="0">
                  <c:v>22</c:v>
                </c:pt>
                <c:pt idx="1">
                  <c:v>131</c:v>
                </c:pt>
                <c:pt idx="2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77-4DE0-A18D-3C1ABA8B7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838592"/>
        <c:axId val="87971456"/>
      </c:barChart>
      <c:catAx>
        <c:axId val="1298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87971456"/>
        <c:crosses val="autoZero"/>
        <c:auto val="1"/>
        <c:lblAlgn val="ctr"/>
        <c:lblOffset val="100"/>
        <c:noMultiLvlLbl val="0"/>
      </c:catAx>
      <c:valAx>
        <c:axId val="8797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838592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5.3903680358609414E-3"/>
          <c:y val="3.4152456215479E-2"/>
          <c:w val="0.23560556088768952"/>
          <c:h val="0.32009559446404823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Century Gothic" panose="020B0502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35602123924844"/>
          <c:y val="0.12650499330080117"/>
          <c:w val="0.61225079300705898"/>
          <c:h val="0.84062078926153083"/>
        </c:manualLayout>
      </c:layout>
      <c:radarChart>
        <c:radarStyle val="marker"/>
        <c:varyColors val="0"/>
        <c:ser>
          <c:idx val="0"/>
          <c:order val="0"/>
          <c:spPr>
            <a:ln w="57150">
              <a:solidFill>
                <a:srgbClr val="FF0066"/>
              </a:solidFill>
            </a:ln>
          </c:spPr>
          <c:marker>
            <c:spPr>
              <a:solidFill>
                <a:srgbClr val="FF5050"/>
              </a:solidFill>
              <a:ln w="57150">
                <a:solidFill>
                  <a:srgbClr val="FF0066"/>
                </a:solidFill>
              </a:ln>
            </c:spPr>
          </c:marker>
          <c:dLbls>
            <c:dLbl>
              <c:idx val="0"/>
              <c:layout>
                <c:manualLayout>
                  <c:x val="-0.17479339076143921"/>
                  <c:y val="-7.46682923262599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4B-4918-850F-B7A25BE5A011}"/>
                </c:ext>
              </c:extLst>
            </c:dLbl>
            <c:dLbl>
              <c:idx val="1"/>
              <c:layout>
                <c:manualLayout>
                  <c:x val="0.17497783168560824"/>
                  <c:y val="-0.217017009602976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B-4918-850F-B7A25BE5A011}"/>
                </c:ext>
              </c:extLst>
            </c:dLbl>
            <c:dLbl>
              <c:idx val="2"/>
              <c:layout>
                <c:manualLayout>
                  <c:x val="0.10601509713236884"/>
                  <c:y val="3.594056087155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4B-4918-850F-B7A25BE5A011}"/>
                </c:ext>
              </c:extLst>
            </c:dLbl>
            <c:dLbl>
              <c:idx val="3"/>
              <c:layout>
                <c:manualLayout>
                  <c:x val="-0.10743515437311106"/>
                  <c:y val="4.2929947555385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B-4918-850F-B7A25BE5A01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4B-4918-850F-B7A25BE5A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rgbClr val="FF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'[Цифровая зрелость отраслей.xlsx]ОБРАЗОВАЕНИЕ'!$C$3:$C$7</c:f>
              <c:numCache>
                <c:formatCode>General</c:formatCode>
                <c:ptCount val="5"/>
                <c:pt idx="0">
                  <c:v>95.4</c:v>
                </c:pt>
                <c:pt idx="1">
                  <c:v>9.1</c:v>
                </c:pt>
                <c:pt idx="2">
                  <c:v>36.6</c:v>
                </c:pt>
                <c:pt idx="3">
                  <c:v>39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4B-4918-850F-B7A25BE5A011}"/>
            </c:ext>
          </c:extLst>
        </c:ser>
        <c:ser>
          <c:idx val="1"/>
          <c:order val="1"/>
          <c:val>
            <c:numRef>
              <c:f>'[Цифровая зрелость отраслей.xlsx]ОБРАЗОВАЕНИЕ'!$D$3:$D$7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4B-4918-850F-B7A25BE5A011}"/>
            </c:ext>
          </c:extLst>
        </c:ser>
        <c:ser>
          <c:idx val="2"/>
          <c:order val="2"/>
          <c:val>
            <c:numRef>
              <c:f>'[Цифровая зрелость отраслей.xlsx]ОБРАЗОВАЕНИЕ'!$E$3:$E$7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04B-4918-850F-B7A25BE5A011}"/>
            </c:ext>
          </c:extLst>
        </c:ser>
        <c:ser>
          <c:idx val="3"/>
          <c:order val="3"/>
          <c:val>
            <c:numRef>
              <c:f>'[Цифровая зрелость отраслей.xlsx]ОБРАЗОВАЕНИЕ'!$F$3:$F$7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04B-4918-850F-B7A25BE5A011}"/>
            </c:ext>
          </c:extLst>
        </c:ser>
        <c:ser>
          <c:idx val="4"/>
          <c:order val="4"/>
          <c:val>
            <c:numRef>
              <c:f>'[Цифровая зрелость отраслей.xlsx]ОБРАЗОВАЕНИЕ'!$G$3:$G$7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04B-4918-850F-B7A25BE5A011}"/>
            </c:ext>
          </c:extLst>
        </c:ser>
        <c:ser>
          <c:idx val="5"/>
          <c:order val="5"/>
          <c:val>
            <c:numRef>
              <c:f>'[Цифровая зрелость отраслей.xlsx]ОБРАЗОВАЕНИЕ'!$H$3:$H$7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04B-4918-850F-B7A25BE5A011}"/>
            </c:ext>
          </c:extLst>
        </c:ser>
        <c:ser>
          <c:idx val="6"/>
          <c:order val="6"/>
          <c:val>
            <c:numRef>
              <c:f>'[Цифровая зрелость отраслей.xlsx]ОБРАЗОВАЕНИЕ'!$I$3:$I$7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04B-4918-850F-B7A25BE5A011}"/>
            </c:ext>
          </c:extLst>
        </c:ser>
        <c:ser>
          <c:idx val="7"/>
          <c:order val="7"/>
          <c:val>
            <c:numRef>
              <c:f>'[Цифровая зрелость отраслей.xlsx]ОБРАЗОВАЕНИЕ'!$J$3:$J$7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4B-4918-850F-B7A25BE5A011}"/>
            </c:ext>
          </c:extLst>
        </c:ser>
        <c:ser>
          <c:idx val="8"/>
          <c:order val="8"/>
          <c:val>
            <c:numRef>
              <c:f>'[Цифровая зрелость отраслей.xlsx]ОБРАЗОВАЕНИЕ'!$K$3:$K$7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04B-4918-850F-B7A25BE5A011}"/>
            </c:ext>
          </c:extLst>
        </c:ser>
        <c:ser>
          <c:idx val="9"/>
          <c:order val="9"/>
          <c:spPr>
            <a:ln w="28575">
              <a:solidFill>
                <a:srgbClr val="0063B8"/>
              </a:solidFill>
            </a:ln>
          </c:spPr>
          <c:marker>
            <c:spPr>
              <a:solidFill>
                <a:srgbClr val="006699"/>
              </a:solidFill>
              <a:ln w="28575">
                <a:solidFill>
                  <a:srgbClr val="0063B8"/>
                </a:solidFill>
              </a:ln>
            </c:spPr>
          </c:marker>
          <c:val>
            <c:numRef>
              <c:f>'[Цифровая зрелость отраслей.xlsx]ОБРАЗОВАЕНИЕ'!$L$3:$L$7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04B-4918-850F-B7A25BE5A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5312"/>
        <c:axId val="129798656"/>
      </c:radarChart>
      <c:catAx>
        <c:axId val="129485312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129798656"/>
        <c:crosses val="autoZero"/>
        <c:auto val="1"/>
        <c:lblAlgn val="ctr"/>
        <c:lblOffset val="100"/>
        <c:noMultiLvlLbl val="0"/>
      </c:catAx>
      <c:valAx>
        <c:axId val="1297986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200" baseline="0"/>
            </a:pPr>
            <a:endParaRPr lang="ru-RU"/>
          </a:p>
        </c:txPr>
        <c:crossAx val="129485312"/>
        <c:crosses val="autoZero"/>
        <c:crossBetween val="between"/>
        <c:majorUnit val="10"/>
        <c:minorUnit val="4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0.14983</cdr:x>
      <cdr:y>0.24324</cdr:y>
    </cdr:from>
    <cdr:to>
      <cdr:x>0.82896</cdr:x>
      <cdr:y>0.42304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FC0E4708-0E45-469C-ABEC-1FDA9E3F96CE}"/>
            </a:ext>
          </a:extLst>
        </cdr:cNvPr>
        <cdr:cNvCxnSpPr/>
      </cdr:nvCxnSpPr>
      <cdr:spPr>
        <a:xfrm xmlns:a="http://schemas.openxmlformats.org/drawingml/2006/main" flipV="1">
          <a:off x="714340" y="349950"/>
          <a:ext cx="3237828" cy="25868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02F-87DA-49F1-B216-D82CCD717325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30F6-197B-442A-A7CA-222D9BF80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2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1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71729-BD5A-4275-9020-5B312ED5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5F4CF4A-66C6-4BE9-B423-15BD20D9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3F5B90-F42A-4E81-B4B6-10A84D3E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4365-2629-4903-BEDA-8240D1C50782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732F96-A816-46D1-A35A-9F1F1A99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A4227E-7F1B-4FDF-820F-E552CF71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080CAA-40AE-4B76-9669-141B8847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1C37CC-5BBD-4E1C-B4A0-F88C9697A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0A618A-9832-4C1D-AC01-2D3A51C0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75D-9291-4346-8982-ACB94AA26FD8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3CF077-658E-4DAF-A8B1-197CBB23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D3F5AF-4E3B-4BAD-841F-3D1ACE11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834BB4E-D95B-4232-85C8-1BB9E6DC9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1E5740-3DC0-4EEC-9FB8-95B0B0931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24FB49-0A8C-4003-958E-40B7933B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D85E-898A-49DD-8567-23455452C39A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2A83CF-D0C3-401C-8D67-F875E76C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52B0F8-1D37-43C5-9415-A918536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8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B81671-11D8-45A3-91A8-FC06C6E3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755031-7D5D-490B-B704-5F15B6F1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614880-F39B-4355-8AAE-B5E5D857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882A-B00F-4BBD-B6D4-9176251F9475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8888C9-ACD4-4C69-B97A-1177D515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A5014F-5E4F-40D6-8431-2E07E4B9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2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B17A53-0CCD-4518-AF01-CD134A8C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5E4F63-DA83-4D7A-827C-5F16DE8B5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EB665-D3A6-46DD-BE94-8ADE35CF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2715-3CA6-4888-9110-2185EFF86E8C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824360-F5F2-41B1-BBC3-A5A4335B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189937-9332-4FFB-8787-6E232729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055690-48BD-4058-9054-B4FAE69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68362B-2776-4BA1-A1E9-E5C071F60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663DC6-75F2-4070-9709-A87D6E9D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B7BD2B-38D3-4732-8998-0D1FD7A5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66E9-C233-42C9-B21C-1C9537478ED7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70DDC9-C6FC-41B3-BAC7-B04A2D60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9C8A5B-5F34-435E-AEF3-DF3B6F2F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3608BF-486B-4F72-9C6F-75A3EA44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448DBC-D79D-44B7-B7BB-0ACABCD4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321BB9-7E91-4EA4-9324-34306F141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ECBE867-E6F5-462F-B9C0-75A0591B7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B01CBDC-7B27-4337-8D11-18E18B0ED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FD0869-3567-4F59-924C-D811413D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2DC5-BCB6-412D-9E09-62EFC7CF5B9F}" type="datetime1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EBFF93-2BC4-4CBE-BB26-1FE66C94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46DCB85-90A3-4371-9152-5D1F47B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B5E68-0AAE-4482-987F-414F7E88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00C8E3-7B64-4415-888E-F514693B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217-9A0B-48B1-9C25-5BF3B7C5D13F}" type="datetime1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294C63D-92C6-438E-ADCF-7859344C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B6EE5B7-1851-4F11-B5A5-4AF2E0DA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2074B3-8E11-4EEF-B649-9C50BFC0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40F6-171C-4652-A29F-C1962904360C}" type="datetime1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2BB302C-F59E-4520-92AC-22CD5F05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AE7CC8A-6595-4B3F-BBFF-DC6E93C9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2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162B8-D9F1-4469-BD83-832465FA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05CD11-2032-4359-9AED-896DFADB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D0385D-78C5-4B49-AB6E-399876219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FFF88B-FD10-4DE5-8633-D0616D03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B1DD-81A5-40CC-ACA7-4A5409602ADD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6D3797-6444-4EE9-97E8-33847324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8040C0-3322-45CC-83C3-204A7FD7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4AC6FE-46F7-44CF-B68D-6A8EB0C4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033914-AD8D-4B34-96C9-341C2A7EA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8E1398-CAE9-4B33-8325-2ED9FF193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B36FBB-ECE1-4E78-8A25-E116598A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9E4A-9E9D-4E1B-8D50-60A74DEF44AC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A4D08B-F279-4B93-A681-DF110A99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B8E1DF-9B64-4CF9-A8A3-F760C455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2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7CE8E7-FFB2-4AB5-94AD-3C2A8919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E7D12B-E6FD-40E7-BC29-38612AB9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841C3A-02BC-46BD-97B5-A7811689B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94BF-404D-469C-B887-94D3BD81BFA1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B8BB81-D6BD-4827-B378-8F37EDF2B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DCA149-FD36-4D56-B09A-D756F2D34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2CE4-C1DF-42D2-949C-0771515A5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sspro.toipkro.ru/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>
            <a:extLst>
              <a:ext uri="{FF2B5EF4-FFF2-40B4-BE49-F238E27FC236}">
                <a16:creationId xmlns="" xmlns:a16="http://schemas.microsoft.com/office/drawing/2014/main" id="{9F37D7ED-440B-491E-AF69-219CAF9D0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159" y="4720143"/>
            <a:ext cx="7877727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ОГОРОДОВА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Людмила Михайловна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заместитель Губернатора Томской области по научно-образовательному комплексу и цифровой трансформации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9D3B75DC-8065-4760-B39D-CC20FA757F9D}"/>
              </a:ext>
            </a:extLst>
          </p:cNvPr>
          <p:cNvSpPr txBox="1">
            <a:spLocks/>
          </p:cNvSpPr>
          <p:nvPr/>
        </p:nvSpPr>
        <p:spPr>
          <a:xfrm>
            <a:off x="378032" y="1792659"/>
            <a:ext cx="6355277" cy="187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63B8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ПРИОРИТЕТЫ национальных целей развития образования: воспитание и обучение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D4DCA18B-100C-4602-84BB-F6C6C46509BF}"/>
              </a:ext>
            </a:extLst>
          </p:cNvPr>
          <p:cNvSpPr/>
          <p:nvPr/>
        </p:nvSpPr>
        <p:spPr>
          <a:xfrm>
            <a:off x="7026454" y="-1490919"/>
            <a:ext cx="5800436" cy="549563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78BA2C6-11D0-44F8-9793-3F68999E7FE7}"/>
              </a:ext>
            </a:extLst>
          </p:cNvPr>
          <p:cNvSpPr/>
          <p:nvPr/>
        </p:nvSpPr>
        <p:spPr>
          <a:xfrm>
            <a:off x="9191059" y="2713744"/>
            <a:ext cx="3449781" cy="31698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DD30580-85AC-4627-950E-866D6E17A90C}"/>
              </a:ext>
            </a:extLst>
          </p:cNvPr>
          <p:cNvSpPr/>
          <p:nvPr/>
        </p:nvSpPr>
        <p:spPr>
          <a:xfrm>
            <a:off x="6286226" y="-158659"/>
            <a:ext cx="1306286" cy="118663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4" descr="Ð¢Ð¾Ð¼ÑÐºÐ°Ñ Ð¾Ð±Ð»Ð°ÑÑÑ, Ð³ÐµÑÐ± - Ð²ÐµÐºÑÐ¾ÑÐ½Ð¾Ðµ Ð¸Ð·Ð¾Ð±ÑÐ°Ð¶ÐµÐ½Ð¸Ðµ">
            <a:extLst>
              <a:ext uri="{FF2B5EF4-FFF2-40B4-BE49-F238E27FC236}">
                <a16:creationId xmlns="" xmlns:a16="http://schemas.microsoft.com/office/drawing/2014/main" id="{C031F04D-2A81-4D08-8FA7-08E8038B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2" y="562852"/>
            <a:ext cx="937317" cy="8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1A04A63-7633-4823-809B-FE8EA4D15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540322" y="6105770"/>
            <a:ext cx="1595030" cy="4354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0C16B0B-6829-4F4B-AF67-F1B3EC4457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721555" y="591188"/>
            <a:ext cx="2420031" cy="8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6DF2F3-652F-4028-A645-75412E94B259}"/>
              </a:ext>
            </a:extLst>
          </p:cNvPr>
          <p:cNvSpPr/>
          <p:nvPr/>
        </p:nvSpPr>
        <p:spPr>
          <a:xfrm>
            <a:off x="0" y="5466080"/>
            <a:ext cx="12192000" cy="1391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A58ECF-0829-4E3D-BFAC-1511D137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B75166C-4EE4-4F4F-B2B6-7FD1BAD4A5E2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1B608C3-6D6D-4545-B9EC-9D804902A57F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5F674AC-B66E-4B51-A2A1-BD73F3E69421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21">
            <a:extLst>
              <a:ext uri="{FF2B5EF4-FFF2-40B4-BE49-F238E27FC236}">
                <a16:creationId xmlns="" xmlns:a16="http://schemas.microsoft.com/office/drawing/2014/main" id="{A8A324BB-D37E-4F84-953D-ADEA019E8D0D}"/>
              </a:ext>
            </a:extLst>
          </p:cNvPr>
          <p:cNvSpPr txBox="1"/>
          <p:nvPr/>
        </p:nvSpPr>
        <p:spPr>
          <a:xfrm>
            <a:off x="1928266" y="968678"/>
            <a:ext cx="7967574" cy="363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2877" tIns="42879" rIns="42877" bIns="42879">
            <a:spAutoFit/>
          </a:bodyPr>
          <a:lstStyle/>
          <a:p>
            <a:pPr algn="ctr">
              <a:buClr>
                <a:srgbClr val="2E75B6"/>
              </a:buClr>
              <a:buSzPct val="180000"/>
            </a:pPr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100%</a:t>
            </a:r>
            <a:r>
              <a:rPr lang="ru-RU" dirty="0">
                <a:solidFill>
                  <a:srgbClr val="FF0066"/>
                </a:solidFill>
                <a:latin typeface="Century Gothic" panose="020B0502020202020204" pitchFamily="34" charset="0"/>
              </a:rPr>
              <a:t>  </a:t>
            </a:r>
            <a:r>
              <a:rPr lang="ru-RU" sz="1400" dirty="0">
                <a:latin typeface="Century Gothic" panose="020B0502020202020204" pitchFamily="34" charset="0"/>
              </a:rPr>
              <a:t>(53 085) обучающихся  1-4 </a:t>
            </a:r>
            <a:r>
              <a:rPr lang="ru-RU" sz="1400" dirty="0" err="1">
                <a:latin typeface="Century Gothic" panose="020B0502020202020204" pitchFamily="34" charset="0"/>
              </a:rPr>
              <a:t>кл</a:t>
            </a:r>
            <a:r>
              <a:rPr lang="ru-RU" sz="1400" dirty="0">
                <a:latin typeface="Century Gothic" panose="020B0502020202020204" pitchFamily="34" charset="0"/>
              </a:rPr>
              <a:t>. обеспечены бесплатным горячим питанием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EF8C20C-302B-43C3-9D67-D0C7F9CB3EEB}"/>
              </a:ext>
            </a:extLst>
          </p:cNvPr>
          <p:cNvSpPr/>
          <p:nvPr/>
        </p:nvSpPr>
        <p:spPr>
          <a:xfrm>
            <a:off x="8390142" y="1352071"/>
            <a:ext cx="1254065" cy="479873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2020 г.:</a:t>
            </a:r>
          </a:p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224,8 млн. 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ECBC2E7-7054-47C7-AF81-8D98AB597E74}"/>
              </a:ext>
            </a:extLst>
          </p:cNvPr>
          <p:cNvSpPr/>
          <p:nvPr/>
        </p:nvSpPr>
        <p:spPr>
          <a:xfrm>
            <a:off x="1012261" y="2183194"/>
            <a:ext cx="5455406" cy="325985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Обновлена инфраструктура школьных столовых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598AA35-6B1B-4E80-8E94-3E1A809EE31F}"/>
              </a:ext>
            </a:extLst>
          </p:cNvPr>
          <p:cNvSpPr/>
          <p:nvPr/>
        </p:nvSpPr>
        <p:spPr>
          <a:xfrm>
            <a:off x="686392" y="5889589"/>
            <a:ext cx="1824079" cy="572206"/>
          </a:xfrm>
          <a:prstGeom prst="rect">
            <a:avLst/>
          </a:prstGeom>
        </p:spPr>
        <p:txBody>
          <a:bodyPr wrap="none" lIns="109469" tIns="54736" rIns="109469" bIns="54736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421</a:t>
            </a: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</a:t>
            </a:r>
          </a:p>
          <a:p>
            <a:r>
              <a:rPr lang="ru-RU" sz="12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(всего)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111EB2E-7AAA-4954-A50F-CC29A31EA7D7}"/>
              </a:ext>
            </a:extLst>
          </p:cNvPr>
          <p:cNvSpPr/>
          <p:nvPr/>
        </p:nvSpPr>
        <p:spPr>
          <a:xfrm>
            <a:off x="1008612" y="4537191"/>
            <a:ext cx="4583011" cy="738452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ru-RU" sz="1400" b="1" dirty="0">
                <a:solidFill>
                  <a:srgbClr val="FF0066"/>
                </a:solidFill>
                <a:latin typeface="Century Gothic" pitchFamily="34" charset="0"/>
              </a:rPr>
              <a:t>«Здоровая школа» </a:t>
            </a:r>
            <a:r>
              <a:rPr lang="ru-RU" sz="1400" dirty="0">
                <a:latin typeface="Century Gothic" pitchFamily="34" charset="0"/>
              </a:rPr>
              <a:t>реализация направления проекта «</a:t>
            </a:r>
            <a:r>
              <a:rPr lang="ru-RU" sz="1400" b="1" dirty="0">
                <a:latin typeface="Century Gothic" pitchFamily="34" charset="0"/>
              </a:rPr>
              <a:t>Здоровая Сибирь</a:t>
            </a:r>
            <a:r>
              <a:rPr lang="ru-RU" sz="1400" dirty="0">
                <a:latin typeface="Century Gothic" pitchFamily="34" charset="0"/>
              </a:rPr>
              <a:t>», </a:t>
            </a:r>
          </a:p>
          <a:p>
            <a:r>
              <a:rPr lang="ru-RU" sz="1400" dirty="0">
                <a:latin typeface="Century Gothic" pitchFamily="34" charset="0"/>
              </a:rPr>
              <a:t>СОШ №3, №28, Гимназии №55, №56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6BBBC050-812B-47D0-9332-757AC93F1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5801" r="25385" b="8165"/>
          <a:stretch/>
        </p:blipFill>
        <p:spPr bwMode="auto">
          <a:xfrm>
            <a:off x="130628" y="5898714"/>
            <a:ext cx="555764" cy="5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590FA77-E23A-4E8B-86FE-C85568E1CD88}"/>
              </a:ext>
            </a:extLst>
          </p:cNvPr>
          <p:cNvSpPr/>
          <p:nvPr/>
        </p:nvSpPr>
        <p:spPr>
          <a:xfrm>
            <a:off x="5673189" y="4575354"/>
            <a:ext cx="4248052" cy="523008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Реализация проекта в Асиновском, Кривошеинском, Шегарском р-х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5B66E0B-F171-4C63-88C3-588FA64CB7EF}"/>
              </a:ext>
            </a:extLst>
          </p:cNvPr>
          <p:cNvSpPr/>
          <p:nvPr/>
        </p:nvSpPr>
        <p:spPr>
          <a:xfrm>
            <a:off x="1522231" y="2465311"/>
            <a:ext cx="3442060" cy="756872"/>
          </a:xfrm>
          <a:prstGeom prst="rect">
            <a:avLst/>
          </a:prstGeom>
        </p:spPr>
        <p:txBody>
          <a:bodyPr wrap="square" lIns="109469" tIns="54736" rIns="109469" bIns="54736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школ </a:t>
            </a:r>
          </a:p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пищеблоков</a:t>
            </a:r>
          </a:p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посуда и мебель </a:t>
            </a: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столовых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1C32BA8-0EDE-4915-9209-91C8A8F3473E}"/>
              </a:ext>
            </a:extLst>
          </p:cNvPr>
          <p:cNvSpPr/>
          <p:nvPr/>
        </p:nvSpPr>
        <p:spPr>
          <a:xfrm>
            <a:off x="1006928" y="1842987"/>
            <a:ext cx="1747164" cy="338342"/>
          </a:xfrm>
          <a:prstGeom prst="rect">
            <a:avLst/>
          </a:prstGeom>
        </p:spPr>
        <p:txBody>
          <a:bodyPr wrap="none" lIns="91227" tIns="45615" rIns="91227" bIns="45615">
            <a:spAutoFit/>
          </a:bodyPr>
          <a:lstStyle/>
          <a:p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2020/2021 уч. г.</a:t>
            </a:r>
            <a:endParaRPr lang="ru-RU" sz="1600" dirty="0">
              <a:solidFill>
                <a:srgbClr val="0063B8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AD2FC18-8559-4647-B52E-782D68DD678B}"/>
              </a:ext>
            </a:extLst>
          </p:cNvPr>
          <p:cNvSpPr/>
          <p:nvPr/>
        </p:nvSpPr>
        <p:spPr>
          <a:xfrm>
            <a:off x="1035027" y="2468865"/>
            <a:ext cx="487204" cy="738452"/>
          </a:xfrm>
          <a:prstGeom prst="rect">
            <a:avLst/>
          </a:prstGeom>
        </p:spPr>
        <p:txBody>
          <a:bodyPr wrap="none" lIns="91227" tIns="45615" rIns="91227" bIns="45615">
            <a:spAutoFit/>
          </a:bodyPr>
          <a:lstStyle/>
          <a:p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endParaRPr lang="ru-RU" sz="1400" dirty="0">
              <a:solidFill>
                <a:srgbClr val="FF006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</a:p>
          <a:p>
            <a:r>
              <a:rPr lang="ru-RU" sz="1400" b="1" dirty="0" smtClean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endParaRPr lang="ru-RU" sz="1400" dirty="0">
              <a:solidFill>
                <a:srgbClr val="FF0066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E86D902-C307-4191-B5AC-BCDDAF38D529}"/>
              </a:ext>
            </a:extLst>
          </p:cNvPr>
          <p:cNvSpPr/>
          <p:nvPr/>
        </p:nvSpPr>
        <p:spPr>
          <a:xfrm>
            <a:off x="2510471" y="5907772"/>
            <a:ext cx="3055752" cy="572206"/>
          </a:xfrm>
          <a:prstGeom prst="rect">
            <a:avLst/>
          </a:prstGeom>
        </p:spPr>
        <p:txBody>
          <a:bodyPr wrap="square" lIns="109469" tIns="54736" rIns="109469" bIns="54736">
            <a:spAutoFit/>
          </a:bodyPr>
          <a:lstStyle/>
          <a:p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«Полностью удовлетворен»</a:t>
            </a:r>
          </a:p>
          <a:p>
            <a:r>
              <a:rPr lang="ru-RU" sz="1600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64,4%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 обращений)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33FC48C-037A-4C86-AFCD-32F3BFFC6988}"/>
              </a:ext>
            </a:extLst>
          </p:cNvPr>
          <p:cNvSpPr txBox="1"/>
          <p:nvPr/>
        </p:nvSpPr>
        <p:spPr>
          <a:xfrm>
            <a:off x="1388849" y="283640"/>
            <a:ext cx="7135238" cy="500488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БЕС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ПЛАТНОЕ ГОРЯЧЕЕ ПИТАНИЕ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E176799-3912-4DCB-8C56-068FEB665E8E}"/>
              </a:ext>
            </a:extLst>
          </p:cNvPr>
          <p:cNvSpPr/>
          <p:nvPr/>
        </p:nvSpPr>
        <p:spPr>
          <a:xfrm>
            <a:off x="5319831" y="5889589"/>
            <a:ext cx="3070311" cy="572206"/>
          </a:xfrm>
          <a:prstGeom prst="rect">
            <a:avLst/>
          </a:prstGeom>
        </p:spPr>
        <p:txBody>
          <a:bodyPr wrap="square" lIns="109469" tIns="54736" rIns="109469" bIns="54736">
            <a:spAutoFit/>
          </a:bodyPr>
          <a:lstStyle/>
          <a:p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устраивает рацион»</a:t>
            </a:r>
          </a:p>
          <a:p>
            <a:r>
              <a:rPr lang="ru-RU" sz="1600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3%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 обращений)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3504E14-A008-48AA-922A-4C1E1727E1A5}"/>
              </a:ext>
            </a:extLst>
          </p:cNvPr>
          <p:cNvSpPr/>
          <p:nvPr/>
        </p:nvSpPr>
        <p:spPr>
          <a:xfrm>
            <a:off x="7952704" y="5861458"/>
            <a:ext cx="4390963" cy="572206"/>
          </a:xfrm>
          <a:prstGeom prst="rect">
            <a:avLst/>
          </a:prstGeom>
        </p:spPr>
        <p:txBody>
          <a:bodyPr wrap="square" lIns="109469" tIns="54736" rIns="109469" bIns="54736">
            <a:spAutoFit/>
          </a:bodyPr>
          <a:lstStyle/>
          <a:p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устраивает качество, есть замечания»</a:t>
            </a:r>
          </a:p>
          <a:p>
            <a:r>
              <a:rPr lang="ru-RU" sz="1600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30,6%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(129 обращений)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8B5AB65-3106-4949-AF8E-0708B75C9A4D}"/>
              </a:ext>
            </a:extLst>
          </p:cNvPr>
          <p:cNvSpPr/>
          <p:nvPr/>
        </p:nvSpPr>
        <p:spPr>
          <a:xfrm>
            <a:off x="971540" y="3380396"/>
            <a:ext cx="4562345" cy="541428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Переход на </a:t>
            </a:r>
            <a:r>
              <a:rPr lang="ru-RU" sz="1400" b="1" dirty="0">
                <a:latin typeface="Century Gothic" panose="020B0502020202020204" pitchFamily="34" charset="0"/>
              </a:rPr>
              <a:t>новые СанПиН </a:t>
            </a:r>
            <a:r>
              <a:rPr lang="ru-RU" sz="1400" dirty="0">
                <a:latin typeface="Century Gothic" panose="020B0502020202020204" pitchFamily="34" charset="0"/>
              </a:rPr>
              <a:t>по организации общественного питания населения с 01.01.2021</a:t>
            </a:r>
            <a:endParaRPr lang="ru-RU" sz="1400" dirty="0">
              <a:solidFill>
                <a:srgbClr val="EC5F0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37790F3-7EAD-494C-9716-FBD5F12DDE37}"/>
              </a:ext>
            </a:extLst>
          </p:cNvPr>
          <p:cNvSpPr/>
          <p:nvPr/>
        </p:nvSpPr>
        <p:spPr>
          <a:xfrm>
            <a:off x="980024" y="4039230"/>
            <a:ext cx="3689238" cy="325985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школ </a:t>
            </a:r>
            <a:r>
              <a:rPr lang="ru-RU" sz="1400" b="1" dirty="0" smtClean="0">
                <a:latin typeface="Century Gothic" panose="020B0502020202020204" pitchFamily="34" charset="0"/>
              </a:rPr>
              <a:t>Родительский контроль</a:t>
            </a:r>
            <a:endParaRPr lang="ru-RU" sz="1400" dirty="0">
              <a:solidFill>
                <a:srgbClr val="EC5F0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6801466-0E0F-4FDE-AFA7-7D467CA3BE7D}"/>
              </a:ext>
            </a:extLst>
          </p:cNvPr>
          <p:cNvSpPr/>
          <p:nvPr/>
        </p:nvSpPr>
        <p:spPr>
          <a:xfrm>
            <a:off x="5700625" y="3361521"/>
            <a:ext cx="4290081" cy="541428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Организация </a:t>
            </a:r>
            <a:r>
              <a:rPr lang="ru-RU" sz="1400" b="1" dirty="0">
                <a:latin typeface="Century Gothic" panose="020B0502020202020204" pitchFamily="34" charset="0"/>
              </a:rPr>
              <a:t>специализированного питания </a:t>
            </a:r>
            <a:r>
              <a:rPr lang="ru-RU" sz="1400" dirty="0"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latin typeface="Century Gothic" panose="020B0502020202020204" pitchFamily="34" charset="0"/>
              </a:rPr>
              <a:t>100</a:t>
            </a: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 МО (заявительный характер)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5273169-5FB8-485C-9509-D9E3EEBAC615}"/>
              </a:ext>
            </a:extLst>
          </p:cNvPr>
          <p:cNvSpPr/>
          <p:nvPr/>
        </p:nvSpPr>
        <p:spPr>
          <a:xfrm>
            <a:off x="5673188" y="3990209"/>
            <a:ext cx="4940565" cy="541428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Внедрение </a:t>
            </a:r>
            <a:r>
              <a:rPr lang="ru-RU" sz="1400" b="1" dirty="0">
                <a:latin typeface="Century Gothic" panose="020B0502020202020204" pitchFamily="34" charset="0"/>
              </a:rPr>
              <a:t>электронной формы мониторинга </a:t>
            </a:r>
            <a:r>
              <a:rPr lang="ru-RU" sz="1400" dirty="0">
                <a:latin typeface="Century Gothic" panose="020B0502020202020204" pitchFamily="34" charset="0"/>
              </a:rPr>
              <a:t>для родительского контроля в </a:t>
            </a:r>
            <a:r>
              <a:rPr lang="ru-RU" sz="1400" i="1" dirty="0">
                <a:solidFill>
                  <a:srgbClr val="EC5F0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50</a:t>
            </a:r>
            <a:r>
              <a:rPr lang="ru-RU" sz="1400" i="1" dirty="0">
                <a:solidFill>
                  <a:srgbClr val="EC5F0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школ </a:t>
            </a:r>
            <a:r>
              <a:rPr lang="ru-RU" sz="1400" dirty="0">
                <a:solidFill>
                  <a:srgbClr val="EC5F0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6B6654D-6468-43A0-A84E-BA97613F4F81}"/>
              </a:ext>
            </a:extLst>
          </p:cNvPr>
          <p:cNvSpPr/>
          <p:nvPr/>
        </p:nvSpPr>
        <p:spPr>
          <a:xfrm>
            <a:off x="5566223" y="1893139"/>
            <a:ext cx="1804872" cy="338342"/>
          </a:xfrm>
          <a:prstGeom prst="rect">
            <a:avLst/>
          </a:prstGeom>
        </p:spPr>
        <p:txBody>
          <a:bodyPr wrap="none" lIns="91227" tIns="45615" rIns="91227" bIns="45615">
            <a:spAutoFit/>
          </a:bodyPr>
          <a:lstStyle/>
          <a:p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2021/2022 </a:t>
            </a:r>
            <a:r>
              <a:rPr lang="ru-RU" sz="1600" b="1" dirty="0" err="1">
                <a:solidFill>
                  <a:srgbClr val="0063B8"/>
                </a:solidFill>
                <a:latin typeface="Century Gothic" panose="020B0502020202020204" pitchFamily="34" charset="0"/>
              </a:rPr>
              <a:t>уч.г</a:t>
            </a:r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.: </a:t>
            </a:r>
            <a:endParaRPr lang="ru-RU" sz="1600" dirty="0">
              <a:solidFill>
                <a:srgbClr val="0063B8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0814F52-FD04-432D-97AA-6E586270AC90}"/>
              </a:ext>
            </a:extLst>
          </p:cNvPr>
          <p:cNvSpPr txBox="1"/>
          <p:nvPr/>
        </p:nvSpPr>
        <p:spPr>
          <a:xfrm>
            <a:off x="5367397" y="-836308"/>
            <a:ext cx="4355358" cy="327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0" tIns="50280" rIns="50280" bIns="50280" numCol="1" spcCol="38006" rtlCol="0" anchor="t">
            <a:spAutoFit/>
          </a:bodyPr>
          <a:lstStyle/>
          <a:p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* Послание Президента РФ от 15.01.2020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273B65C-A838-4D17-8320-BEE24E15852A}"/>
              </a:ext>
            </a:extLst>
          </p:cNvPr>
          <p:cNvSpPr/>
          <p:nvPr/>
        </p:nvSpPr>
        <p:spPr>
          <a:xfrm>
            <a:off x="10706874" y="3326251"/>
            <a:ext cx="1354496" cy="972315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pPr algn="ctr"/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Воспитание культуры здорового питания</a:t>
            </a:r>
            <a:endParaRPr lang="ru-RU" sz="1400" b="1" dirty="0">
              <a:solidFill>
                <a:srgbClr val="0063B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BB5D5F9-2F76-44DD-AB4D-9EEE29C6B5B1}"/>
              </a:ext>
            </a:extLst>
          </p:cNvPr>
          <p:cNvSpPr/>
          <p:nvPr/>
        </p:nvSpPr>
        <p:spPr>
          <a:xfrm>
            <a:off x="5699101" y="2618177"/>
            <a:ext cx="3620180" cy="541428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Создание условий для использования продуктов местных производителей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24BC5DE-6FD8-4CCF-BD3C-9B1B0F8CDC21}"/>
              </a:ext>
            </a:extLst>
          </p:cNvPr>
          <p:cNvSpPr/>
          <p:nvPr/>
        </p:nvSpPr>
        <p:spPr>
          <a:xfrm>
            <a:off x="9465687" y="1365251"/>
            <a:ext cx="1175940" cy="479873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2021 г.: </a:t>
            </a:r>
          </a:p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576,2 млн. ₽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CFA9DE9-C9CA-4330-83F2-1F10D5E7A416}"/>
              </a:ext>
            </a:extLst>
          </p:cNvPr>
          <p:cNvSpPr/>
          <p:nvPr/>
        </p:nvSpPr>
        <p:spPr>
          <a:xfrm>
            <a:off x="10583291" y="1380930"/>
            <a:ext cx="1175941" cy="479873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2022 г.: </a:t>
            </a:r>
          </a:p>
          <a:p>
            <a:pPr defTabSz="857459"/>
            <a:r>
              <a:rPr lang="ru-RU" sz="1200" dirty="0">
                <a:latin typeface="Century Gothic" panose="020B0502020202020204" pitchFamily="34" charset="0"/>
              </a:rPr>
              <a:t>615,7 млн. ₽ 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="" xmlns:a16="http://schemas.microsoft.com/office/drawing/2014/main" id="{A674B470-6C1A-444D-9D6A-6FDBD8A7BB58}"/>
              </a:ext>
            </a:extLst>
          </p:cNvPr>
          <p:cNvSpPr/>
          <p:nvPr/>
        </p:nvSpPr>
        <p:spPr>
          <a:xfrm>
            <a:off x="10326221" y="2547240"/>
            <a:ext cx="408088" cy="2530336"/>
          </a:xfrm>
          <a:prstGeom prst="rightBrace">
            <a:avLst>
              <a:gd name="adj1" fmla="val 73064"/>
              <a:gd name="adj2" fmla="val 5000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2ECA2E4-2BE4-46AA-9CAA-43638CB9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2CE4-C1DF-42D2-949C-0771515A50BF}" type="slidenum">
              <a:rPr lang="ru-RU" smtClean="0"/>
              <a:t>11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9522C64C-F85B-4AC1-84AD-E2D7F0038ACA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1C1CE22-C4BC-4643-8848-CD93CA3F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9756694" y="6250896"/>
            <a:ext cx="1595030" cy="435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006648-6EFA-4CE7-863C-D46680242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289669" y="264340"/>
            <a:ext cx="1593464" cy="542532"/>
          </a:xfrm>
          <a:prstGeom prst="rect">
            <a:avLst/>
          </a:prstGeom>
        </p:spPr>
      </p:pic>
      <p:sp>
        <p:nvSpPr>
          <p:cNvPr id="8" name="Номер слайда 12">
            <a:extLst>
              <a:ext uri="{FF2B5EF4-FFF2-40B4-BE49-F238E27FC236}">
                <a16:creationId xmlns="" xmlns:a16="http://schemas.microsoft.com/office/drawing/2014/main" id="{3F35E8C5-2F6D-4915-AF02-4FCA9976FD28}"/>
              </a:ext>
            </a:extLst>
          </p:cNvPr>
          <p:cNvSpPr txBox="1">
            <a:spLocks/>
          </p:cNvSpPr>
          <p:nvPr/>
        </p:nvSpPr>
        <p:spPr>
          <a:xfrm>
            <a:off x="9128964" y="6277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11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B21B234-D1D9-41F9-9A3A-7E51E4596153}"/>
              </a:ext>
            </a:extLst>
          </p:cNvPr>
          <p:cNvCxnSpPr/>
          <p:nvPr/>
        </p:nvCxnSpPr>
        <p:spPr>
          <a:xfrm>
            <a:off x="11438810" y="62860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E71D4CD-2439-4EA1-B17A-FD78D0DAA6A9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8CC428B-75C8-4094-85DF-60338AAFA0E0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779B813-C9AA-4093-AEF8-1DF00D01F863}"/>
              </a:ext>
            </a:extLst>
          </p:cNvPr>
          <p:cNvSpPr/>
          <p:nvPr/>
        </p:nvSpPr>
        <p:spPr>
          <a:xfrm>
            <a:off x="0" y="3401144"/>
            <a:ext cx="12192000" cy="1099749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736" tIns="54736" rIns="54736" bIns="54736" numCol="1" spcCol="38010" rtlCol="0" anchor="ctr">
            <a:spAutoFit/>
          </a:bodyPr>
          <a:lstStyle/>
          <a:p>
            <a:pPr defTabSz="1094717" hangingPunct="0"/>
            <a:endParaRPr lang="ru-RU" sz="22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4" name="Прямоугольник 21">
            <a:extLst>
              <a:ext uri="{FF2B5EF4-FFF2-40B4-BE49-F238E27FC236}">
                <a16:creationId xmlns="" xmlns:a16="http://schemas.microsoft.com/office/drawing/2014/main" id="{A75D4067-D7CB-4062-9649-6C9628CC6108}"/>
              </a:ext>
            </a:extLst>
          </p:cNvPr>
          <p:cNvSpPr txBox="1"/>
          <p:nvPr/>
        </p:nvSpPr>
        <p:spPr>
          <a:xfrm>
            <a:off x="2093387" y="2219714"/>
            <a:ext cx="2451336" cy="64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2877" tIns="42879" rIns="42877" bIns="42879">
            <a:spAutoFit/>
          </a:bodyPr>
          <a:lstStyle/>
          <a:p>
            <a:pPr>
              <a:buClr>
                <a:srgbClr val="2E75B6"/>
              </a:buClr>
              <a:buSzPct val="180000"/>
            </a:pPr>
            <a:r>
              <a:rPr lang="ru-RU" sz="1200" dirty="0">
                <a:latin typeface="Century Gothic" panose="020B0502020202020204" pitchFamily="34" charset="0"/>
              </a:rPr>
              <a:t>2020 г.:  243,3 млн. ₽ </a:t>
            </a:r>
          </a:p>
          <a:p>
            <a:pPr>
              <a:buClr>
                <a:srgbClr val="2E75B6"/>
              </a:buClr>
              <a:buSzPct val="180000"/>
            </a:pPr>
            <a:r>
              <a:rPr lang="ru-RU" sz="1200" dirty="0">
                <a:latin typeface="Century Gothic" panose="020B0502020202020204" pitchFamily="34" charset="0"/>
              </a:rPr>
              <a:t>2021 г.:  729,8  млн. </a:t>
            </a:r>
            <a:r>
              <a:rPr lang="ru-RU" sz="1200" dirty="0" smtClean="0">
                <a:latin typeface="Century Gothic" panose="020B0502020202020204" pitchFamily="34" charset="0"/>
              </a:rPr>
              <a:t>₽</a:t>
            </a:r>
          </a:p>
          <a:p>
            <a:pPr>
              <a:buClr>
                <a:srgbClr val="2E75B6"/>
              </a:buClr>
              <a:buSzPct val="180000"/>
            </a:pPr>
            <a:r>
              <a:rPr lang="ru-RU" sz="1200" dirty="0" smtClean="0">
                <a:latin typeface="Century Gothic" panose="020B0502020202020204" pitchFamily="34" charset="0"/>
              </a:rPr>
              <a:t>2022 </a:t>
            </a:r>
            <a:r>
              <a:rPr lang="ru-RU" sz="1200" dirty="0">
                <a:latin typeface="Century Gothic" panose="020B0502020202020204" pitchFamily="34" charset="0"/>
              </a:rPr>
              <a:t>г.:  729,8  млн. </a:t>
            </a:r>
            <a:r>
              <a:rPr lang="ru-RU" sz="1200" dirty="0" smtClean="0">
                <a:latin typeface="Century Gothic" panose="020B0502020202020204" pitchFamily="34" charset="0"/>
              </a:rPr>
              <a:t>₽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F542E6A-1242-4CAC-9CC7-BF11C43F4115}"/>
              </a:ext>
            </a:extLst>
          </p:cNvPr>
          <p:cNvSpPr/>
          <p:nvPr/>
        </p:nvSpPr>
        <p:spPr>
          <a:xfrm>
            <a:off x="1847545" y="1437645"/>
            <a:ext cx="2451336" cy="544567"/>
          </a:xfrm>
          <a:prstGeom prst="rect">
            <a:avLst/>
          </a:prstGeom>
        </p:spPr>
        <p:txBody>
          <a:bodyPr wrap="square" lIns="82112" tIns="41050" rIns="82112" bIns="4105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5 968</a:t>
            </a:r>
            <a:r>
              <a:rPr lang="ru-RU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классных руководителей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B1E877A-0250-47D5-849E-06C9B66DBCB7}"/>
              </a:ext>
            </a:extLst>
          </p:cNvPr>
          <p:cNvSpPr/>
          <p:nvPr/>
        </p:nvSpPr>
        <p:spPr>
          <a:xfrm>
            <a:off x="2050857" y="2950732"/>
            <a:ext cx="7572091" cy="295207"/>
          </a:xfrm>
          <a:prstGeom prst="rect">
            <a:avLst/>
          </a:prstGeom>
        </p:spPr>
        <p:txBody>
          <a:bodyPr wrap="square" lIns="109468" tIns="54736" rIns="109468" bIns="54736">
            <a:spAutoFit/>
          </a:bodyPr>
          <a:lstStyle/>
          <a:p>
            <a:pPr>
              <a:buClr>
                <a:srgbClr val="2E75B6"/>
              </a:buClr>
              <a:buSzPct val="180000"/>
            </a:pPr>
            <a:r>
              <a:rPr lang="ru-RU" sz="1200" i="1" dirty="0">
                <a:latin typeface="Century Gothic" panose="020B0502020202020204" pitchFamily="34" charset="0"/>
              </a:rPr>
              <a:t>*все ранее установленные выплаты классным руководителям сохранены в полном объёме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DB44BE-DB63-4041-8A12-30E5AC7BABC4}"/>
              </a:ext>
            </a:extLst>
          </p:cNvPr>
          <p:cNvSpPr txBox="1"/>
          <p:nvPr/>
        </p:nvSpPr>
        <p:spPr>
          <a:xfrm>
            <a:off x="4123148" y="1741949"/>
            <a:ext cx="464762" cy="769229"/>
          </a:xfrm>
          <a:prstGeom prst="rect">
            <a:avLst/>
          </a:prstGeom>
          <a:noFill/>
        </p:spPr>
        <p:txBody>
          <a:bodyPr wrap="none" lIns="91227" tIns="45615" rIns="91227" bIns="45615" rtlCol="0">
            <a:spAutoFit/>
          </a:bodyPr>
          <a:lstStyle/>
          <a:p>
            <a:r>
              <a:rPr lang="ru-RU" sz="4400" dirty="0">
                <a:solidFill>
                  <a:srgbClr val="0063B8"/>
                </a:solidFill>
              </a:rPr>
              <a:t>+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5F8C6A1-BFED-4093-9486-52173F708533}"/>
              </a:ext>
            </a:extLst>
          </p:cNvPr>
          <p:cNvSpPr/>
          <p:nvPr/>
        </p:nvSpPr>
        <p:spPr>
          <a:xfrm>
            <a:off x="8236784" y="1546503"/>
            <a:ext cx="3726439" cy="1190897"/>
          </a:xfrm>
          <a:prstGeom prst="rect">
            <a:avLst/>
          </a:prstGeom>
        </p:spPr>
        <p:txBody>
          <a:bodyPr wrap="square" lIns="82112" tIns="41050" rIns="82112" bIns="4105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Методическая </a:t>
            </a:r>
            <a:r>
              <a:rPr lang="ru-RU" sz="1400" b="1" dirty="0">
                <a:latin typeface="Century Gothic" panose="020B0502020202020204" pitchFamily="34" charset="0"/>
              </a:rPr>
              <a:t>помощь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Повышение </a:t>
            </a:r>
            <a:r>
              <a:rPr lang="ru-RU" sz="1400" b="1" dirty="0">
                <a:latin typeface="Century Gothic" panose="020B0502020202020204" pitchFamily="34" charset="0"/>
              </a:rPr>
              <a:t>квалификации </a:t>
            </a:r>
          </a:p>
          <a:p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1 679 </a:t>
            </a:r>
            <a:r>
              <a:rPr lang="ru-RU" sz="1400" dirty="0">
                <a:latin typeface="Century Gothic" panose="020B0502020202020204" pitchFamily="34" charset="0"/>
              </a:rPr>
              <a:t>чел. </a:t>
            </a:r>
            <a:r>
              <a:rPr lang="ru-RU" sz="1400" dirty="0" smtClean="0">
                <a:latin typeface="Century Gothic" panose="020B0502020202020204" pitchFamily="34" charset="0"/>
              </a:rPr>
              <a:t>проф</a:t>
            </a:r>
            <a:r>
              <a:rPr lang="ru-RU" sz="1400" dirty="0">
                <a:latin typeface="Century Gothic" panose="020B0502020202020204" pitchFamily="34" charset="0"/>
              </a:rPr>
              <a:t>. </a:t>
            </a:r>
            <a:r>
              <a:rPr lang="ru-RU" sz="1400" dirty="0" err="1">
                <a:latin typeface="Century Gothic" panose="020B0502020202020204" pitchFamily="34" charset="0"/>
              </a:rPr>
              <a:t>переподг</a:t>
            </a:r>
            <a:r>
              <a:rPr lang="ru-RU" sz="1400" dirty="0">
                <a:latin typeface="Century Gothic" panose="020B0502020202020204" pitchFamily="34" charset="0"/>
              </a:rPr>
              <a:t>. </a:t>
            </a:r>
            <a:r>
              <a:rPr lang="ru-RU" sz="1400" dirty="0" smtClean="0">
                <a:latin typeface="Century Gothic" panose="020B0502020202020204" pitchFamily="34" charset="0"/>
              </a:rPr>
              <a:t>в  2021 </a:t>
            </a:r>
            <a:r>
              <a:rPr lang="ru-RU" sz="1400" dirty="0">
                <a:latin typeface="Century Gothic" panose="020B0502020202020204" pitchFamily="34" charset="0"/>
              </a:rPr>
              <a:t>г.</a:t>
            </a:r>
            <a:endParaRPr lang="ru-RU" sz="1400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C675997-A806-4B0D-8B42-929621A5C910}"/>
              </a:ext>
            </a:extLst>
          </p:cNvPr>
          <p:cNvSpPr/>
          <p:nvPr/>
        </p:nvSpPr>
        <p:spPr>
          <a:xfrm>
            <a:off x="3319055" y="4552118"/>
            <a:ext cx="5681554" cy="359901"/>
          </a:xfrm>
          <a:prstGeom prst="rect">
            <a:avLst/>
          </a:prstGeom>
        </p:spPr>
        <p:txBody>
          <a:bodyPr wrap="square" lIns="82112" tIns="41050" rIns="82112" bIns="41050">
            <a:spAutoFit/>
          </a:bodyPr>
          <a:lstStyle/>
          <a:p>
            <a:r>
              <a:rPr lang="ru-RU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Важно создать условия для обмена опытом!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6E1F5B-7C64-4661-82F6-F09674578E25}"/>
              </a:ext>
            </a:extLst>
          </p:cNvPr>
          <p:cNvSpPr txBox="1"/>
          <p:nvPr/>
        </p:nvSpPr>
        <p:spPr>
          <a:xfrm>
            <a:off x="1351350" y="5191042"/>
            <a:ext cx="3373119" cy="1160120"/>
          </a:xfrm>
          <a:prstGeom prst="rect">
            <a:avLst/>
          </a:prstGeom>
          <a:noFill/>
        </p:spPr>
        <p:txBody>
          <a:bodyPr wrap="square" lIns="82112" tIns="41050" rIns="82112" bIns="41050" rtlCol="0">
            <a:spAutoFit/>
          </a:bodyPr>
          <a:lstStyle/>
          <a:p>
            <a:pPr marL="13307"/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Ассоциация </a:t>
            </a:r>
            <a:r>
              <a:rPr lang="ru-RU" sz="1400" b="1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классных руководителей </a:t>
            </a:r>
            <a:endParaRPr lang="en-US" sz="1400" b="1" dirty="0" smtClean="0">
              <a:latin typeface="Century Gothic" panose="020B0502020202020204" pitchFamily="34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13307"/>
            <a:r>
              <a:rPr lang="ru-RU" sz="1400" dirty="0" smtClean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Томской области</a:t>
            </a:r>
            <a:endParaRPr lang="en-US" sz="1400" dirty="0" smtClean="0">
              <a:latin typeface="Century Gothic" panose="020B0502020202020204" pitchFamily="34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13307"/>
            <a:endParaRPr lang="ru-RU" sz="1400" dirty="0">
              <a:latin typeface="Century Gothic" panose="020B0502020202020204" pitchFamily="34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13307"/>
            <a:r>
              <a:rPr lang="en-US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  <a:hlinkClick r:id="rId6"/>
              </a:rPr>
              <a:t>http://classpro.toipkro.ru/</a:t>
            </a: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49A0CB-CCD6-46CE-A6F7-B1E256B95FEF}"/>
              </a:ext>
            </a:extLst>
          </p:cNvPr>
          <p:cNvSpPr txBox="1"/>
          <p:nvPr/>
        </p:nvSpPr>
        <p:spPr>
          <a:xfrm>
            <a:off x="6096000" y="5208791"/>
            <a:ext cx="3264799" cy="729233"/>
          </a:xfrm>
          <a:prstGeom prst="rect">
            <a:avLst/>
          </a:prstGeom>
          <a:noFill/>
        </p:spPr>
        <p:txBody>
          <a:bodyPr wrap="square" lIns="82112" tIns="41050" rIns="82112" bIns="41050" rtlCol="0">
            <a:spAutoFit/>
          </a:bodyPr>
          <a:lstStyle/>
          <a:p>
            <a:pPr marL="13307"/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Конкурсы </a:t>
            </a:r>
            <a:r>
              <a:rPr lang="ru-RU" sz="1400" dirty="0" err="1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профмастерства</a:t>
            </a: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marL="184757" indent="-171450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«Классный </a:t>
            </a:r>
            <a:r>
              <a:rPr lang="ru-RU" sz="1400" dirty="0" err="1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классный</a:t>
            </a: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</a:p>
          <a:p>
            <a:pPr marL="184757" indent="-171450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«Воспитать человека»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5332B9-07AC-43C9-A8C4-2AB74D355EA5}"/>
              </a:ext>
            </a:extLst>
          </p:cNvPr>
          <p:cNvSpPr txBox="1"/>
          <p:nvPr/>
        </p:nvSpPr>
        <p:spPr>
          <a:xfrm>
            <a:off x="12742504" y="4835449"/>
            <a:ext cx="4355358" cy="40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0" tIns="50280" rIns="50280" bIns="50280" numCol="1" spcCol="38006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* Послание Президента РФ от 15.01.2020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* Послание Президента РФ от 21.04.2021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D33BED4-3545-481F-AAFB-338CDD49A10D}"/>
              </a:ext>
            </a:extLst>
          </p:cNvPr>
          <p:cNvSpPr txBox="1"/>
          <p:nvPr/>
        </p:nvSpPr>
        <p:spPr>
          <a:xfrm>
            <a:off x="1351350" y="255563"/>
            <a:ext cx="8524330" cy="944200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ВЫП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ЛАТЫ КЛАССНЫМ РУКОВОДИТЕЛЯМ </a:t>
            </a:r>
          </a:p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И КУРАТОРАМ ГРУПП*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2B3A2B-0ADD-4816-B3AE-73FE9CFEC174}"/>
              </a:ext>
            </a:extLst>
          </p:cNvPr>
          <p:cNvSpPr/>
          <p:nvPr/>
        </p:nvSpPr>
        <p:spPr>
          <a:xfrm>
            <a:off x="256054" y="3560776"/>
            <a:ext cx="3055129" cy="729233"/>
          </a:xfrm>
          <a:prstGeom prst="rect">
            <a:avLst/>
          </a:prstGeom>
        </p:spPr>
        <p:txBody>
          <a:bodyPr wrap="square" lIns="82112" tIns="41050" rIns="82112" bIns="41050">
            <a:spAutoFit/>
          </a:bodyPr>
          <a:lstStyle/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Задачи воспитания в работе классного руководителя/ куратора групп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DD7BA81-82A6-490C-A00B-A90BA3BB8317}"/>
              </a:ext>
            </a:extLst>
          </p:cNvPr>
          <p:cNvSpPr/>
          <p:nvPr/>
        </p:nvSpPr>
        <p:spPr>
          <a:xfrm>
            <a:off x="3806696" y="5263821"/>
            <a:ext cx="2133791" cy="523008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en-US" sz="1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51 </a:t>
            </a:r>
            <a:r>
              <a:rPr lang="ru-RU" sz="1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200" dirty="0" smtClean="0">
                <a:latin typeface="Century Gothic" panose="020B0502020202020204" pitchFamily="34" charset="0"/>
              </a:rPr>
              <a:t>2020 </a:t>
            </a:r>
            <a:r>
              <a:rPr lang="ru-RU" sz="1200" dirty="0">
                <a:latin typeface="Century Gothic" panose="020B0502020202020204" pitchFamily="34" charset="0"/>
              </a:rPr>
              <a:t>г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100 % </a:t>
            </a:r>
            <a:r>
              <a:rPr lang="ru-RU" sz="1200" dirty="0" smtClean="0">
                <a:latin typeface="Century Gothic" panose="020B0502020202020204" pitchFamily="34" charset="0"/>
              </a:rPr>
              <a:t>охват 2021 г. МО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C945087-801B-4BCA-99DB-64B4E0F3BABE}"/>
              </a:ext>
            </a:extLst>
          </p:cNvPr>
          <p:cNvSpPr/>
          <p:nvPr/>
        </p:nvSpPr>
        <p:spPr>
          <a:xfrm>
            <a:off x="3583009" y="3575695"/>
            <a:ext cx="838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Формирование у обучающихся активной гражданской, социальной и жизненной позиции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Создание благоприятных психолого-педагогических условий в классе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58BB4E6-FC45-4049-94D5-9AB28CA43FC9}"/>
              </a:ext>
            </a:extLst>
          </p:cNvPr>
          <p:cNvSpPr/>
          <p:nvPr/>
        </p:nvSpPr>
        <p:spPr>
          <a:xfrm>
            <a:off x="4465873" y="1382989"/>
            <a:ext cx="2949228" cy="729233"/>
          </a:xfrm>
          <a:prstGeom prst="rect">
            <a:avLst/>
          </a:prstGeom>
        </p:spPr>
        <p:txBody>
          <a:bodyPr wrap="square" lIns="82112" tIns="41050" rIns="82112" bIns="4105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646 </a:t>
            </a:r>
          </a:p>
          <a:p>
            <a:pPr algn="ctr"/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пед.работников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, осуществляющих кураторство</a:t>
            </a:r>
          </a:p>
        </p:txBody>
      </p:sp>
      <p:sp>
        <p:nvSpPr>
          <p:cNvPr id="34" name="Прямоугольник 21">
            <a:extLst>
              <a:ext uri="{FF2B5EF4-FFF2-40B4-BE49-F238E27FC236}">
                <a16:creationId xmlns="" xmlns:a16="http://schemas.microsoft.com/office/drawing/2014/main" id="{ACB04321-E8BB-4DAF-9E91-9110543F09C2}"/>
              </a:ext>
            </a:extLst>
          </p:cNvPr>
          <p:cNvSpPr txBox="1"/>
          <p:nvPr/>
        </p:nvSpPr>
        <p:spPr>
          <a:xfrm>
            <a:off x="4603203" y="2358492"/>
            <a:ext cx="2345950" cy="455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2877" tIns="42879" rIns="42877" bIns="42879">
            <a:spAutoFit/>
          </a:bodyPr>
          <a:lstStyle/>
          <a:p>
            <a:pPr defTabSz="912260">
              <a:buClr>
                <a:srgbClr val="2E75B6"/>
              </a:buClr>
              <a:buSzPct val="180000"/>
            </a:pPr>
            <a:r>
              <a:rPr lang="ru-RU" sz="1200" dirty="0" smtClean="0">
                <a:latin typeface="Century Gothic" panose="020B0502020202020204" pitchFamily="34" charset="0"/>
              </a:rPr>
              <a:t>2021 г.: 27,6 </a:t>
            </a:r>
            <a:r>
              <a:rPr lang="ru-RU" sz="1200" dirty="0">
                <a:latin typeface="Century Gothic" panose="020B0502020202020204" pitchFamily="34" charset="0"/>
              </a:rPr>
              <a:t>млн. ₽ </a:t>
            </a:r>
          </a:p>
          <a:p>
            <a:pPr>
              <a:buClr>
                <a:srgbClr val="2E75B6"/>
              </a:buClr>
              <a:buSzPct val="180000"/>
            </a:pPr>
            <a:r>
              <a:rPr lang="ru-RU" sz="1200" dirty="0" smtClean="0">
                <a:latin typeface="Century Gothic" panose="020B0502020202020204" pitchFamily="34" charset="0"/>
              </a:rPr>
              <a:t>2022 г.: 79,6  </a:t>
            </a:r>
            <a:r>
              <a:rPr lang="ru-RU" sz="1200" dirty="0">
                <a:latin typeface="Century Gothic" panose="020B0502020202020204" pitchFamily="34" charset="0"/>
              </a:rPr>
              <a:t>млн. ₽ (прогноз)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B2D7FCB-D87E-4D5D-A300-054462600EDD}"/>
              </a:ext>
            </a:extLst>
          </p:cNvPr>
          <p:cNvSpPr/>
          <p:nvPr/>
        </p:nvSpPr>
        <p:spPr>
          <a:xfrm>
            <a:off x="9271972" y="5208791"/>
            <a:ext cx="3110527" cy="738452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Ежегодно</a:t>
            </a: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</a:t>
            </a:r>
            <a:b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30 премий </a:t>
            </a:r>
            <a:r>
              <a:rPr lang="ru-RU" sz="1400" b="1" dirty="0">
                <a:latin typeface="Century Gothic" panose="020B0502020202020204" pitchFamily="34" charset="0"/>
              </a:rPr>
              <a:t>Губернатора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Томской области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16A84EB-5EB5-4B73-A547-FD2BDAA00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6"/>
          <a:stretch/>
        </p:blipFill>
        <p:spPr>
          <a:xfrm>
            <a:off x="269934" y="5231248"/>
            <a:ext cx="1185666" cy="698455"/>
          </a:xfrm>
          <a:prstGeom prst="rect">
            <a:avLst/>
          </a:prstGeom>
        </p:spPr>
      </p:pic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E0589717-A88D-41B6-86CA-F07B4AA441D2}"/>
              </a:ext>
            </a:extLst>
          </p:cNvPr>
          <p:cNvSpPr/>
          <p:nvPr/>
        </p:nvSpPr>
        <p:spPr>
          <a:xfrm rot="5400000">
            <a:off x="6936986" y="1905142"/>
            <a:ext cx="1582825" cy="332535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1678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30364" y="5072904"/>
            <a:ext cx="11731006" cy="934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2959" y="1111125"/>
            <a:ext cx="10023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entury Gothic" panose="020B0502020202020204" pitchFamily="34" charset="0"/>
              </a:rPr>
              <a:t>Организация санитарно-эпидемиологических (профилактических), образовательных, цифровых, медицинских мероприятий , а также условий в общежитиях /интернатах, обеспечивающих нераспространение новой коронавирусной инфекции (COVID-19</a:t>
            </a:r>
            <a:r>
              <a:rPr lang="ru-RU" sz="1400" i="1" dirty="0" smtClean="0">
                <a:latin typeface="Century Gothic" panose="020B0502020202020204" pitchFamily="34" charset="0"/>
              </a:rPr>
              <a:t>).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39" y="6277172"/>
            <a:ext cx="1115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*</a:t>
            </a:r>
            <a:r>
              <a:rPr lang="ru-RU" sz="1600" dirty="0" smtClean="0">
                <a:latin typeface="Century Gothic" panose="020B0502020202020204" pitchFamily="34" charset="0"/>
              </a:rPr>
              <a:t>Межведомственные совещания под </a:t>
            </a:r>
            <a:r>
              <a:rPr lang="ru-RU" sz="1600" dirty="0" smtClean="0">
                <a:latin typeface="Century Gothic" panose="020B0502020202020204" pitchFamily="34" charset="0"/>
              </a:rPr>
              <a:t>председательством </a:t>
            </a:r>
            <a:r>
              <a:rPr lang="ru-RU" sz="1600" b="1" dirty="0" smtClean="0">
                <a:latin typeface="Century Gothic" panose="020B0502020202020204" pitchFamily="34" charset="0"/>
              </a:rPr>
              <a:t>Губернатора Томской области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0364" y="6228156"/>
            <a:ext cx="19862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862B92B-C086-4E0E-9901-57DB97D42BD8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D0EA01-4655-47A6-9B30-55715AB94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442943"/>
            <a:ext cx="1593464" cy="542532"/>
          </a:xfrm>
          <a:prstGeom prst="rect">
            <a:avLst/>
          </a:prstGeom>
        </p:spPr>
      </p:pic>
      <p:sp>
        <p:nvSpPr>
          <p:cNvPr id="12" name="Номер слайда 12">
            <a:extLst>
              <a:ext uri="{FF2B5EF4-FFF2-40B4-BE49-F238E27FC236}">
                <a16:creationId xmlns="" xmlns:a16="http://schemas.microsoft.com/office/drawing/2014/main" id="{258CD914-212B-4F57-834A-F5C72B32D19D}"/>
              </a:ext>
            </a:extLst>
          </p:cNvPr>
          <p:cNvSpPr txBox="1">
            <a:spLocks/>
          </p:cNvSpPr>
          <p:nvPr/>
        </p:nvSpPr>
        <p:spPr>
          <a:xfrm>
            <a:off x="9128964" y="6341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12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1D49E84-AB2E-4E5E-8312-AD162B7D0733}"/>
              </a:ext>
            </a:extLst>
          </p:cNvPr>
          <p:cNvCxnSpPr/>
          <p:nvPr/>
        </p:nvCxnSpPr>
        <p:spPr>
          <a:xfrm>
            <a:off x="11438810" y="63495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84A7915-2BE1-4BE1-8E93-47579E66696C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521B2CD5-1C78-4EB4-A2EA-992CF2087DE4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8231" y="400700"/>
            <a:ext cx="722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</a:t>
            </a:r>
            <a:r>
              <a:rPr lang="ru-RU" sz="3200" b="1" dirty="0">
                <a:latin typeface="Century Gothic" panose="020B0502020202020204" pitchFamily="34" charset="0"/>
              </a:rPr>
              <a:t>ЕКТ </a:t>
            </a:r>
            <a:r>
              <a:rPr lang="ru-RU" sz="32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«ЧИСТЫЙ КАМПУС</a:t>
            </a:r>
            <a:r>
              <a:rPr lang="ru-RU" sz="3200" b="1" dirty="0" smtClean="0">
                <a:solidFill>
                  <a:srgbClr val="0063B8"/>
                </a:solidFill>
                <a:latin typeface="Century Gothic" panose="020B0502020202020204" pitchFamily="34" charset="0"/>
              </a:rPr>
              <a:t>» </a:t>
            </a:r>
            <a:r>
              <a:rPr lang="ru-RU" sz="3200" b="1" dirty="0" smtClean="0">
                <a:latin typeface="Century Gothic" panose="020B0502020202020204" pitchFamily="34" charset="0"/>
              </a:rPr>
              <a:t>2021*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2959" y="5339891"/>
            <a:ext cx="953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КАМПАНИЯ ПО ВАКЦИНАЦИИ ОТ </a:t>
            </a:r>
            <a:r>
              <a:rPr lang="en-US" b="1" dirty="0" smtClean="0">
                <a:latin typeface="Century Gothic" panose="020B0502020202020204" pitchFamily="34" charset="0"/>
              </a:rPr>
              <a:t>COVID-19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67186" y="1665123"/>
            <a:ext cx="460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УЧЕБНЫЙ ГОД 2021/2022</a:t>
            </a:r>
            <a:endParaRPr lang="ru-RU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56619" y="2106822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2093" y="2132391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789" y="2096422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3677" y="2200819"/>
            <a:ext cx="302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САН-ЭПИД. </a:t>
            </a:r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МЕРОПРИЯТИЯ</a:t>
            </a:r>
            <a:endParaRPr lang="ru-RU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6244" y="2112462"/>
            <a:ext cx="14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49930" y="2670327"/>
            <a:ext cx="2434168" cy="323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Термометрия (учащиеся, сотрудники).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Century Gothic" panose="020B0502020202020204" pitchFamily="34" charset="0"/>
              </a:rPr>
              <a:t>Дезсредства</a:t>
            </a:r>
            <a:r>
              <a:rPr lang="ru-RU" sz="1200" dirty="0" smtClean="0">
                <a:latin typeface="Century Gothic" panose="020B0502020202020204" pitchFamily="34" charset="0"/>
              </a:rPr>
              <a:t>  для </a:t>
            </a:r>
            <a:r>
              <a:rPr lang="ru-RU" sz="1200" dirty="0">
                <a:latin typeface="Century Gothic" panose="020B0502020202020204" pitchFamily="34" charset="0"/>
              </a:rPr>
              <a:t>обработки рук.</a:t>
            </a:r>
          </a:p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Разметка </a:t>
            </a:r>
            <a:r>
              <a:rPr lang="ru-RU" sz="1200" dirty="0">
                <a:latin typeface="Century Gothic" panose="020B0502020202020204" pitchFamily="34" charset="0"/>
              </a:rPr>
              <a:t>для социальной дистанции 1,5 </a:t>
            </a:r>
            <a:r>
              <a:rPr lang="ru-RU" sz="1200" dirty="0" smtClean="0">
                <a:latin typeface="Century Gothic" panose="020B0502020202020204" pitchFamily="34" charset="0"/>
              </a:rPr>
              <a:t>м.</a:t>
            </a:r>
          </a:p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Контроль респираторных симптомов.</a:t>
            </a:r>
          </a:p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Наличие изолятора.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174625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9787" y="2311520"/>
            <a:ext cx="2074607" cy="229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ВХОДНАЯ </a:t>
            </a:r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ГРУППА </a:t>
            </a:r>
            <a:endParaRPr lang="ru-RU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971221" y="2736477"/>
            <a:ext cx="2773661" cy="195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Питание по утвержденному графику.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СИЗ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для персонала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столовой. 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Обработка посуды  и поверхности после каждого приема пищи </a:t>
            </a:r>
            <a:r>
              <a:rPr lang="ru-RU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дезсредствами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одноразовой посуды при отсутствии возможности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её обработки.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00042" y="2227076"/>
            <a:ext cx="265489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9138573" y="2730487"/>
            <a:ext cx="2822689" cy="22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термометрии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учащихся,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персонала 2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раза в день (журнал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3050" indent="-2730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пропускного режима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входной группы (журнал).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3050" indent="-2730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за санитарным состоянием комнат (журнал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3050" indent="-2730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изоляторов 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 </a:t>
            </a:r>
            <a:r>
              <a:rPr lang="ru-RU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обсерваторов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для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студентов.</a:t>
            </a:r>
          </a:p>
          <a:p>
            <a:pPr marL="273050" indent="-27305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мероприятия по п. 1,2,3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28533" y="2254723"/>
            <a:ext cx="270939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ОБЩЕЖИТИЯ</a:t>
            </a:r>
            <a:r>
              <a:rPr lang="en-US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/</a:t>
            </a:r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ИНТЕРНАТЫ</a:t>
            </a:r>
            <a:endParaRPr lang="ru-RU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1454" y="2688380"/>
            <a:ext cx="3329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Обеззараживание </a:t>
            </a:r>
            <a:r>
              <a:rPr lang="ru-RU" sz="1200" dirty="0">
                <a:latin typeface="Century Gothic" panose="020B0502020202020204" pitchFamily="34" charset="0"/>
              </a:rPr>
              <a:t>воздуха, </a:t>
            </a:r>
            <a:r>
              <a:rPr lang="ru-RU" sz="1200" dirty="0" smtClean="0">
                <a:latin typeface="Century Gothic" panose="020B0502020202020204" pitchFamily="34" charset="0"/>
              </a:rPr>
              <a:t>проветривание помещений.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Уборка </a:t>
            </a:r>
            <a:r>
              <a:rPr lang="ru-RU" sz="1200" dirty="0">
                <a:latin typeface="Century Gothic" panose="020B0502020202020204" pitchFamily="34" charset="0"/>
              </a:rPr>
              <a:t>(</a:t>
            </a:r>
            <a:r>
              <a:rPr lang="ru-RU" sz="1200" dirty="0" smtClean="0">
                <a:latin typeface="Century Gothic" panose="020B0502020202020204" pitchFamily="34" charset="0"/>
              </a:rPr>
              <a:t>ежедневная, генеральная)  помещений </a:t>
            </a:r>
            <a:r>
              <a:rPr lang="ru-RU" sz="1200" dirty="0">
                <a:latin typeface="Century Gothic" panose="020B0502020202020204" pitchFamily="34" charset="0"/>
              </a:rPr>
              <a:t>с применением </a:t>
            </a:r>
            <a:r>
              <a:rPr lang="ru-RU" sz="1200" dirty="0" err="1" smtClean="0">
                <a:latin typeface="Century Gothic" panose="020B0502020202020204" pitchFamily="34" charset="0"/>
              </a:rPr>
              <a:t>дезсредств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Century Gothic" panose="020B0502020202020204" pitchFamily="34" charset="0"/>
              </a:rPr>
              <a:t>Санитайзеры</a:t>
            </a:r>
            <a:r>
              <a:rPr lang="ru-RU" sz="1200" dirty="0">
                <a:latin typeface="Century Gothic" panose="020B0502020202020204" pitchFamily="34" charset="0"/>
              </a:rPr>
              <a:t> при входе , в помещениях для приема пищи, санитарных узлах и туалетных комнатах.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Соблюдение </a:t>
            </a:r>
            <a:r>
              <a:rPr lang="ru-RU" sz="1200" dirty="0">
                <a:latin typeface="Century Gothic" panose="020B0502020202020204" pitchFamily="34" charset="0"/>
              </a:rPr>
              <a:t>социальной дистанции – нанесение разметки в местах общего </a:t>
            </a:r>
            <a:r>
              <a:rPr lang="ru-RU" sz="1200" dirty="0" smtClean="0">
                <a:latin typeface="Century Gothic" panose="020B0502020202020204" pitchFamily="34" charset="0"/>
              </a:rPr>
              <a:t>пользования.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31" name="Picture 2" descr="C:\Users\kovalchukan\Downloads\exclamation-mark (3)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9" y="5252608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9D3B75DC-8065-4760-B39D-CC20FA757F9D}"/>
              </a:ext>
            </a:extLst>
          </p:cNvPr>
          <p:cNvSpPr txBox="1">
            <a:spLocks/>
          </p:cNvSpPr>
          <p:nvPr/>
        </p:nvSpPr>
        <p:spPr>
          <a:xfrm>
            <a:off x="547378" y="2280370"/>
            <a:ext cx="6355277" cy="187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800" b="1" dirty="0" smtClean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С новым учебным годом!!!</a:t>
            </a:r>
            <a:endParaRPr lang="ru-RU" b="1" dirty="0">
              <a:solidFill>
                <a:srgbClr val="FF0066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D4DCA18B-100C-4602-84BB-F6C6C46509BF}"/>
              </a:ext>
            </a:extLst>
          </p:cNvPr>
          <p:cNvSpPr/>
          <p:nvPr/>
        </p:nvSpPr>
        <p:spPr>
          <a:xfrm>
            <a:off x="7026454" y="-1490919"/>
            <a:ext cx="5800436" cy="549563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78BA2C6-11D0-44F8-9793-3F68999E7FE7}"/>
              </a:ext>
            </a:extLst>
          </p:cNvPr>
          <p:cNvSpPr/>
          <p:nvPr/>
        </p:nvSpPr>
        <p:spPr>
          <a:xfrm>
            <a:off x="9191059" y="2713744"/>
            <a:ext cx="3449781" cy="31698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DD30580-85AC-4627-950E-866D6E17A90C}"/>
              </a:ext>
            </a:extLst>
          </p:cNvPr>
          <p:cNvSpPr/>
          <p:nvPr/>
        </p:nvSpPr>
        <p:spPr>
          <a:xfrm>
            <a:off x="6286226" y="-158659"/>
            <a:ext cx="1306286" cy="118663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4" descr="Ð¢Ð¾Ð¼ÑÐºÐ°Ñ Ð¾Ð±Ð»Ð°ÑÑÑ, Ð³ÐµÑÐ± - Ð²ÐµÐºÑÐ¾ÑÐ½Ð¾Ðµ Ð¸Ð·Ð¾Ð±ÑÐ°Ð¶ÐµÐ½Ð¸Ðµ">
            <a:extLst>
              <a:ext uri="{FF2B5EF4-FFF2-40B4-BE49-F238E27FC236}">
                <a16:creationId xmlns="" xmlns:a16="http://schemas.microsoft.com/office/drawing/2014/main" id="{C031F04D-2A81-4D08-8FA7-08E8038B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2" y="562852"/>
            <a:ext cx="937317" cy="8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1A04A63-7633-4823-809B-FE8EA4D15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547378" y="6105769"/>
            <a:ext cx="1595030" cy="4354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0C16B0B-6829-4F4B-AF67-F1B3EC4457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721555" y="591188"/>
            <a:ext cx="2420031" cy="8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4686C71-C0A1-4B96-89B4-998614525EF9}"/>
              </a:ext>
            </a:extLst>
          </p:cNvPr>
          <p:cNvSpPr/>
          <p:nvPr/>
        </p:nvSpPr>
        <p:spPr>
          <a:xfrm>
            <a:off x="-333375" y="4971741"/>
            <a:ext cx="13420725" cy="7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347AE7E-C9CE-498E-9EA2-2E070318E72A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99D48C-5E4B-47CD-A311-C20A83286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9756694" y="6250896"/>
            <a:ext cx="1595030" cy="4354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94B9743-E7B7-41DA-A6CE-0158BEF39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EBA37890-68A3-4174-AA19-2435519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964" y="6277654"/>
            <a:ext cx="2743200" cy="365125"/>
          </a:xfrm>
        </p:spPr>
        <p:txBody>
          <a:bodyPr/>
          <a:lstStyle/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CABDC38-21C6-4EA5-996A-649F08A1F6E3}"/>
              </a:ext>
            </a:extLst>
          </p:cNvPr>
          <p:cNvCxnSpPr/>
          <p:nvPr/>
        </p:nvCxnSpPr>
        <p:spPr>
          <a:xfrm>
            <a:off x="11438810" y="62860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C7220D1E-B7C6-42E7-9F5D-1E4ECEAF2184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D33CA9F-4AB8-42C2-8603-427D06B38F36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84D098-100E-4F55-9E62-DBFAAEAF353C}"/>
              </a:ext>
            </a:extLst>
          </p:cNvPr>
          <p:cNvSpPr txBox="1"/>
          <p:nvPr/>
        </p:nvSpPr>
        <p:spPr>
          <a:xfrm>
            <a:off x="130629" y="5819923"/>
            <a:ext cx="8452071" cy="338342"/>
          </a:xfrm>
          <a:prstGeom prst="rect">
            <a:avLst/>
          </a:prstGeom>
          <a:noFill/>
        </p:spPr>
        <p:txBody>
          <a:bodyPr wrap="square" lIns="91227" tIns="45615" rIns="91227" bIns="45615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cs typeface="Gotham Pro Light" panose="02000503030000020004" pitchFamily="2" charset="0"/>
              </a:rPr>
              <a:t>*</a:t>
            </a:r>
            <a:r>
              <a:rPr lang="ru-RU" sz="1400" dirty="0">
                <a:latin typeface="Century Gothic" panose="020B0502020202020204" pitchFamily="34" charset="0"/>
                <a:cs typeface="Gotham Pro Light" panose="02000503030000020004" pitchFamily="2" charset="0"/>
              </a:rPr>
              <a:t>Указ Президента РФ от 21.07.2020 № 474</a:t>
            </a:r>
          </a:p>
        </p:txBody>
      </p:sp>
      <p:sp>
        <p:nvSpPr>
          <p:cNvPr id="21" name="object 64">
            <a:extLst>
              <a:ext uri="{FF2B5EF4-FFF2-40B4-BE49-F238E27FC236}">
                <a16:creationId xmlns="" xmlns:a16="http://schemas.microsoft.com/office/drawing/2014/main" id="{1DEB5750-E562-4447-8364-6ABCAD0ED351}"/>
              </a:ext>
            </a:extLst>
          </p:cNvPr>
          <p:cNvSpPr/>
          <p:nvPr/>
        </p:nvSpPr>
        <p:spPr>
          <a:xfrm>
            <a:off x="1258335" y="2164547"/>
            <a:ext cx="1388797" cy="0"/>
          </a:xfrm>
          <a:custGeom>
            <a:avLst/>
            <a:gdLst/>
            <a:ahLst/>
            <a:cxnLst/>
            <a:rect l="l" t="t" r="r" b="b"/>
            <a:pathLst>
              <a:path w="1805304">
                <a:moveTo>
                  <a:pt x="0" y="0"/>
                </a:moveTo>
                <a:lnTo>
                  <a:pt x="1804784" y="0"/>
                </a:lnTo>
              </a:path>
            </a:pathLst>
          </a:custGeom>
          <a:ln w="571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64">
            <a:extLst>
              <a:ext uri="{FF2B5EF4-FFF2-40B4-BE49-F238E27FC236}">
                <a16:creationId xmlns="" xmlns:a16="http://schemas.microsoft.com/office/drawing/2014/main" id="{1248AA0D-DF81-42C5-B115-B719BB6DDAF4}"/>
              </a:ext>
            </a:extLst>
          </p:cNvPr>
          <p:cNvSpPr/>
          <p:nvPr/>
        </p:nvSpPr>
        <p:spPr>
          <a:xfrm>
            <a:off x="3581994" y="2145495"/>
            <a:ext cx="1527677" cy="0"/>
          </a:xfrm>
          <a:custGeom>
            <a:avLst/>
            <a:gdLst/>
            <a:ahLst/>
            <a:cxnLst/>
            <a:rect l="l" t="t" r="r" b="b"/>
            <a:pathLst>
              <a:path w="1805304">
                <a:moveTo>
                  <a:pt x="0" y="0"/>
                </a:moveTo>
                <a:lnTo>
                  <a:pt x="1804784" y="0"/>
                </a:lnTo>
              </a:path>
            </a:pathLst>
          </a:custGeom>
          <a:ln w="571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9766FED-C948-4926-BB93-12168F25DCFD}"/>
              </a:ext>
            </a:extLst>
          </p:cNvPr>
          <p:cNvSpPr/>
          <p:nvPr/>
        </p:nvSpPr>
        <p:spPr>
          <a:xfrm>
            <a:off x="977985" y="5090807"/>
            <a:ext cx="9971677" cy="584563"/>
          </a:xfrm>
          <a:prstGeom prst="rect">
            <a:avLst/>
          </a:prstGeom>
          <a:ln>
            <a:noFill/>
          </a:ln>
        </p:spPr>
        <p:txBody>
          <a:bodyPr wrap="square" lIns="91227" tIns="45615" rIns="91227" bIns="45615">
            <a:spAutoFit/>
          </a:bodyPr>
          <a:lstStyle/>
          <a:p>
            <a:pPr algn="ctr" defTabSz="1005677">
              <a:defRPr/>
            </a:pPr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sz="1600" b="1" dirty="0">
                <a:latin typeface="Century Gothic" panose="020B0502020202020204" pitchFamily="34" charset="0"/>
              </a:rPr>
              <a:t>условий для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ВОСПИТАНИЯ ГАРМОНИЧНО РАЗВИТОЙ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СОЦИАЛЬНО ОТВЕТСТВЕННОЙ ЛИЧНОСТИ </a:t>
            </a:r>
            <a:r>
              <a:rPr lang="ru-RU" sz="1600" b="1" dirty="0">
                <a:latin typeface="Century Gothic" panose="020B0502020202020204" pitchFamily="34" charset="0"/>
              </a:rPr>
              <a:t>на основе духовно-нравственных ценностей  народов РФ…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2D32BDA-D0C0-4CDC-9775-0FD85ACA2D0D}"/>
              </a:ext>
            </a:extLst>
          </p:cNvPr>
          <p:cNvSpPr/>
          <p:nvPr/>
        </p:nvSpPr>
        <p:spPr>
          <a:xfrm>
            <a:off x="3487551" y="2247977"/>
            <a:ext cx="2226019" cy="2523556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pPr>
              <a:spcBef>
                <a:spcPts val="660"/>
              </a:spcBef>
            </a:pPr>
            <a:r>
              <a:rPr lang="ru-RU" sz="1600" b="1" dirty="0">
                <a:solidFill>
                  <a:srgbClr val="0072BC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ВОСПИТАНИЕ ТАЛАНТОВ </a:t>
            </a:r>
            <a:r>
              <a:rPr lang="ru-RU" sz="1400" dirty="0">
                <a:latin typeface="Century Gothic" panose="020B0502020202020204" pitchFamily="34" charset="0"/>
                <a:cs typeface="Gotham Pro Light" panose="02000503030000020004" pitchFamily="2" charset="0"/>
              </a:rPr>
              <a:t>формирование </a:t>
            </a:r>
            <a:r>
              <a:rPr lang="ru-RU" sz="1400" b="1" dirty="0">
                <a:latin typeface="Century Gothic" panose="020B0502020202020204" pitchFamily="34" charset="0"/>
                <a:cs typeface="Gotham Pro Light" panose="02000503030000020004" pitchFamily="2" charset="0"/>
              </a:rPr>
              <a:t>эффективной системы </a:t>
            </a:r>
            <a:r>
              <a:rPr lang="ru-RU" sz="1400" dirty="0">
                <a:latin typeface="Century Gothic" panose="020B0502020202020204" pitchFamily="34" charset="0"/>
                <a:cs typeface="Gotham Pro Light" panose="02000503030000020004" pitchFamily="2" charset="0"/>
              </a:rPr>
              <a:t>выявления, поддержки и </a:t>
            </a:r>
            <a:r>
              <a:rPr lang="ru-RU" sz="1400" b="1" dirty="0">
                <a:latin typeface="Century Gothic" panose="020B0502020202020204" pitchFamily="34" charset="0"/>
                <a:cs typeface="Gotham Pro Light" panose="02000503030000020004" pitchFamily="2" charset="0"/>
              </a:rPr>
              <a:t>развития талантов</a:t>
            </a:r>
            <a:r>
              <a:rPr lang="ru-RU" sz="1400" dirty="0">
                <a:latin typeface="Century Gothic" panose="020B0502020202020204" pitchFamily="34" charset="0"/>
                <a:cs typeface="Gotham Pro Light" panose="02000503030000020004" pitchFamily="2" charset="0"/>
              </a:rPr>
              <a:t>  у детей и молодежи, … и </a:t>
            </a:r>
            <a:r>
              <a:rPr lang="ru-RU" sz="1400" b="1" dirty="0">
                <a:latin typeface="Century Gothic" panose="020B0502020202020204" pitchFamily="34" charset="0"/>
                <a:cs typeface="Gotham Pro Light" panose="02000503030000020004" pitchFamily="2" charset="0"/>
              </a:rPr>
              <a:t>профессиональную ориентацию </a:t>
            </a:r>
            <a:r>
              <a:rPr lang="ru-RU" sz="1400" dirty="0">
                <a:latin typeface="Century Gothic" panose="020B0502020202020204" pitchFamily="34" charset="0"/>
                <a:cs typeface="Gotham Pro Light" panose="02000503030000020004" pitchFamily="2" charset="0"/>
              </a:rPr>
              <a:t>всех обучающихся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9E27CFF-8402-4D8D-B4A3-EEA3045D9709}"/>
              </a:ext>
            </a:extLst>
          </p:cNvPr>
          <p:cNvSpPr/>
          <p:nvPr/>
        </p:nvSpPr>
        <p:spPr>
          <a:xfrm>
            <a:off x="1165228" y="2256794"/>
            <a:ext cx="1876008" cy="1661781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pPr>
              <a:spcBef>
                <a:spcPts val="660"/>
              </a:spcBef>
            </a:pPr>
            <a:r>
              <a:rPr lang="ru-RU" sz="1600" b="1" dirty="0">
                <a:solidFill>
                  <a:srgbClr val="0072BC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КАЧЕСТВО ОБРАЗОВАНИЯ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вхождение РФ в число 10 ведущих стран мира по </a:t>
            </a:r>
            <a:r>
              <a:rPr lang="ru-RU" sz="1400" b="1" dirty="0">
                <a:latin typeface="Century Gothic" panose="020B0502020202020204" pitchFamily="34" charset="0"/>
              </a:rPr>
              <a:t>качеству общего </a:t>
            </a:r>
            <a:r>
              <a:rPr lang="ru-RU" sz="1400" dirty="0">
                <a:latin typeface="Century Gothic" panose="020B0502020202020204" pitchFamily="34" charset="0"/>
              </a:rPr>
              <a:t>образования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C4EA96-CC66-4296-A09D-D5978971A843}"/>
              </a:ext>
            </a:extLst>
          </p:cNvPr>
          <p:cNvSpPr txBox="1"/>
          <p:nvPr/>
        </p:nvSpPr>
        <p:spPr>
          <a:xfrm>
            <a:off x="1182912" y="1666004"/>
            <a:ext cx="672338" cy="461453"/>
          </a:xfrm>
          <a:prstGeom prst="rect">
            <a:avLst/>
          </a:prstGeom>
          <a:noFill/>
        </p:spPr>
        <p:txBody>
          <a:bodyPr wrap="square" lIns="91227" tIns="45615" rIns="91227" bIns="45615" rtlCol="0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CB9811-F356-4414-904A-B587C1C7A1BE}"/>
              </a:ext>
            </a:extLst>
          </p:cNvPr>
          <p:cNvSpPr txBox="1"/>
          <p:nvPr/>
        </p:nvSpPr>
        <p:spPr>
          <a:xfrm>
            <a:off x="3550834" y="1658713"/>
            <a:ext cx="672338" cy="461453"/>
          </a:xfrm>
          <a:prstGeom prst="rect">
            <a:avLst/>
          </a:prstGeom>
          <a:noFill/>
        </p:spPr>
        <p:txBody>
          <a:bodyPr wrap="square" lIns="91227" tIns="45615" rIns="91227" bIns="45615" rtlCol="0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806E6A-FDFC-48B4-A715-923B55ADE38D}"/>
              </a:ext>
            </a:extLst>
          </p:cNvPr>
          <p:cNvSpPr txBox="1"/>
          <p:nvPr/>
        </p:nvSpPr>
        <p:spPr>
          <a:xfrm>
            <a:off x="6090824" y="1662531"/>
            <a:ext cx="672338" cy="461453"/>
          </a:xfrm>
          <a:prstGeom prst="rect">
            <a:avLst/>
          </a:prstGeom>
          <a:noFill/>
        </p:spPr>
        <p:txBody>
          <a:bodyPr wrap="square" lIns="91227" tIns="45615" rIns="91227" bIns="45615" rtlCol="0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F46AEF-6557-41BA-84ED-2F2AD48E79EB}"/>
              </a:ext>
            </a:extLst>
          </p:cNvPr>
          <p:cNvSpPr txBox="1"/>
          <p:nvPr/>
        </p:nvSpPr>
        <p:spPr>
          <a:xfrm>
            <a:off x="8587458" y="1632427"/>
            <a:ext cx="692779" cy="461453"/>
          </a:xfrm>
          <a:prstGeom prst="rect">
            <a:avLst/>
          </a:prstGeom>
          <a:noFill/>
        </p:spPr>
        <p:txBody>
          <a:bodyPr wrap="square" lIns="91227" tIns="45615" rIns="91227" bIns="45615" rtlCol="0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E3B12CB-A5BC-41C3-96F5-6E161759B11E}"/>
              </a:ext>
            </a:extLst>
          </p:cNvPr>
          <p:cNvSpPr/>
          <p:nvPr/>
        </p:nvSpPr>
        <p:spPr>
          <a:xfrm>
            <a:off x="6029263" y="2185943"/>
            <a:ext cx="2196716" cy="2738999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ru-RU" sz="1600" b="1" dirty="0">
                <a:solidFill>
                  <a:srgbClr val="0072BC"/>
                </a:solidFill>
                <a:latin typeface="Century Gothic" panose="020B0502020202020204" pitchFamily="34" charset="0"/>
              </a:rPr>
              <a:t>ЦИФРОВАЯ ТРАНСФОРМАЦИЯ </a:t>
            </a:r>
            <a:r>
              <a:rPr lang="ru-RU" sz="1400" b="1" dirty="0">
                <a:solidFill>
                  <a:srgbClr val="0072BC"/>
                </a:solidFill>
                <a:latin typeface="Century Gothic" panose="020B0502020202020204" pitchFamily="34" charset="0"/>
              </a:rPr>
              <a:t>отрасли образования </a:t>
            </a:r>
            <a:r>
              <a:rPr lang="ru-RU" sz="1400" dirty="0">
                <a:latin typeface="Century Gothic" panose="020B0502020202020204" pitchFamily="34" charset="0"/>
              </a:rPr>
              <a:t>достижение </a:t>
            </a:r>
            <a:r>
              <a:rPr lang="ru-RU" sz="1400" b="1" dirty="0">
                <a:latin typeface="Century Gothic" panose="020B0502020202020204" pitchFamily="34" charset="0"/>
              </a:rPr>
              <a:t>«цифровой зрелости» </a:t>
            </a:r>
            <a:r>
              <a:rPr lang="ru-RU" sz="1400" dirty="0">
                <a:latin typeface="Century Gothic" panose="020B0502020202020204" pitchFamily="34" charset="0"/>
              </a:rPr>
              <a:t>ключевых отраслей экономики и социальной сферы,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в том числе здравоохранения, </a:t>
            </a:r>
            <a:r>
              <a:rPr lang="ru-RU" sz="1400" b="1" dirty="0">
                <a:latin typeface="Century Gothic" panose="020B0502020202020204" pitchFamily="34" charset="0"/>
              </a:rPr>
              <a:t>образования</a:t>
            </a:r>
            <a:r>
              <a:rPr lang="ru-RU" sz="1400" dirty="0">
                <a:latin typeface="Century Gothic" panose="020B0502020202020204" pitchFamily="34" charset="0"/>
              </a:rPr>
              <a:t> и госуправления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4B04909-A0DB-4A15-91E7-CA69995E4FA7}"/>
              </a:ext>
            </a:extLst>
          </p:cNvPr>
          <p:cNvSpPr txBox="1"/>
          <p:nvPr/>
        </p:nvSpPr>
        <p:spPr>
          <a:xfrm>
            <a:off x="1671474" y="6230884"/>
            <a:ext cx="1533107" cy="393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pPr defTabSz="1005677">
              <a:spcBef>
                <a:spcPts val="551"/>
              </a:spcBef>
            </a:pPr>
            <a:r>
              <a:rPr lang="ru-RU" sz="1400" dirty="0">
                <a:latin typeface="Century Gothic" panose="020B0502020202020204" pitchFamily="34" charset="0"/>
              </a:rPr>
              <a:t>Образование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D38A0FF-E206-4E27-B3B2-2C446F010864}"/>
              </a:ext>
            </a:extLst>
          </p:cNvPr>
          <p:cNvSpPr txBox="1"/>
          <p:nvPr/>
        </p:nvSpPr>
        <p:spPr>
          <a:xfrm>
            <a:off x="6039036" y="6160521"/>
            <a:ext cx="1388077" cy="532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pPr defTabSz="1005677"/>
            <a:r>
              <a:rPr lang="ru-RU" sz="1400" dirty="0">
                <a:latin typeface="Century Gothic" panose="020B0502020202020204" pitchFamily="34" charset="0"/>
              </a:rPr>
              <a:t>Наука и университеты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B56CDF-37F1-4D8A-8A9E-CDF9FC7AF0BA}"/>
              </a:ext>
            </a:extLst>
          </p:cNvPr>
          <p:cNvSpPr txBox="1"/>
          <p:nvPr/>
        </p:nvSpPr>
        <p:spPr>
          <a:xfrm>
            <a:off x="3876700" y="6233174"/>
            <a:ext cx="1442232" cy="393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pPr algn="ctr" defTabSz="1005677">
              <a:spcBef>
                <a:spcPts val="551"/>
              </a:spcBef>
            </a:pPr>
            <a:r>
              <a:rPr lang="ru-RU" sz="1400" dirty="0">
                <a:latin typeface="Century Gothic" panose="020B0502020202020204" pitchFamily="34" charset="0"/>
              </a:rPr>
              <a:t>Демография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10F33B-5BD4-4196-8364-1B82DA09FDED}"/>
              </a:ext>
            </a:extLst>
          </p:cNvPr>
          <p:cNvSpPr txBox="1"/>
          <p:nvPr/>
        </p:nvSpPr>
        <p:spPr>
          <a:xfrm>
            <a:off x="8201457" y="6166843"/>
            <a:ext cx="1488103" cy="532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pPr defTabSz="1005677"/>
            <a:r>
              <a:rPr lang="ru-RU" sz="1400" dirty="0">
                <a:latin typeface="Century Gothic" panose="020B0502020202020204" pitchFamily="34" charset="0"/>
              </a:rPr>
              <a:t>Цифровая </a:t>
            </a:r>
          </a:p>
          <a:p>
            <a:pPr defTabSz="1005677"/>
            <a:r>
              <a:rPr lang="ru-RU" sz="1400" dirty="0">
                <a:latin typeface="Century Gothic" panose="020B0502020202020204" pitchFamily="34" charset="0"/>
              </a:rPr>
              <a:t>экономика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479C6DC3-EA7B-4847-8AB1-E3C216B88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35502" r="66327" b="29314"/>
          <a:stretch/>
        </p:blipFill>
        <p:spPr bwMode="auto">
          <a:xfrm>
            <a:off x="1194835" y="6211531"/>
            <a:ext cx="452450" cy="4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="" xmlns:a16="http://schemas.microsoft.com/office/drawing/2014/main" id="{6955D059-B8AB-420F-9BA5-887815A1F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36988" r="65401" b="26016"/>
          <a:stretch/>
        </p:blipFill>
        <p:spPr bwMode="auto">
          <a:xfrm>
            <a:off x="3489377" y="6261931"/>
            <a:ext cx="387323" cy="3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7E8F35F6-48A4-4F91-BDDF-EA1A47722EA9}"/>
              </a:ext>
            </a:extLst>
          </p:cNvPr>
          <p:cNvGrpSpPr/>
          <p:nvPr/>
        </p:nvGrpSpPr>
        <p:grpSpPr>
          <a:xfrm>
            <a:off x="5576447" y="6283830"/>
            <a:ext cx="400440" cy="370682"/>
            <a:chOff x="2086438" y="5506933"/>
            <a:chExt cx="553004" cy="516198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0765CA91-6FBC-4963-B4BE-841EE9EBEA8C}"/>
                </a:ext>
              </a:extLst>
            </p:cNvPr>
            <p:cNvSpPr/>
            <p:nvPr/>
          </p:nvSpPr>
          <p:spPr>
            <a:xfrm>
              <a:off x="2086438" y="5563258"/>
              <a:ext cx="529254" cy="35604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2" tIns="50402" rIns="50402" bIns="50402" numCol="1" spcCol="38100" rtlCol="0" anchor="ctr">
              <a:spAutoFit/>
            </a:bodyPr>
            <a:lstStyle/>
            <a:p>
              <a:pPr defTabSz="1005677"/>
              <a:endParaRPr lang="ru-RU" sz="1000">
                <a:sym typeface="Calibri"/>
              </a:endParaRPr>
            </a:p>
          </p:txBody>
        </p:sp>
        <p:pic>
          <p:nvPicPr>
            <p:cNvPr id="39" name="Picture 4">
              <a:extLst>
                <a:ext uri="{FF2B5EF4-FFF2-40B4-BE49-F238E27FC236}">
                  <a16:creationId xmlns="" xmlns:a16="http://schemas.microsoft.com/office/drawing/2014/main" id="{A16F19D6-C9EC-4D14-A2BE-B3DABCF5D9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4"/>
            <a:stretch/>
          </p:blipFill>
          <p:spPr bwMode="auto">
            <a:xfrm>
              <a:off x="2110188" y="5506933"/>
              <a:ext cx="529254" cy="51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5">
            <a:extLst>
              <a:ext uri="{FF2B5EF4-FFF2-40B4-BE49-F238E27FC236}">
                <a16:creationId xmlns="" xmlns:a16="http://schemas.microsoft.com/office/drawing/2014/main" id="{AC745E07-3EA3-47BB-A73F-B53CBA39F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7282" r="70739" b="20898"/>
          <a:stretch/>
        </p:blipFill>
        <p:spPr bwMode="auto">
          <a:xfrm>
            <a:off x="7557747" y="6205772"/>
            <a:ext cx="461035" cy="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4625A8E-F8DC-4367-AAD6-C90967066067}"/>
              </a:ext>
            </a:extLst>
          </p:cNvPr>
          <p:cNvSpPr txBox="1"/>
          <p:nvPr/>
        </p:nvSpPr>
        <p:spPr>
          <a:xfrm>
            <a:off x="1103053" y="371672"/>
            <a:ext cx="5558785" cy="500488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ПРИО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РИТЕТЫ РАЗВИТИЯ*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9A54582-537B-449B-A12A-8A7BD103DC11}"/>
              </a:ext>
            </a:extLst>
          </p:cNvPr>
          <p:cNvSpPr/>
          <p:nvPr/>
        </p:nvSpPr>
        <p:spPr>
          <a:xfrm>
            <a:off x="8519899" y="2177787"/>
            <a:ext cx="2196716" cy="1046228"/>
          </a:xfrm>
          <a:prstGeom prst="rect">
            <a:avLst/>
          </a:prstGeom>
        </p:spPr>
        <p:txBody>
          <a:bodyPr wrap="square" lIns="91227" tIns="45615" rIns="91227" bIns="45615">
            <a:spAutoFit/>
          </a:bodyPr>
          <a:lstStyle/>
          <a:p>
            <a:r>
              <a:rPr lang="ru-RU" sz="1600" b="1" dirty="0">
                <a:solidFill>
                  <a:srgbClr val="0072BC"/>
                </a:solidFill>
                <a:latin typeface="Century Gothic" panose="020B0502020202020204" pitchFamily="34" charset="0"/>
              </a:rPr>
              <a:t>РЕАЛИЗАЦИЯ УКАЗОВ И ПОСЛАНИЙ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Президента РФ</a:t>
            </a:r>
          </a:p>
        </p:txBody>
      </p:sp>
      <p:sp>
        <p:nvSpPr>
          <p:cNvPr id="43" name="object 64">
            <a:extLst>
              <a:ext uri="{FF2B5EF4-FFF2-40B4-BE49-F238E27FC236}">
                <a16:creationId xmlns="" xmlns:a16="http://schemas.microsoft.com/office/drawing/2014/main" id="{3CA06D31-C95E-4076-BA7C-28B1A93A49CA}"/>
              </a:ext>
            </a:extLst>
          </p:cNvPr>
          <p:cNvSpPr/>
          <p:nvPr/>
        </p:nvSpPr>
        <p:spPr>
          <a:xfrm>
            <a:off x="6096557" y="2155068"/>
            <a:ext cx="1527677" cy="0"/>
          </a:xfrm>
          <a:custGeom>
            <a:avLst/>
            <a:gdLst/>
            <a:ahLst/>
            <a:cxnLst/>
            <a:rect l="l" t="t" r="r" b="b"/>
            <a:pathLst>
              <a:path w="1805304">
                <a:moveTo>
                  <a:pt x="0" y="0"/>
                </a:moveTo>
                <a:lnTo>
                  <a:pt x="1804784" y="0"/>
                </a:lnTo>
              </a:path>
            </a:pathLst>
          </a:custGeom>
          <a:ln w="571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4" name="object 64">
            <a:extLst>
              <a:ext uri="{FF2B5EF4-FFF2-40B4-BE49-F238E27FC236}">
                <a16:creationId xmlns="" xmlns:a16="http://schemas.microsoft.com/office/drawing/2014/main" id="{223A41D9-9BAB-401F-80E5-F39F245FF86B}"/>
              </a:ext>
            </a:extLst>
          </p:cNvPr>
          <p:cNvSpPr/>
          <p:nvPr/>
        </p:nvSpPr>
        <p:spPr>
          <a:xfrm>
            <a:off x="8587458" y="2128756"/>
            <a:ext cx="1527677" cy="0"/>
          </a:xfrm>
          <a:custGeom>
            <a:avLst/>
            <a:gdLst/>
            <a:ahLst/>
            <a:cxnLst/>
            <a:rect l="l" t="t" r="r" b="b"/>
            <a:pathLst>
              <a:path w="1805304">
                <a:moveTo>
                  <a:pt x="0" y="0"/>
                </a:moveTo>
                <a:lnTo>
                  <a:pt x="1804784" y="0"/>
                </a:lnTo>
              </a:path>
            </a:pathLst>
          </a:custGeom>
          <a:ln w="571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1593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8B76B-DAC9-4E48-BDB4-CBF2E663B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9756694" y="6250896"/>
            <a:ext cx="1595030" cy="435427"/>
          </a:xfrm>
          <a:prstGeom prst="rect">
            <a:avLst/>
          </a:prstGeom>
        </p:spPr>
      </p:pic>
      <p:sp>
        <p:nvSpPr>
          <p:cNvPr id="6" name="Номер слайда 12">
            <a:extLst>
              <a:ext uri="{FF2B5EF4-FFF2-40B4-BE49-F238E27FC236}">
                <a16:creationId xmlns="" xmlns:a16="http://schemas.microsoft.com/office/drawing/2014/main" id="{C79EA100-E0FF-4BE1-855B-24442FC35D32}"/>
              </a:ext>
            </a:extLst>
          </p:cNvPr>
          <p:cNvSpPr txBox="1">
            <a:spLocks/>
          </p:cNvSpPr>
          <p:nvPr/>
        </p:nvSpPr>
        <p:spPr>
          <a:xfrm>
            <a:off x="9128964" y="6277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C34040C-6882-4CF6-8534-6CC9CEDACCAA}"/>
              </a:ext>
            </a:extLst>
          </p:cNvPr>
          <p:cNvCxnSpPr/>
          <p:nvPr/>
        </p:nvCxnSpPr>
        <p:spPr>
          <a:xfrm>
            <a:off x="11438810" y="62860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A58ECF-0829-4E3D-BFAC-1511D1372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338742" y="298936"/>
            <a:ext cx="1593464" cy="54253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B75166C-4EE4-4F4F-B2B6-7FD1BAD4A5E2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1B608C3-6D6D-4545-B9EC-9D804902A57F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5F674AC-B66E-4B51-A2A1-BD73F3E69421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3A20C7-E75D-4FEF-8DB1-D7A693A17C1F}"/>
              </a:ext>
            </a:extLst>
          </p:cNvPr>
          <p:cNvSpPr txBox="1"/>
          <p:nvPr/>
        </p:nvSpPr>
        <p:spPr>
          <a:xfrm>
            <a:off x="1333743" y="379443"/>
            <a:ext cx="5924307" cy="500488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КАЧ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ЕСТВО ОБРАЗОВАНИЯ</a:t>
            </a:r>
          </a:p>
        </p:txBody>
      </p:sp>
      <p:graphicFrame>
        <p:nvGraphicFramePr>
          <p:cNvPr id="13" name="Таблица 9">
            <a:extLst>
              <a:ext uri="{FF2B5EF4-FFF2-40B4-BE49-F238E27FC236}">
                <a16:creationId xmlns="" xmlns:a16="http://schemas.microsoft.com/office/drawing/2014/main" id="{6E0A0E26-E2A1-4BF8-9612-E3287800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96103"/>
              </p:ext>
            </p:extLst>
          </p:nvPr>
        </p:nvGraphicFramePr>
        <p:xfrm>
          <a:off x="1315728" y="4328953"/>
          <a:ext cx="4704072" cy="1230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968">
                  <a:extLst>
                    <a:ext uri="{9D8B030D-6E8A-4147-A177-3AD203B41FA5}">
                      <a16:colId xmlns="" xmlns:a16="http://schemas.microsoft.com/office/drawing/2014/main" val="3470755714"/>
                    </a:ext>
                  </a:extLst>
                </a:gridCol>
                <a:gridCol w="1618163">
                  <a:extLst>
                    <a:ext uri="{9D8B030D-6E8A-4147-A177-3AD203B41FA5}">
                      <a16:colId xmlns="" xmlns:a16="http://schemas.microsoft.com/office/drawing/2014/main" val="3551575772"/>
                    </a:ext>
                  </a:extLst>
                </a:gridCol>
                <a:gridCol w="1680941">
                  <a:extLst>
                    <a:ext uri="{9D8B030D-6E8A-4147-A177-3AD203B41FA5}">
                      <a16:colId xmlns="" xmlns:a16="http://schemas.microsoft.com/office/drawing/2014/main" val="2881948787"/>
                    </a:ext>
                  </a:extLst>
                </a:gridCol>
              </a:tblGrid>
              <a:tr h="31033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Участники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чел.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Победители,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чел.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030716"/>
                  </a:ext>
                </a:extLst>
              </a:tr>
              <a:tr h="3103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2020/2021 г.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427687"/>
                  </a:ext>
                </a:extLst>
              </a:tr>
              <a:tr h="2743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2019/2020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731368"/>
                  </a:ext>
                </a:extLst>
              </a:tr>
              <a:tr h="2743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2018/2019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11138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0B0E01-4022-4CFF-954B-1062959969E0}"/>
              </a:ext>
            </a:extLst>
          </p:cNvPr>
          <p:cNvSpPr txBox="1"/>
          <p:nvPr/>
        </p:nvSpPr>
        <p:spPr>
          <a:xfrm>
            <a:off x="1823611" y="1654627"/>
            <a:ext cx="4100427" cy="328461"/>
          </a:xfrm>
          <a:prstGeom prst="rect">
            <a:avLst/>
          </a:prstGeom>
          <a:noFill/>
        </p:spPr>
        <p:txBody>
          <a:bodyPr wrap="square" lIns="81448" tIns="40722" rIns="81448" bIns="40722" rtlCol="0">
            <a:spAutoFit/>
          </a:bodyPr>
          <a:lstStyle/>
          <a:p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РЕЗУЛЬТАТЫ ЕГЭ</a:t>
            </a:r>
          </a:p>
        </p:txBody>
      </p:sp>
      <p:pic>
        <p:nvPicPr>
          <p:cNvPr id="16" name="Picture 2" descr="ÐÐ°ÑÑÐ¸Ð½ÐºÐ¸ Ð¿Ð¾ Ð·Ð°Ð¿ÑÐ¾ÑÑ Ð²ÑÐµÑÐ¾ÑÑÐ¸Ð¹ÑÐºÐ°Ñ Ð¾Ð»Ð¸Ð¼Ð¿Ð¸Ð°Ð´Ð° ÑÐºÐ¾Ð»ÑÐ½Ð¸ÐºÐ¾Ð² 2018">
            <a:extLst>
              <a:ext uri="{FF2B5EF4-FFF2-40B4-BE49-F238E27FC236}">
                <a16:creationId xmlns="" xmlns:a16="http://schemas.microsoft.com/office/drawing/2014/main" id="{6D41A0E6-D8A8-453F-B836-6D9131E82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20935"/>
          <a:stretch/>
        </p:blipFill>
        <p:spPr bwMode="auto">
          <a:xfrm>
            <a:off x="1266721" y="3824834"/>
            <a:ext cx="501241" cy="4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F427E24-5CBA-4323-BEDA-9BE06E7BD5B2}"/>
              </a:ext>
            </a:extLst>
          </p:cNvPr>
          <p:cNvSpPr/>
          <p:nvPr/>
        </p:nvSpPr>
        <p:spPr>
          <a:xfrm>
            <a:off x="7627098" y="1679153"/>
            <a:ext cx="2055232" cy="318375"/>
          </a:xfrm>
          <a:prstGeom prst="rect">
            <a:avLst/>
          </a:prstGeom>
          <a:noFill/>
        </p:spPr>
        <p:txBody>
          <a:bodyPr wrap="square" lIns="71460" tIns="35728" rIns="71460" bIns="35728">
            <a:spAutoFit/>
          </a:bodyPr>
          <a:lstStyle/>
          <a:p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ОЛИМПИАДА НТИ</a:t>
            </a:r>
            <a:endParaRPr lang="ru-RU" sz="1600" dirty="0">
              <a:solidFill>
                <a:srgbClr val="0063B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022BA5-2649-483D-928C-4C0D9D677DF8}"/>
              </a:ext>
            </a:extLst>
          </p:cNvPr>
          <p:cNvSpPr txBox="1"/>
          <p:nvPr/>
        </p:nvSpPr>
        <p:spPr>
          <a:xfrm>
            <a:off x="1812929" y="3762966"/>
            <a:ext cx="4206871" cy="575950"/>
          </a:xfrm>
          <a:prstGeom prst="rect">
            <a:avLst/>
          </a:prstGeom>
          <a:noFill/>
        </p:spPr>
        <p:txBody>
          <a:bodyPr wrap="square" lIns="82711" tIns="41350" rIns="82711" bIns="41350" rtlCol="0">
            <a:spAutoFit/>
          </a:bodyPr>
          <a:lstStyle/>
          <a:p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ВСЕРОССИЙСКАЯ ОЛИМПИАДА </a:t>
            </a:r>
            <a:r>
              <a:rPr lang="ru-RU" sz="1600" b="1" dirty="0" smtClean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(региональный 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этап)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ED112E3-1E9B-461E-A447-FF64427D0A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93"/>
          <a:stretch/>
        </p:blipFill>
        <p:spPr>
          <a:xfrm>
            <a:off x="1268588" y="1615409"/>
            <a:ext cx="506921" cy="454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7E9EAD4-39E2-43DD-9296-D9476AEE1A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31784" r="32682" b="31474"/>
          <a:stretch/>
        </p:blipFill>
        <p:spPr>
          <a:xfrm>
            <a:off x="7074009" y="1550019"/>
            <a:ext cx="501241" cy="537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F41B964-952F-4ADE-8A74-5E945808C8B3}"/>
              </a:ext>
            </a:extLst>
          </p:cNvPr>
          <p:cNvSpPr txBox="1"/>
          <p:nvPr/>
        </p:nvSpPr>
        <p:spPr>
          <a:xfrm>
            <a:off x="7652498" y="2021511"/>
            <a:ext cx="2231209" cy="338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11" tIns="45611" rIns="45611" bIns="45611" numCol="1" spcCol="38010" rtlCol="0" anchor="t">
            <a:spAutoFit/>
          </a:bodyPr>
          <a:lstStyle/>
          <a:p>
            <a:pPr defTabSz="912211"/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2 </a:t>
            </a:r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401 </a:t>
            </a:r>
            <a:r>
              <a:rPr lang="ru-RU" sz="1400" dirty="0">
                <a:latin typeface="Century Gothic" panose="020B0502020202020204" pitchFamily="34" charset="0"/>
              </a:rPr>
              <a:t>чел. </a:t>
            </a:r>
            <a:r>
              <a:rPr lang="ru-RU" sz="1400" b="1" dirty="0" smtClean="0">
                <a:latin typeface="Century Gothic" panose="020B0502020202020204" pitchFamily="34" charset="0"/>
              </a:rPr>
              <a:t>2020/2021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гг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03C5F33-B7A7-46B8-8451-94150A9A12C5}"/>
              </a:ext>
            </a:extLst>
          </p:cNvPr>
          <p:cNvSpPr txBox="1"/>
          <p:nvPr/>
        </p:nvSpPr>
        <p:spPr>
          <a:xfrm>
            <a:off x="7652498" y="2423345"/>
            <a:ext cx="2325704" cy="503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24" tIns="35724" rIns="35724" bIns="35724" numCol="1" spcCol="22329" rtlCol="0" anchor="t">
            <a:spAutoFit/>
          </a:bodyPr>
          <a:lstStyle/>
          <a:p>
            <a:pPr defTabSz="952683"/>
            <a:r>
              <a:rPr lang="ru-RU" sz="1400" dirty="0">
                <a:latin typeface="Century Gothic" panose="020B0502020202020204" pitchFamily="34" charset="0"/>
              </a:rPr>
              <a:t>2020 г.: ОБ – 1,91 млн. ₽</a:t>
            </a:r>
          </a:p>
          <a:p>
            <a:pPr defTabSz="952683"/>
            <a:r>
              <a:rPr lang="ru-RU" sz="1400" dirty="0">
                <a:latin typeface="Century Gothic" panose="020B0502020202020204" pitchFamily="34" charset="0"/>
              </a:rPr>
              <a:t>2021 г.: ОБ – 3,821 млн. 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5A15ED-339F-4AE4-8811-11C8AD83839B}"/>
              </a:ext>
            </a:extLst>
          </p:cNvPr>
          <p:cNvSpPr txBox="1"/>
          <p:nvPr/>
        </p:nvSpPr>
        <p:spPr>
          <a:xfrm>
            <a:off x="2151369" y="876271"/>
            <a:ext cx="5163765" cy="584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14" tIns="45614" rIns="45614" bIns="45614" numCol="1" spcCol="38010" rtlCol="0" anchor="t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  <a:sym typeface="Calibri"/>
              </a:rPr>
              <a:t>1</a:t>
            </a:r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 место </a:t>
            </a:r>
            <a:r>
              <a:rPr lang="ru-RU" b="1" dirty="0">
                <a:latin typeface="Century Gothic" panose="020B0502020202020204" pitchFamily="34" charset="0"/>
                <a:ea typeface="PT Astra Serif" panose="020A0603040505020204" pitchFamily="18" charset="-52"/>
              </a:rPr>
              <a:t>в </a:t>
            </a:r>
            <a:r>
              <a:rPr lang="ru-RU" b="1" dirty="0">
                <a:solidFill>
                  <a:srgbClr val="0063B8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СФО</a:t>
            </a:r>
            <a:r>
              <a:rPr lang="ru-RU" b="1" dirty="0">
                <a:latin typeface="Century Gothic" panose="020B0502020202020204" pitchFamily="34" charset="0"/>
                <a:ea typeface="PT Astra Serif" panose="020A0603040505020204" pitchFamily="18" charset="-52"/>
              </a:rPr>
              <a:t> </a:t>
            </a:r>
            <a:endParaRPr lang="ru-RU" dirty="0">
              <a:latin typeface="Century Gothic" panose="020B0502020202020204" pitchFamily="34" charset="0"/>
              <a:ea typeface="PT Astra Serif" panose="020A0603040505020204" pitchFamily="18" charset="-52"/>
            </a:endParaRPr>
          </a:p>
          <a:p>
            <a:r>
              <a:rPr lang="ru-RU" sz="1400" dirty="0">
                <a:latin typeface="Century Gothic" panose="020B0502020202020204" pitchFamily="34" charset="0"/>
                <a:ea typeface="PT Astra Serif" panose="020A0603040505020204" pitchFamily="18" charset="-52"/>
              </a:rPr>
              <a:t>рейтинг Рособрнадзора по качеству образования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="" xmlns:a16="http://schemas.microsoft.com/office/drawing/2014/main" id="{F94B07DF-0D08-4D83-9D2F-5805C71E2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94218"/>
              </p:ext>
            </p:extLst>
          </p:nvPr>
        </p:nvGraphicFramePr>
        <p:xfrm>
          <a:off x="1266722" y="2028476"/>
          <a:ext cx="4767610" cy="1517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000">
                  <a:extLst>
                    <a:ext uri="{9D8B030D-6E8A-4147-A177-3AD203B41FA5}">
                      <a16:colId xmlns="" xmlns:a16="http://schemas.microsoft.com/office/drawing/2014/main" val="3200362574"/>
                    </a:ext>
                  </a:extLst>
                </a:gridCol>
                <a:gridCol w="2255157">
                  <a:extLst>
                    <a:ext uri="{9D8B030D-6E8A-4147-A177-3AD203B41FA5}">
                      <a16:colId xmlns="" xmlns:a16="http://schemas.microsoft.com/office/drawing/2014/main" val="2288085730"/>
                    </a:ext>
                  </a:extLst>
                </a:gridCol>
                <a:gridCol w="1645453">
                  <a:extLst>
                    <a:ext uri="{9D8B030D-6E8A-4147-A177-3AD203B41FA5}">
                      <a16:colId xmlns="" xmlns:a16="http://schemas.microsoft.com/office/drawing/2014/main" val="2434434616"/>
                    </a:ext>
                  </a:extLst>
                </a:gridCol>
              </a:tblGrid>
              <a:tr h="531887">
                <a:tc>
                  <a:txBody>
                    <a:bodyPr/>
                    <a:lstStyle/>
                    <a:p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Высокобалльных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результатов 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(81-100)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100-балльных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результатов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6137721"/>
                  </a:ext>
                </a:extLst>
              </a:tr>
              <a:tr h="22708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16,72% </a:t>
                      </a:r>
                    </a:p>
                  </a:txBody>
                  <a:tcPr marL="46970" marR="46970" marT="37343" marB="373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0,77% 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9086477"/>
                  </a:ext>
                </a:extLst>
              </a:tr>
              <a:tr h="227088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16,69% </a:t>
                      </a:r>
                    </a:p>
                  </a:txBody>
                  <a:tcPr marL="46970" marR="46970" marT="37343" marB="373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1,35% 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5487728"/>
                  </a:ext>
                </a:extLst>
              </a:tr>
              <a:tr h="227088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13,87%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</a:txBody>
                  <a:tcPr marL="46970" marR="46970" marT="37343" marB="373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5147080"/>
                  </a:ext>
                </a:extLst>
              </a:tr>
            </a:tbl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="" xmlns:a16="http://schemas.microsoft.com/office/drawing/2014/main" id="{BE0FC601-08BD-4B2B-9C34-33F7DA060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884804"/>
              </p:ext>
            </p:extLst>
          </p:nvPr>
        </p:nvGraphicFramePr>
        <p:xfrm>
          <a:off x="6939364" y="4393514"/>
          <a:ext cx="4767610" cy="14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237026C-3B08-46C1-8E4C-7085A74DB2E0}"/>
              </a:ext>
            </a:extLst>
          </p:cNvPr>
          <p:cNvSpPr/>
          <p:nvPr/>
        </p:nvSpPr>
        <p:spPr>
          <a:xfrm>
            <a:off x="7182627" y="3786734"/>
            <a:ext cx="5261037" cy="527631"/>
          </a:xfrm>
          <a:prstGeom prst="rect">
            <a:avLst/>
          </a:prstGeom>
        </p:spPr>
        <p:txBody>
          <a:bodyPr wrap="square" lIns="65322" tIns="32664" rIns="65322" bIns="32664">
            <a:spAutoFit/>
          </a:bodyPr>
          <a:lstStyle/>
          <a:p>
            <a:pPr defTabSz="367503">
              <a:defRPr/>
            </a:pPr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ДЕМОНСТРАЦИОННЫЙ ЭКЗАМЕН</a:t>
            </a:r>
          </a:p>
          <a:p>
            <a:pPr defTabSz="367503">
              <a:defRPr/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независимая оценка качества СПО</a:t>
            </a:r>
            <a:endParaRPr lang="ru-RU" altLang="ru-RU" sz="1400" cap="small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3800" y="0"/>
            <a:ext cx="3378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38DB888-816D-4DAC-816C-37B8F806633D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493BE0D-ECF5-4BA5-AEB2-EEF3C144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7059973" y="229494"/>
            <a:ext cx="1593464" cy="54253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6E0466B6-56DC-497F-BF74-FB49541467C3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7DA71AD-AF98-47E2-A53B-E6C786FB3CF9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5A9EB103-3CC8-41FA-A53B-A0B4DC262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479954"/>
              </p:ext>
            </p:extLst>
          </p:nvPr>
        </p:nvGraphicFramePr>
        <p:xfrm>
          <a:off x="275015" y="4321858"/>
          <a:ext cx="3876892" cy="225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CAA7412-FA03-42E6-AACF-42B247E74E5A}"/>
              </a:ext>
            </a:extLst>
          </p:cNvPr>
          <p:cNvSpPr/>
          <p:nvPr/>
        </p:nvSpPr>
        <p:spPr>
          <a:xfrm>
            <a:off x="8939510" y="4010175"/>
            <a:ext cx="3290590" cy="974765"/>
          </a:xfrm>
          <a:prstGeom prst="rect">
            <a:avLst/>
          </a:prstGeom>
        </p:spPr>
        <p:txBody>
          <a:bodyPr wrap="square" lIns="81415" tIns="40709" rIns="81415" bIns="40709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  <a:r>
              <a:rPr lang="ru-RU" b="1" dirty="0" smtClean="0">
                <a:solidFill>
                  <a:srgbClr val="EC5F0F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</a:rPr>
              <a:t>золотых медалей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</a:t>
            </a:r>
            <a:r>
              <a:rPr lang="ru-RU" sz="1000" dirty="0" smtClean="0">
                <a:latin typeface="Century Gothic" panose="020B0502020202020204" pitchFamily="34" charset="0"/>
              </a:rPr>
              <a:t>Веб-дизайн»(Юниоры, Навыки </a:t>
            </a:r>
            <a:r>
              <a:rPr lang="ru-RU" sz="1000" dirty="0">
                <a:latin typeface="Century Gothic" panose="020B0502020202020204" pitchFamily="34" charset="0"/>
              </a:rPr>
              <a:t>мудрых)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«Электромонтаж»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«Организация экскурсионных услуг»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«Эксплуатация грузового и речного транспорта</a:t>
            </a:r>
            <a:r>
              <a:rPr lang="ru-RU" sz="1000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A4553E6-371B-424F-8697-BD531532AEAD}"/>
              </a:ext>
            </a:extLst>
          </p:cNvPr>
          <p:cNvSpPr/>
          <p:nvPr/>
        </p:nvSpPr>
        <p:spPr>
          <a:xfrm>
            <a:off x="228762" y="3574391"/>
            <a:ext cx="3989971" cy="535816"/>
          </a:xfrm>
          <a:prstGeom prst="rect">
            <a:avLst/>
          </a:prstGeom>
        </p:spPr>
        <p:txBody>
          <a:bodyPr wrap="square" lIns="103919" tIns="51957" rIns="103919" bIns="51957">
            <a:spAutoFit/>
          </a:bodyPr>
          <a:lstStyle/>
          <a:p>
            <a:pPr>
              <a:tabLst>
                <a:tab pos="1423436" algn="l"/>
              </a:tabLst>
            </a:pP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РЕГИОНАЛЬНЫЙ ЧЕМПИОНАТ </a:t>
            </a:r>
            <a:r>
              <a:rPr lang="ru-RU" sz="1400" b="1" dirty="0" smtClean="0">
                <a:solidFill>
                  <a:srgbClr val="0063B8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МОЛОДЫЕ ПРОФЕССИОНАЛЫ»</a:t>
            </a:r>
            <a:r>
              <a:rPr lang="en-US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(WORLDSKILLS RUSSIA) </a:t>
            </a: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E68F823-69EE-40A0-82F4-C54A05E9E13F}"/>
              </a:ext>
            </a:extLst>
          </p:cNvPr>
          <p:cNvSpPr/>
          <p:nvPr/>
        </p:nvSpPr>
        <p:spPr>
          <a:xfrm>
            <a:off x="8813800" y="3060475"/>
            <a:ext cx="3379622" cy="966703"/>
          </a:xfrm>
          <a:prstGeom prst="rect">
            <a:avLst/>
          </a:prstGeom>
        </p:spPr>
        <p:txBody>
          <a:bodyPr wrap="square" lIns="103919" tIns="51957" rIns="103919" bIns="51957">
            <a:spAutoFit/>
          </a:bodyPr>
          <a:lstStyle/>
          <a:p>
            <a:pPr algn="ctr"/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ФИНАЛ </a:t>
            </a:r>
            <a:r>
              <a:rPr lang="en-US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VIII</a:t>
            </a:r>
            <a:r>
              <a:rPr lang="en-US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НАЦИОНАЛЬНОГО ЧЕМПИОНАТА ПРОФМАСТЕРСТВА «МОЛОДЫЕ ПРОФЕССИОНАЛЫ» </a:t>
            </a:r>
            <a:endParaRPr lang="ru-RU" sz="1400" b="1" dirty="0" smtClean="0">
              <a:solidFill>
                <a:srgbClr val="0063B8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WORLDSKILLS RUSSIA</a:t>
            </a:r>
            <a:r>
              <a:rPr lang="ru-RU" sz="12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- 2020</a:t>
            </a:r>
            <a:r>
              <a:rPr lang="en-US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ru-RU" sz="1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AutoShape 2" descr="ÐÐ°ÑÑÐ¸Ð½ÐºÐ¸ Ð¿Ð¾ Ð·Ð°Ð¿ÑÐ¾ÑÑ ÐÐÐÐÐÐÐÐÐÐ¡">
            <a:extLst>
              <a:ext uri="{FF2B5EF4-FFF2-40B4-BE49-F238E27FC236}">
                <a16:creationId xmlns="" xmlns:a16="http://schemas.microsoft.com/office/drawing/2014/main" id="{024B76F4-FDC7-4BA2-A591-82B710D56F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3380" y="71929"/>
            <a:ext cx="287675" cy="2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415" tIns="40709" rIns="81415" bIns="40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4" descr="ÐÐ°ÑÑÐ¸Ð½ÐºÐ¸ Ð¿Ð¾ Ð·Ð°Ð¿ÑÐ¾ÑÑ ÐÐÐÐÐÐÐÐÐÐ¡">
            <a:extLst>
              <a:ext uri="{FF2B5EF4-FFF2-40B4-BE49-F238E27FC236}">
                <a16:creationId xmlns="" xmlns:a16="http://schemas.microsoft.com/office/drawing/2014/main" id="{34116D39-6921-4096-903C-91637627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7216" y="196095"/>
            <a:ext cx="287675" cy="2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415" tIns="40709" rIns="81415" bIns="40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6" descr="ÐÐ°ÑÑÐ¸Ð½ÐºÐ¸ Ð¿Ð¾ Ð·Ð°Ð¿ÑÐ¾ÑÑ ÐÐÐÐÐÐÐÐÐÐ¡">
            <a:extLst>
              <a:ext uri="{FF2B5EF4-FFF2-40B4-BE49-F238E27FC236}">
                <a16:creationId xmlns="" xmlns:a16="http://schemas.microsoft.com/office/drawing/2014/main" id="{7B835791-0839-4697-8118-C0A043A481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1057" y="320259"/>
            <a:ext cx="287675" cy="2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415" tIns="40709" rIns="81415" bIns="40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F1E33AC-742C-4637-BE87-897AB13F6459}"/>
              </a:ext>
            </a:extLst>
          </p:cNvPr>
          <p:cNvSpPr txBox="1"/>
          <p:nvPr/>
        </p:nvSpPr>
        <p:spPr>
          <a:xfrm>
            <a:off x="4475911" y="3587091"/>
            <a:ext cx="4084483" cy="718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35814" tIns="35814" rIns="35814" bIns="35814" numCol="1" spcCol="29846" rtlCol="0" anchor="t">
            <a:spAutoFit/>
          </a:bodyPr>
          <a:lstStyle/>
          <a:p>
            <a:pPr marL="0" marR="0" lvl="0" indent="0" defTabSz="81425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«АБИЛИМПИКС» </a:t>
            </a:r>
          </a:p>
          <a:p>
            <a:pPr marL="0" marR="0" lvl="0" indent="0" defTabSz="81425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новый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формат проф. возможностей </a:t>
            </a:r>
            <a:endParaRPr lang="ru-RU" sz="1400" dirty="0" smtClean="0"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81425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для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инвалидов и лиц с ОВЗ  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09D57633-F17D-4D73-9FE7-8A296E9E0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925038"/>
              </p:ext>
            </p:extLst>
          </p:nvPr>
        </p:nvGraphicFramePr>
        <p:xfrm>
          <a:off x="4270691" y="5346480"/>
          <a:ext cx="4481307" cy="160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C81F5B9-D727-4915-A94D-64CC92CA741A}"/>
              </a:ext>
            </a:extLst>
          </p:cNvPr>
          <p:cNvSpPr/>
          <p:nvPr/>
        </p:nvSpPr>
        <p:spPr>
          <a:xfrm>
            <a:off x="4412153" y="4284232"/>
            <a:ext cx="1899747" cy="984881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defTabSz="814254" hangingPunct="0"/>
            <a:r>
              <a:rPr lang="ru-RU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V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чемпионат Томской 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области </a:t>
            </a:r>
            <a:endParaRPr lang="en-US" sz="1400" b="1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defTabSz="814254" hangingPunct="0"/>
            <a:r>
              <a:rPr lang="en-US" sz="1400" b="1" kern="0" dirty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131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участник</a:t>
            </a:r>
          </a:p>
          <a:p>
            <a:pPr defTabSz="814254" hangingPunct="0"/>
            <a:r>
              <a:rPr lang="ru-RU" sz="1400" b="1" kern="0" dirty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110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экспертов</a:t>
            </a:r>
            <a:endParaRPr lang="ru-RU" sz="14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1FD7C27-018B-49F8-A791-E71B77AEFB12}"/>
              </a:ext>
            </a:extLst>
          </p:cNvPr>
          <p:cNvSpPr txBox="1"/>
          <p:nvPr/>
        </p:nvSpPr>
        <p:spPr>
          <a:xfrm>
            <a:off x="1842942" y="2630458"/>
            <a:ext cx="3090879" cy="747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r>
              <a:rPr lang="ru-RU" sz="1400" b="1" dirty="0" smtClean="0">
                <a:solidFill>
                  <a:srgbClr val="0063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КУБОК ГУБЕРНАТОРА ТОМСКОЙ ОБЛАСТИ ПО ОБРАЗОВАТЕЛЬНОЙ РОБОТОТЕХНИКЕ </a:t>
            </a:r>
            <a:endParaRPr lang="ru-RU" sz="1400" b="1" dirty="0">
              <a:solidFill>
                <a:srgbClr val="0063B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B8B8D82-DAA3-48A1-9994-7481556D68B3}"/>
              </a:ext>
            </a:extLst>
          </p:cNvPr>
          <p:cNvSpPr txBox="1"/>
          <p:nvPr/>
        </p:nvSpPr>
        <p:spPr>
          <a:xfrm>
            <a:off x="5395119" y="2714725"/>
            <a:ext cx="3597784" cy="655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283" tIns="50283" rIns="50283" bIns="50283" numCol="1" spcCol="38010" rtlCol="0" anchor="t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220</a:t>
            </a: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 1- 11 классов</a:t>
            </a:r>
          </a:p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160</a:t>
            </a:r>
            <a:r>
              <a:rPr lang="ru-RU" sz="1400" dirty="0">
                <a:solidFill>
                  <a:srgbClr val="EC5F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 дошкольных учреждений</a:t>
            </a:r>
            <a:endParaRPr lang="ru-RU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DBC6140-A4FC-4F6C-9FC8-D44A13649C7D}"/>
              </a:ext>
            </a:extLst>
          </p:cNvPr>
          <p:cNvSpPr txBox="1"/>
          <p:nvPr/>
        </p:nvSpPr>
        <p:spPr>
          <a:xfrm>
            <a:off x="1346354" y="229494"/>
            <a:ext cx="5293076" cy="500488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ВОС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ПИТАНИЕ ТАЛАНТОВ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5932C6D-995F-41FA-88F4-507182B5C0C1}"/>
              </a:ext>
            </a:extLst>
          </p:cNvPr>
          <p:cNvSpPr/>
          <p:nvPr/>
        </p:nvSpPr>
        <p:spPr>
          <a:xfrm>
            <a:off x="8930507" y="148250"/>
            <a:ext cx="3210693" cy="2640705"/>
          </a:xfrm>
          <a:prstGeom prst="rect">
            <a:avLst/>
          </a:prstGeom>
        </p:spPr>
        <p:txBody>
          <a:bodyPr wrap="square" lIns="100568" tIns="50283" rIns="100568" bIns="50283" numCol="1">
            <a:spAutoFit/>
          </a:bodyPr>
          <a:lstStyle/>
          <a:p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 место </a:t>
            </a:r>
            <a:r>
              <a:rPr lang="ru-RU" sz="1400" dirty="0" err="1">
                <a:latin typeface="Century Gothic" panose="020B0502020202020204" pitchFamily="34" charset="0"/>
              </a:rPr>
              <a:t>Virtual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RoboCup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Asia-Pacific</a:t>
            </a:r>
            <a:r>
              <a:rPr lang="ru-RU" sz="1400" dirty="0">
                <a:latin typeface="Century Gothic" panose="020B0502020202020204" pitchFamily="34" charset="0"/>
              </a:rPr>
              <a:t> 2020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 место </a:t>
            </a:r>
            <a:r>
              <a:rPr lang="ru-RU" sz="1400" dirty="0">
                <a:latin typeface="Century Gothic" panose="020B0502020202020204" pitchFamily="34" charset="0"/>
              </a:rPr>
              <a:t>«</a:t>
            </a:r>
            <a:r>
              <a:rPr lang="ru-RU" sz="1400" dirty="0" err="1">
                <a:latin typeface="Century Gothic" panose="020B0502020202020204" pitchFamily="34" charset="0"/>
              </a:rPr>
              <a:t>Робофинист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 место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«Победы России»</a:t>
            </a:r>
          </a:p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 и 3 места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«Старт в Науку»</a:t>
            </a:r>
          </a:p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 победителя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«Большая перемена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»</a:t>
            </a:r>
          </a:p>
          <a:p>
            <a:pPr>
              <a:spcBef>
                <a:spcPts val="600"/>
              </a:spcBef>
            </a:pPr>
            <a:r>
              <a:rPr lang="ru-RU" sz="1400" b="1" kern="0" dirty="0" smtClean="0">
                <a:solidFill>
                  <a:srgbClr val="FF0066"/>
                </a:solidFill>
                <a:latin typeface="Century Gothic" panose="020B0502020202020204" pitchFamily="34" charset="0"/>
                <a:cs typeface="Calibri"/>
                <a:sym typeface="Calibri"/>
              </a:rPr>
              <a:t>ТОП-5</a:t>
            </a:r>
            <a:r>
              <a:rPr lang="ru-RU" sz="1400" b="1" kern="0" dirty="0" smtClean="0">
                <a:solidFill>
                  <a:srgbClr val="EC5F0F"/>
                </a:solidFill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lang="ru-RU" sz="1400" kern="0" dirty="0">
                <a:latin typeface="Century Gothic" panose="020B0502020202020204" pitchFamily="34" charset="0"/>
                <a:cs typeface="Calibri"/>
                <a:sym typeface="Calibri"/>
              </a:rPr>
              <a:t>прорывных изобретений </a:t>
            </a:r>
            <a:r>
              <a:rPr lang="ru-RU" sz="1400" b="1" kern="0" dirty="0">
                <a:latin typeface="Century Gothic" panose="020B0502020202020204" pitchFamily="34" charset="0"/>
                <a:cs typeface="Calibri"/>
                <a:sym typeface="Calibri"/>
              </a:rPr>
              <a:t>РФ</a:t>
            </a:r>
            <a:r>
              <a:rPr lang="ru-RU" sz="1400" kern="0" dirty="0">
                <a:latin typeface="Century Gothic" panose="020B0502020202020204" pitchFamily="34" charset="0"/>
                <a:cs typeface="Calibri"/>
                <a:sym typeface="Calibri"/>
              </a:rPr>
              <a:t> среди школьников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Calibri"/>
                <a:sym typeface="Calibri"/>
              </a:rPr>
              <a:t>Кружкового движения НТИ </a:t>
            </a:r>
            <a:r>
              <a:rPr lang="ru-RU" sz="1400" b="1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Calibri"/>
                <a:sym typeface="Calibri"/>
              </a:rPr>
              <a:t>Rukami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="" xmlns:a16="http://schemas.microsoft.com/office/drawing/2014/main" id="{797C3975-7E14-4A9F-967F-090303D2458F}"/>
              </a:ext>
            </a:extLst>
          </p:cNvPr>
          <p:cNvSpPr txBox="1">
            <a:spLocks/>
          </p:cNvSpPr>
          <p:nvPr/>
        </p:nvSpPr>
        <p:spPr>
          <a:xfrm>
            <a:off x="1883758" y="1773170"/>
            <a:ext cx="3336471" cy="53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13 </a:t>
            </a:r>
            <a:r>
              <a:rPr lang="ru-RU" altLang="ru-RU" sz="1400" b="1" dirty="0">
                <a:latin typeface="Century Gothic" panose="020B0502020202020204" pitchFamily="34" charset="0"/>
              </a:rPr>
              <a:t>программ</a:t>
            </a:r>
          </a:p>
          <a:p>
            <a:pPr>
              <a:defRPr/>
            </a:pPr>
            <a:r>
              <a:rPr lang="ru-RU" altLang="ru-RU" sz="1400" dirty="0">
                <a:latin typeface="Century Gothic" panose="020B0502020202020204" pitchFamily="34" charset="0"/>
              </a:rPr>
              <a:t>«искусство», «наука», «спорт»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C53C269-40E1-4651-A70E-6C561EBEFFF0}"/>
              </a:ext>
            </a:extLst>
          </p:cNvPr>
          <p:cNvSpPr/>
          <p:nvPr/>
        </p:nvSpPr>
        <p:spPr>
          <a:xfrm>
            <a:off x="1883758" y="1128585"/>
            <a:ext cx="273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0063B8"/>
                </a:solidFill>
                <a:latin typeface="Century Gothic" panose="020B0502020202020204" pitchFamily="34" charset="0"/>
              </a:rPr>
              <a:t>ГИР ОБ ОДАРЕННЫХ ДЕТЯХ</a:t>
            </a:r>
          </a:p>
          <a:p>
            <a:pPr lvl="0">
              <a:defRPr/>
            </a:pPr>
            <a:r>
              <a:rPr lang="ru-RU" sz="1400" b="1" dirty="0" err="1" smtClean="0">
                <a:latin typeface="Century Gothic" panose="020B0502020202020204" pitchFamily="34" charset="0"/>
              </a:rPr>
              <a:t>фед</a:t>
            </a:r>
            <a:r>
              <a:rPr lang="ru-RU" sz="1400" b="1" dirty="0" smtClean="0">
                <a:latin typeface="Century Gothic" panose="020B0502020202020204" pitchFamily="34" charset="0"/>
              </a:rPr>
              <a:t>. база ОЦ «Сириус»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6226E5D-8363-4B8B-8031-088D17CECF9D}"/>
              </a:ext>
            </a:extLst>
          </p:cNvPr>
          <p:cNvSpPr/>
          <p:nvPr/>
        </p:nvSpPr>
        <p:spPr>
          <a:xfrm>
            <a:off x="5334125" y="1142642"/>
            <a:ext cx="2497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4 679 </a:t>
            </a:r>
            <a:r>
              <a:rPr lang="ru-RU" sz="1400" b="1" dirty="0">
                <a:latin typeface="Century Gothic" panose="020B0502020202020204" pitchFamily="34" charset="0"/>
              </a:rPr>
              <a:t>школьников </a:t>
            </a:r>
          </a:p>
          <a:p>
            <a:pPr algn="r"/>
            <a:r>
              <a:rPr lang="ru-RU" sz="1200" dirty="0">
                <a:latin typeface="Century Gothic" panose="020B0502020202020204" pitchFamily="34" charset="0"/>
              </a:rPr>
              <a:t>на 01.08.2021 г.</a:t>
            </a:r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="" xmlns:a16="http://schemas.microsoft.com/office/drawing/2014/main" id="{E0589717-A88D-41B6-86CA-F07B4AA441D2}"/>
              </a:ext>
            </a:extLst>
          </p:cNvPr>
          <p:cNvSpPr/>
          <p:nvPr/>
        </p:nvSpPr>
        <p:spPr>
          <a:xfrm rot="5400000">
            <a:off x="4506868" y="1486386"/>
            <a:ext cx="1050095" cy="286408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BB4B540-1BD9-4E70-8E7F-B246D3F4387F}"/>
              </a:ext>
            </a:extLst>
          </p:cNvPr>
          <p:cNvSpPr/>
          <p:nvPr/>
        </p:nvSpPr>
        <p:spPr>
          <a:xfrm>
            <a:off x="5365694" y="1681228"/>
            <a:ext cx="24534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8</a:t>
            </a:r>
            <a:r>
              <a:rPr lang="ru-RU" sz="1400" b="1" dirty="0">
                <a:latin typeface="Century Gothic" panose="020B0502020202020204" pitchFamily="34" charset="0"/>
              </a:rPr>
              <a:t> смен-интенсивов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с сентября по декабрь 2021</a:t>
            </a:r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="" xmlns:a16="http://schemas.microsoft.com/office/drawing/2014/main" id="{E0589717-A88D-41B6-86CA-F07B4AA441D2}"/>
              </a:ext>
            </a:extLst>
          </p:cNvPr>
          <p:cNvSpPr/>
          <p:nvPr/>
        </p:nvSpPr>
        <p:spPr>
          <a:xfrm rot="5400000">
            <a:off x="4654358" y="2906415"/>
            <a:ext cx="838321" cy="286408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Прямоугольник 5"/>
          <p:cNvSpPr/>
          <p:nvPr/>
        </p:nvSpPr>
        <p:spPr>
          <a:xfrm>
            <a:off x="6291746" y="4292126"/>
            <a:ext cx="26477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14254" hangingPunct="0"/>
            <a:r>
              <a:rPr lang="en-US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VI</a:t>
            </a: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Национальной чемпионат </a:t>
            </a:r>
            <a:r>
              <a:rPr lang="ru-RU" sz="12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(</a:t>
            </a:r>
            <a:r>
              <a: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очно-дистанционно)</a:t>
            </a:r>
            <a:endParaRPr lang="ru-RU" sz="12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lvl="0" defTabSz="814254" hangingPunct="0"/>
            <a:r>
              <a:rPr lang="ru-RU" sz="1400" b="1" kern="0" dirty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25</a:t>
            </a:r>
            <a:r>
              <a:rPr lang="ru-RU" sz="1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участников 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из </a:t>
            </a:r>
            <a:r>
              <a:rPr lang="ru-RU" sz="14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г.Томска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,  </a:t>
            </a:r>
            <a:r>
              <a:rPr lang="ru-RU" sz="14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г.Асино</a:t>
            </a:r>
            <a:endParaRPr lang="ru-RU" sz="14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DCAA7412-FA03-42E6-AACF-42B247E74E5A}"/>
              </a:ext>
            </a:extLst>
          </p:cNvPr>
          <p:cNvSpPr/>
          <p:nvPr/>
        </p:nvSpPr>
        <p:spPr>
          <a:xfrm>
            <a:off x="8988427" y="5015156"/>
            <a:ext cx="3101973" cy="943987"/>
          </a:xfrm>
          <a:prstGeom prst="rect">
            <a:avLst/>
          </a:prstGeom>
        </p:spPr>
        <p:txBody>
          <a:bodyPr wrap="square" lIns="81415" tIns="40709" rIns="81415" bIns="40709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3 </a:t>
            </a:r>
            <a:r>
              <a:rPr lang="ru-RU" sz="1200" b="1" dirty="0" smtClean="0">
                <a:latin typeface="Century Gothic" panose="020B0502020202020204" pitchFamily="34" charset="0"/>
              </a:rPr>
              <a:t>серебряных медали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«Программные решения для бизнеса»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«Сантехника и отопление»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«Организация экскурсионных услуг» (Навыки </a:t>
            </a:r>
            <a:r>
              <a:rPr lang="ru-RU" sz="1000" dirty="0" smtClean="0">
                <a:latin typeface="Century Gothic" panose="020B0502020202020204" pitchFamily="34" charset="0"/>
              </a:rPr>
              <a:t>мудрых)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DCAA7412-FA03-42E6-AACF-42B247E74E5A}"/>
              </a:ext>
            </a:extLst>
          </p:cNvPr>
          <p:cNvSpPr/>
          <p:nvPr/>
        </p:nvSpPr>
        <p:spPr>
          <a:xfrm>
            <a:off x="9029580" y="6023854"/>
            <a:ext cx="2795751" cy="636211"/>
          </a:xfrm>
          <a:prstGeom prst="rect">
            <a:avLst/>
          </a:prstGeom>
        </p:spPr>
        <p:txBody>
          <a:bodyPr wrap="square" lIns="81415" tIns="40709" rIns="81415" bIns="40709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2 </a:t>
            </a:r>
            <a:r>
              <a:rPr lang="ru-RU" sz="1200" b="1" dirty="0" smtClean="0">
                <a:latin typeface="Century Gothic" panose="020B0502020202020204" pitchFamily="34" charset="0"/>
              </a:rPr>
              <a:t>бронзовые медали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«Фармацевтика»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«Столярное дело»</a:t>
            </a:r>
          </a:p>
        </p:txBody>
      </p:sp>
    </p:spTree>
    <p:extLst>
      <p:ext uri="{BB962C8B-B14F-4D97-AF65-F5344CB8AC3E}">
        <p14:creationId xmlns:p14="http://schemas.microsoft.com/office/powerpoint/2010/main" val="1662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5500040"/>
            <a:ext cx="12192000" cy="1446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862B92B-C086-4E0E-9901-57DB97D42BD8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D0EA01-4655-47A6-9B30-55715AB9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84A7915-2BE1-4BE1-8E93-47579E66696C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21B2CD5-1C78-4EB4-A2EA-992CF2087DE4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8EEC68F-0EE0-4F0B-BB9B-8D2638C66BC7}"/>
              </a:ext>
            </a:extLst>
          </p:cNvPr>
          <p:cNvSpPr txBox="1"/>
          <p:nvPr/>
        </p:nvSpPr>
        <p:spPr>
          <a:xfrm>
            <a:off x="1214021" y="294388"/>
            <a:ext cx="9038069" cy="500488"/>
          </a:xfrm>
          <a:prstGeom prst="rect">
            <a:avLst/>
          </a:prstGeom>
          <a:noFill/>
        </p:spPr>
        <p:txBody>
          <a:bodyPr wrap="square" lIns="68926" tIns="34464" rIns="68926" bIns="34464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СТРА</a:t>
            </a:r>
            <a:r>
              <a:rPr lang="ru-RU" sz="2800" b="1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ТЕГИЯ ЦИФРОВОЙ ТРАНСФОРМАЦИИ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A1D70AB-1260-42CB-B823-2BDAF6590E1C}"/>
              </a:ext>
            </a:extLst>
          </p:cNvPr>
          <p:cNvSpPr/>
          <p:nvPr/>
        </p:nvSpPr>
        <p:spPr>
          <a:xfrm rot="16200000">
            <a:off x="-632556" y="3399211"/>
            <a:ext cx="3105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spc="-26" dirty="0" smtClean="0">
                <a:solidFill>
                  <a:srgbClr val="FF0066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ПЕРЕВОД</a:t>
            </a:r>
            <a:r>
              <a:rPr lang="ru-RU" sz="1400" b="1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 </a:t>
            </a:r>
            <a:endParaRPr lang="ru-RU" sz="1400" b="1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lvl="0" algn="ctr"/>
            <a:r>
              <a:rPr lang="ru-RU" sz="14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массовых социально-значимых </a:t>
            </a:r>
          </a:p>
          <a:p>
            <a:pPr lvl="0" algn="ctr"/>
            <a:r>
              <a:rPr lang="ru-RU" sz="14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услуг в электронный </a:t>
            </a:r>
            <a:r>
              <a:rPr lang="ru-RU" sz="14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вид</a:t>
            </a:r>
            <a:r>
              <a:rPr lang="ru-RU" sz="14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E4298DC-4F56-4169-B98D-7A5C14DA7054}"/>
              </a:ext>
            </a:extLst>
          </p:cNvPr>
          <p:cNvSpPr/>
          <p:nvPr/>
        </p:nvSpPr>
        <p:spPr>
          <a:xfrm>
            <a:off x="9546263" y="2214179"/>
            <a:ext cx="2515107" cy="228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400" b="1" spc="-26" dirty="0" smtClean="0">
                <a:solidFill>
                  <a:srgbClr val="0063B8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ФОРМИРОВАНИЕ ИНФРАСТРУКТУРЫ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ru-RU" b="1" spc="-26" dirty="0" smtClean="0">
                <a:solidFill>
                  <a:srgbClr val="FF0066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176 </a:t>
            </a:r>
            <a:r>
              <a:rPr lang="ru-RU" sz="16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(</a:t>
            </a:r>
            <a:r>
              <a:rPr lang="ru-RU" sz="16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63,5%) </a:t>
            </a:r>
            <a:r>
              <a:rPr lang="ru-RU" sz="1400" b="1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ОО </a:t>
            </a:r>
            <a:r>
              <a:rPr lang="ru-RU" sz="14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в 2020 г.</a:t>
            </a:r>
            <a:endParaRPr lang="ru-RU" sz="14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lvl="0">
              <a:lnSpc>
                <a:spcPct val="107000"/>
              </a:lnSpc>
            </a:pP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п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одключение 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школ 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 и 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ПОО к высокоскоростному Интернету и 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ЕСПД через 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Ростелеком и </a:t>
            </a:r>
            <a:r>
              <a:rPr lang="ru-RU" sz="1200" spc="-26" dirty="0" err="1">
                <a:latin typeface="Century Gothic" panose="020B0502020202020204" pitchFamily="34" charset="0"/>
                <a:cs typeface="Gotham Pro Black" panose="02000903040000020004" pitchFamily="2" charset="0"/>
              </a:rPr>
              <a:t>Минсвязь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 </a:t>
            </a:r>
            <a:endParaRPr lang="ru-RU" sz="1200" spc="-26" dirty="0" smtClean="0"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lvl="0">
              <a:lnSpc>
                <a:spcPct val="107000"/>
              </a:lnSpc>
            </a:pPr>
            <a:endParaRPr lang="ru-RU" sz="12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>
              <a:lnSpc>
                <a:spcPct val="107000"/>
              </a:lnSpc>
            </a:pPr>
            <a:r>
              <a:rPr lang="ru-RU" b="1" spc="-26" dirty="0" smtClean="0">
                <a:solidFill>
                  <a:srgbClr val="FF0066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+30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  </a:t>
            </a:r>
            <a:r>
              <a:rPr lang="ru-RU" sz="1200" b="1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ОО 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подключены 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в 2021 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г.</a:t>
            </a:r>
            <a:endParaRPr lang="ru-RU" sz="12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DBEFA45-4C3A-4D9D-AEA2-267C09978EA2}"/>
              </a:ext>
            </a:extLst>
          </p:cNvPr>
          <p:cNvSpPr/>
          <p:nvPr/>
        </p:nvSpPr>
        <p:spPr>
          <a:xfrm>
            <a:off x="415467" y="5647598"/>
            <a:ext cx="1972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pc="-26" dirty="0" smtClean="0">
                <a:solidFill>
                  <a:srgbClr val="0063B8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ИНФОРМАЦИОННЫЕ СИСТЕМЫ</a:t>
            </a:r>
          </a:p>
          <a:p>
            <a:pPr lvl="0"/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разработка</a:t>
            </a:r>
            <a:r>
              <a:rPr lang="ru-RU" sz="12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, внедрение, развитие 2021 - </a:t>
            </a:r>
            <a:r>
              <a:rPr lang="ru-RU" sz="12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2024</a:t>
            </a:r>
            <a:endParaRPr lang="ru-RU" sz="1200" b="1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45061B9-716C-40EF-81D2-4250323B4A0E}"/>
              </a:ext>
            </a:extLst>
          </p:cNvPr>
          <p:cNvSpPr txBox="1"/>
          <p:nvPr/>
        </p:nvSpPr>
        <p:spPr>
          <a:xfrm>
            <a:off x="2867834" y="5647598"/>
            <a:ext cx="383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spc="-26" dirty="0" smtClean="0">
                <a:solidFill>
                  <a:srgbClr val="0063B8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ФЕДЕРАЛЬНЫЕ: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Библиотека </a:t>
            </a: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цифрового образовательного контента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Цифровое портфолио ученика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Система управления в образовательной организации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Цифровой помощник ученика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Цифровой помощник родителя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latin typeface="Century Gothic" panose="020B0502020202020204" pitchFamily="34" charset="0"/>
                <a:cs typeface="Gotham Pro Black" panose="02000903040000020004" pitchFamily="2" charset="0"/>
              </a:rPr>
              <a:t>Цифровой помощник учителя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4560" y="1010776"/>
            <a:ext cx="9749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004">
              <a:spcBef>
                <a:spcPts val="600"/>
              </a:spcBef>
            </a:pP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Минцифры</a:t>
            </a: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России от 18.11.2020 </a:t>
            </a:r>
            <a:r>
              <a:rPr lang="ru-RU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№ 600</a:t>
            </a:r>
          </a:p>
          <a:p>
            <a:pPr lvl="0" defTabSz="914004"/>
            <a:r>
              <a:rPr lang="ru-RU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«Об утверждении методик расчета целевых показателей национальной цели развития РФ </a:t>
            </a:r>
            <a:r>
              <a:rPr lang="ru-RU" sz="1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«Цифровая трансформация»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9600"/>
              </p:ext>
            </p:extLst>
          </p:nvPr>
        </p:nvGraphicFramePr>
        <p:xfrm>
          <a:off x="1774361" y="2101969"/>
          <a:ext cx="7563234" cy="321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2026"/>
                <a:gridCol w="1681208"/>
              </a:tblGrid>
              <a:tr h="24477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предоставление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информации о 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базе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данных 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результатов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ЕГЭ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ДЕЙСТВУЕТ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 </a:t>
                      </a:r>
                      <a:endParaRPr lang="ru-RU" sz="1400" b="1" kern="1200" spc="-26" dirty="0">
                        <a:solidFill>
                          <a:srgbClr val="0063B8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654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приём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заявлений о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зачислении в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государственные и муниципальные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образовательные организации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субъектов РФ, реализующие программы общего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8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остановка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на 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учёт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и направление детей в 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д/с</a:t>
                      </a:r>
                      <a:endParaRPr lang="ru-RU" sz="1400" b="1" kern="1200" spc="-26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72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i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аттестация </a:t>
                      </a:r>
                      <a:r>
                        <a:rPr lang="ru-RU" sz="1400" b="1" i="0" kern="1200" spc="-26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пед</a:t>
                      </a:r>
                      <a:r>
                        <a:rPr lang="ru-RU" sz="1400" b="1" i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. </a:t>
                      </a:r>
                      <a:r>
                        <a:rPr lang="ru-RU" sz="1400" b="1" i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работников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организаций, осуществляющих </a:t>
                      </a:r>
                      <a:r>
                        <a:rPr lang="ru-RU" sz="1400" b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образ.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деятельность и находящихся в ведении субъекта РФ, пед. работников муниципальных и частных организаций, осуществляющих образ.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ДЕКАБРЬ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2021 Г.</a:t>
                      </a:r>
                      <a:endParaRPr lang="ru-RU" sz="1400" b="1" kern="1200" spc="-26" dirty="0">
                        <a:solidFill>
                          <a:srgbClr val="0063B8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86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з</a:t>
                      </a: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апись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на обучение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 по </a:t>
                      </a:r>
                      <a:r>
                        <a:rPr lang="ru-RU" sz="1400" b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доп.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общеобразовательной программе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26" dirty="0" smtClean="0">
                          <a:solidFill>
                            <a:srgbClr val="0063B8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 2022 Г.</a:t>
                      </a:r>
                      <a:endParaRPr lang="ru-RU" sz="1400" b="1" kern="1200" spc="-26" dirty="0">
                        <a:solidFill>
                          <a:srgbClr val="0063B8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36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приём</a:t>
                      </a:r>
                      <a:r>
                        <a:rPr lang="ru-RU" sz="1400" b="0" kern="1200" spc="-26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 </a:t>
                      </a:r>
                      <a:r>
                        <a:rPr lang="ru-RU" sz="1400" b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и регистрация заявлений на обучение </a:t>
                      </a:r>
                      <a:r>
                        <a:rPr lang="ru-RU" sz="14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по программам СПО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kern="1200" spc="-26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582004" y="2130439"/>
            <a:ext cx="0" cy="3105953"/>
          </a:xfrm>
          <a:prstGeom prst="line">
            <a:avLst/>
          </a:prstGeom>
          <a:ln w="3810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>
            <a:extLst>
              <a:ext uri="{FF2B5EF4-FFF2-40B4-BE49-F238E27FC236}">
                <a16:creationId xmlns="" xmlns:a16="http://schemas.microsoft.com/office/drawing/2014/main" id="{E0589717-A88D-41B6-86CA-F07B4AA441D2}"/>
              </a:ext>
            </a:extLst>
          </p:cNvPr>
          <p:cNvSpPr/>
          <p:nvPr/>
        </p:nvSpPr>
        <p:spPr>
          <a:xfrm rot="5400000">
            <a:off x="7806347" y="3524315"/>
            <a:ext cx="2950031" cy="332535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8" name="Прямоугольник 17"/>
          <p:cNvSpPr/>
          <p:nvPr/>
        </p:nvSpPr>
        <p:spPr>
          <a:xfrm>
            <a:off x="6816271" y="5724542"/>
            <a:ext cx="52450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spc="-26" dirty="0" smtClean="0">
                <a:solidFill>
                  <a:srgbClr val="0063B8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РЕГИОНАЛЬНЫЕ: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 smtClean="0">
                <a:solidFill>
                  <a:prstClr val="black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АИС </a:t>
            </a:r>
            <a:r>
              <a:rPr lang="ru-RU" sz="1000" spc="-26" dirty="0">
                <a:solidFill>
                  <a:prstClr val="black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«Педагогические кадры Томской области»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solidFill>
                  <a:prstClr val="black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Единый региональный электронный журнал / дневник «Сетевой город. Образование»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spc="-26" dirty="0">
                <a:solidFill>
                  <a:prstClr val="black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Единый информационный ресурс для абитуриентов СПО «навигатор профессий</a:t>
            </a:r>
            <a:r>
              <a:rPr lang="ru-RU" sz="1000" spc="-26" dirty="0" smtClean="0">
                <a:solidFill>
                  <a:prstClr val="black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»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0300" y="6369050"/>
            <a:ext cx="2743200" cy="365125"/>
          </a:xfrm>
        </p:spPr>
        <p:txBody>
          <a:bodyPr/>
          <a:lstStyle/>
          <a:p>
            <a:fld id="{60862CE4-C1DF-42D2-949C-0771515A50BF}" type="slidenum">
              <a:rPr lang="ru-RU" smtClean="0"/>
              <a:t>6</a:t>
            </a:fld>
            <a:endParaRPr lang="ru-RU"/>
          </a:p>
        </p:txBody>
      </p:sp>
      <p:sp>
        <p:nvSpPr>
          <p:cNvPr id="5" name="Номер слайда 12">
            <a:extLst>
              <a:ext uri="{FF2B5EF4-FFF2-40B4-BE49-F238E27FC236}">
                <a16:creationId xmlns="" xmlns:a16="http://schemas.microsoft.com/office/drawing/2014/main" id="{C79EA100-E0FF-4BE1-855B-24442FC35D32}"/>
              </a:ext>
            </a:extLst>
          </p:cNvPr>
          <p:cNvSpPr txBox="1">
            <a:spLocks/>
          </p:cNvSpPr>
          <p:nvPr/>
        </p:nvSpPr>
        <p:spPr>
          <a:xfrm>
            <a:off x="9268664" y="6290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6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A58ECF-0829-4E3D-BFAC-1511D137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B75166C-4EE4-4F4F-B2B6-7FD1BAD4A5E2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1B608C3-6D6D-4545-B9EC-9D804902A57F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5F674AC-B66E-4B51-A2A1-BD73F3E69421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4B3CE34-E9E1-4949-AB68-553C406F6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9836352" y="6255204"/>
            <a:ext cx="1595030" cy="43542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6F55D7B-C14A-41E2-8C82-DD8E23E55D41}"/>
              </a:ext>
            </a:extLst>
          </p:cNvPr>
          <p:cNvCxnSpPr/>
          <p:nvPr/>
        </p:nvCxnSpPr>
        <p:spPr>
          <a:xfrm>
            <a:off x="11518468" y="6290354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ECF7DA1-1E93-468C-87DD-38F60C5B6D53}"/>
              </a:ext>
            </a:extLst>
          </p:cNvPr>
          <p:cNvSpPr/>
          <p:nvPr/>
        </p:nvSpPr>
        <p:spPr>
          <a:xfrm>
            <a:off x="1273040" y="260922"/>
            <a:ext cx="9194866" cy="535804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marL="9571" defTabSz="689335">
              <a:spcBef>
                <a:spcPts val="75"/>
              </a:spcBef>
              <a:defRPr/>
            </a:pPr>
            <a:r>
              <a:rPr lang="ru-RU" sz="2800" b="1" spc="-26" dirty="0" smtClean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ЦИФ</a:t>
            </a:r>
            <a:r>
              <a:rPr lang="ru-RU" sz="2800" b="1" spc="-26" dirty="0" smtClean="0">
                <a:latin typeface="Century Gothic" panose="020B0502020202020204" pitchFamily="34" charset="0"/>
                <a:cs typeface="Gotham Pro Black" panose="02000903040000020004" pitchFamily="2" charset="0"/>
              </a:rPr>
              <a:t>РОВАЯ ТРАНСФОРМАЦИЯ: ОБРАЗОВАНИЕ</a:t>
            </a:r>
            <a:endParaRPr lang="ru-RU" sz="2800" b="1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C4138AD0-55C6-4875-A6EF-ED44B215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77449"/>
              </p:ext>
            </p:extLst>
          </p:nvPr>
        </p:nvGraphicFramePr>
        <p:xfrm>
          <a:off x="229961" y="949739"/>
          <a:ext cx="10582672" cy="526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285EE8-5456-4C57-9961-2D76DBDD2E93}"/>
              </a:ext>
            </a:extLst>
          </p:cNvPr>
          <p:cNvSpPr txBox="1"/>
          <p:nvPr/>
        </p:nvSpPr>
        <p:spPr>
          <a:xfrm>
            <a:off x="9756558" y="954397"/>
            <a:ext cx="23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Томская область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5BB5A52-A0AD-48D5-856C-711A9DE64A8A}"/>
              </a:ext>
            </a:extLst>
          </p:cNvPr>
          <p:cNvSpPr txBox="1"/>
          <p:nvPr/>
        </p:nvSpPr>
        <p:spPr>
          <a:xfrm>
            <a:off x="383720" y="2551579"/>
            <a:ext cx="3540580" cy="882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заданий </a:t>
            </a:r>
            <a:r>
              <a:rPr lang="ru-RU" sz="12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в эл. форме для учащихся, проверяемых с использованием технологий автоматизированной проверки</a:t>
            </a:r>
            <a:endParaRPr lang="ru-RU" sz="1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C45803-1C62-4154-8D94-C7E27B907D77}"/>
              </a:ext>
            </a:extLst>
          </p:cNvPr>
          <p:cNvSpPr txBox="1"/>
          <p:nvPr/>
        </p:nvSpPr>
        <p:spPr>
          <a:xfrm>
            <a:off x="179044" y="5293036"/>
            <a:ext cx="450577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учащихся</a:t>
            </a:r>
            <a:r>
              <a:rPr lang="ru-RU" sz="14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CB5D10-A373-427B-88E7-C91E2E9C9BF9}"/>
              </a:ext>
            </a:extLst>
          </p:cNvPr>
          <p:cNvSpPr txBox="1"/>
          <p:nvPr/>
        </p:nvSpPr>
        <p:spPr>
          <a:xfrm>
            <a:off x="9792642" y="1241623"/>
            <a:ext cx="231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РФ </a:t>
            </a:r>
            <a:r>
              <a:rPr lang="ru-RU" sz="1400" dirty="0">
                <a:latin typeface="Century Gothic" panose="020B0502020202020204" pitchFamily="34" charset="0"/>
              </a:rPr>
              <a:t>(2030 год)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8E97993-1C6E-492B-A2C9-FB2D752EFB4D}"/>
              </a:ext>
            </a:extLst>
          </p:cNvPr>
          <p:cNvCxnSpPr>
            <a:cxnSpLocks/>
          </p:cNvCxnSpPr>
          <p:nvPr/>
        </p:nvCxnSpPr>
        <p:spPr>
          <a:xfrm>
            <a:off x="9421089" y="1128668"/>
            <a:ext cx="321803" cy="2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CA4AE8D-C45C-4DFF-B41B-80F95226AB05}"/>
              </a:ext>
            </a:extLst>
          </p:cNvPr>
          <p:cNvCxnSpPr>
            <a:cxnSpLocks/>
          </p:cNvCxnSpPr>
          <p:nvPr/>
        </p:nvCxnSpPr>
        <p:spPr>
          <a:xfrm>
            <a:off x="9421089" y="1406401"/>
            <a:ext cx="321803" cy="2"/>
          </a:xfrm>
          <a:prstGeom prst="line">
            <a:avLst/>
          </a:prstGeom>
          <a:ln w="76200">
            <a:solidFill>
              <a:srgbClr val="006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AC5860-6015-4B10-8940-8060CFF74BD4}"/>
              </a:ext>
            </a:extLst>
          </p:cNvPr>
          <p:cNvSpPr txBox="1"/>
          <p:nvPr/>
        </p:nvSpPr>
        <p:spPr>
          <a:xfrm>
            <a:off x="4684814" y="1070047"/>
            <a:ext cx="413935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чащихся</a:t>
            </a:r>
            <a:r>
              <a:rPr lang="ru-RU" sz="14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, по которым осуществляется ведение </a:t>
            </a:r>
            <a:r>
              <a:rPr lang="ru-RU" sz="1400" b="1" dirty="0" smtClean="0">
                <a:solidFill>
                  <a:srgbClr val="0063B8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ЦИФРОВОГО ПРОФИЛЯ</a:t>
            </a:r>
            <a:endParaRPr lang="ru-RU" sz="1400" b="1" dirty="0">
              <a:solidFill>
                <a:srgbClr val="0063B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34604E-538E-4862-A70B-CD7FB51DAEED}"/>
              </a:ext>
            </a:extLst>
          </p:cNvPr>
          <p:cNvSpPr txBox="1"/>
          <p:nvPr/>
        </p:nvSpPr>
        <p:spPr>
          <a:xfrm>
            <a:off x="8306832" y="2634948"/>
            <a:ext cx="3580368" cy="17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учащихся</a:t>
            </a:r>
            <a:r>
              <a:rPr lang="ru-RU" sz="14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, которым предложены рекомендации по повышению качества обучения и формированию </a:t>
            </a:r>
            <a:r>
              <a:rPr lang="ru-RU" sz="1400" b="1" dirty="0" smtClean="0">
                <a:solidFill>
                  <a:srgbClr val="0063B8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ИНДИВИДУАЛЬНЫХ ТРАЕКТОРИЙ </a:t>
            </a:r>
            <a:r>
              <a:rPr lang="ru-RU" sz="1400" b="1" dirty="0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использованием данных цифрового портфолио учащегося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A7DE57-2FF2-4EEA-BED8-1677AF39F462}"/>
              </a:ext>
            </a:extLst>
          </p:cNvPr>
          <p:cNvSpPr txBox="1"/>
          <p:nvPr/>
        </p:nvSpPr>
        <p:spPr>
          <a:xfrm>
            <a:off x="7610373" y="5108936"/>
            <a:ext cx="427682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 smtClean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b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.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240" y="2225737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100%</a:t>
            </a:r>
            <a:endParaRPr lang="ru-RU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914" y="2895600"/>
            <a:ext cx="12395614" cy="1216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A58ECF-0829-4E3D-BFAC-1511D137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B75166C-4EE4-4F4F-B2B6-7FD1BAD4A5E2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1B608C3-6D6D-4545-B9EC-9D804902A57F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5F674AC-B66E-4B51-A2A1-BD73F3E69421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1" descr="F:\СОВЕЩАНИЕ ОДО 28.02\ПАТРИОТЫ.JPG">
            <a:extLst>
              <a:ext uri="{FF2B5EF4-FFF2-40B4-BE49-F238E27FC236}">
                <a16:creationId xmlns="" xmlns:a16="http://schemas.microsoft.com/office/drawing/2014/main" id="{3C5185F0-8832-45A3-AA1E-9A902014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4" y="1105994"/>
            <a:ext cx="2442080" cy="140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8B36A254-74BC-460A-81DC-3F0AB3427B0E}"/>
              </a:ext>
            </a:extLst>
          </p:cNvPr>
          <p:cNvSpPr/>
          <p:nvPr/>
        </p:nvSpPr>
        <p:spPr>
          <a:xfrm>
            <a:off x="2047836" y="1777092"/>
            <a:ext cx="7299363" cy="728536"/>
          </a:xfrm>
          <a:prstGeom prst="rect">
            <a:avLst/>
          </a:prstGeom>
        </p:spPr>
        <p:txBody>
          <a:bodyPr wrap="square" lIns="81407" tIns="40705" rIns="81407" bIns="40705">
            <a:spAutoFit/>
          </a:bodyPr>
          <a:lstStyle/>
          <a:p>
            <a:pPr defTabSz="813991" hangingPunct="0">
              <a:defRPr sz="1200"/>
            </a:pP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2 614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школьников  и </a:t>
            </a: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2 000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студентов СПО в </a:t>
            </a: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125</a:t>
            </a: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отрядах «</a:t>
            </a:r>
            <a:r>
              <a:rPr lang="ru-RU" sz="1400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Юнармия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»</a:t>
            </a:r>
          </a:p>
          <a:p>
            <a:pPr defTabSz="813991" hangingPunct="0">
              <a:defRPr sz="1200"/>
            </a:pP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4 540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обучающихся в органах ученического/ студенческого самоуправления </a:t>
            </a:r>
          </a:p>
          <a:p>
            <a:pPr defTabSz="813991" hangingPunct="0">
              <a:defRPr sz="1200"/>
            </a:pP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138</a:t>
            </a:r>
            <a:r>
              <a:rPr lang="ru-RU" sz="1400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школ в Российском движении школьников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79EDDF37-C366-425F-A0E7-3CCA65F2EA9B}"/>
              </a:ext>
            </a:extLst>
          </p:cNvPr>
          <p:cNvSpPr/>
          <p:nvPr/>
        </p:nvSpPr>
        <p:spPr>
          <a:xfrm>
            <a:off x="2047837" y="849855"/>
            <a:ext cx="5825907" cy="320360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defTabSz="813991" hangingPunct="0">
              <a:spcBef>
                <a:spcPts val="446"/>
              </a:spcBef>
            </a:pPr>
            <a:r>
              <a:rPr lang="ru-RU" sz="1400" b="1" kern="0" dirty="0" smtClean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ГРАЖДАНСКО-ПАТРИОТИЧЕСКОЕ ВОСПИТАНИЕ</a:t>
            </a:r>
            <a:endParaRPr lang="ru-RU" sz="1400" b="1" kern="0" dirty="0">
              <a:solidFill>
                <a:srgbClr val="0063B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0" name="Прямоугольник 21">
            <a:extLst>
              <a:ext uri="{FF2B5EF4-FFF2-40B4-BE49-F238E27FC236}">
                <a16:creationId xmlns="" xmlns:a16="http://schemas.microsoft.com/office/drawing/2014/main" id="{13AD73F0-439B-44AF-9F1F-49A9A5C50BBC}"/>
              </a:ext>
            </a:extLst>
          </p:cNvPr>
          <p:cNvSpPr txBox="1"/>
          <p:nvPr/>
        </p:nvSpPr>
        <p:spPr>
          <a:xfrm>
            <a:off x="1732298" y="1223116"/>
            <a:ext cx="7396665" cy="297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01" tIns="40705" rIns="40701" bIns="40705">
            <a:spAutoFit/>
          </a:bodyPr>
          <a:lstStyle/>
          <a:p>
            <a:pPr algn="ctr" defTabSz="813991" hangingPunct="0">
              <a:spcBef>
                <a:spcPts val="446"/>
              </a:spcBef>
              <a:buClr>
                <a:srgbClr val="2E75B6"/>
              </a:buClr>
              <a:buSzPct val="180000"/>
            </a:pP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НОВЫЙ </a:t>
            </a: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Федеральный проект «Патриотическое воспитание граждан РФ»</a:t>
            </a:r>
            <a:endParaRPr lang="ru-RU" sz="1400" b="1" kern="0" dirty="0">
              <a:solidFill>
                <a:srgbClr val="0063B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4ECF7DA1-1E93-468C-87DD-38F60C5B6D53}"/>
              </a:ext>
            </a:extLst>
          </p:cNvPr>
          <p:cNvSpPr/>
          <p:nvPr/>
        </p:nvSpPr>
        <p:spPr>
          <a:xfrm>
            <a:off x="1273040" y="235522"/>
            <a:ext cx="5225961" cy="535804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defTabSz="813991" hangingPunct="0"/>
            <a:r>
              <a:rPr lang="ru-RU" sz="2800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ВОС</a:t>
            </a:r>
            <a:r>
              <a:rPr lang="ru-RU" sz="2800" b="1" kern="0" dirty="0">
                <a:latin typeface="Century Gothic" panose="020B0502020202020204" pitchFamily="34" charset="0"/>
                <a:cs typeface="Arial"/>
                <a:sym typeface="Arial"/>
              </a:rPr>
              <a:t>ПИТАНИЕ</a:t>
            </a:r>
            <a:endParaRPr lang="ru-RU" sz="2800" kern="0" dirty="0">
              <a:latin typeface="Arial"/>
              <a:cs typeface="Arial"/>
              <a:sym typeface="Arial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33D7DAA2-7B90-457A-848F-3940A064A3BB}"/>
              </a:ext>
            </a:extLst>
          </p:cNvPr>
          <p:cNvSpPr/>
          <p:nvPr/>
        </p:nvSpPr>
        <p:spPr>
          <a:xfrm>
            <a:off x="7419301" y="2946542"/>
            <a:ext cx="4701329" cy="1182135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defTabSz="707132" hangingPunct="0">
              <a:spcBef>
                <a:spcPct val="0"/>
              </a:spcBef>
            </a:pPr>
            <a:r>
              <a:rPr lang="ru-RU" sz="1400" b="1" kern="0" dirty="0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Томские </a:t>
            </a: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педагоги – </a:t>
            </a:r>
            <a:r>
              <a:rPr lang="ru-RU" sz="1400" b="1" kern="0" dirty="0" smtClean="0">
                <a:solidFill>
                  <a:srgbClr val="FF0066"/>
                </a:solidFill>
                <a:latin typeface="Century Gothic" panose="020B0502020202020204" pitchFamily="34" charset="0"/>
                <a:sym typeface="Arial"/>
              </a:rPr>
              <a:t>ФИНАЛИСТЫ </a:t>
            </a: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Всероссийского конкурса ученического самоуправления </a:t>
            </a:r>
            <a:endParaRPr lang="ru-RU" sz="1400" b="1" kern="0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defTabSz="707132" hangingPunct="0">
              <a:spcBef>
                <a:spcPct val="0"/>
              </a:spcBef>
            </a:pPr>
            <a:r>
              <a:rPr lang="ru-RU" sz="1400" kern="0" dirty="0" smtClean="0">
                <a:latin typeface="Century Gothic" panose="020B0502020202020204" pitchFamily="34" charset="0"/>
                <a:sym typeface="Arial"/>
              </a:rPr>
              <a:t>2020 </a:t>
            </a:r>
            <a:r>
              <a:rPr lang="ru-RU" sz="1400" kern="0" dirty="0">
                <a:latin typeface="Century Gothic" panose="020B0502020202020204" pitchFamily="34" charset="0"/>
                <a:sym typeface="Arial"/>
              </a:rPr>
              <a:t>г. </a:t>
            </a:r>
            <a:r>
              <a:rPr lang="ru-RU" sz="1400" kern="0" dirty="0" smtClean="0">
                <a:latin typeface="Century Gothic" panose="020B0502020202020204" pitchFamily="34" charset="0"/>
                <a:sym typeface="Arial"/>
              </a:rPr>
              <a:t> - </a:t>
            </a:r>
            <a:r>
              <a:rPr lang="ru-RU" sz="1400" kern="0" dirty="0" err="1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Кожевниковская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СОШ №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1</a:t>
            </a:r>
            <a:endParaRPr lang="ru-RU" sz="1400" b="1" kern="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sym typeface="Arial"/>
            </a:endParaRPr>
          </a:p>
          <a:p>
            <a:pPr defTabSz="707132" hangingPunct="0">
              <a:spcBef>
                <a:spcPct val="0"/>
              </a:spcBef>
            </a:pP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2021 г. - СОШ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32 г. 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Томска</a:t>
            </a:r>
            <a:endParaRPr lang="ru-RU" sz="1400" b="1" kern="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380C0BEC-3071-4E41-BF38-B49CECA0D19B}"/>
              </a:ext>
            </a:extLst>
          </p:cNvPr>
          <p:cNvSpPr/>
          <p:nvPr/>
        </p:nvSpPr>
        <p:spPr>
          <a:xfrm>
            <a:off x="399287" y="4200866"/>
            <a:ext cx="3199446" cy="326516"/>
          </a:xfrm>
          <a:prstGeom prst="rect">
            <a:avLst/>
          </a:prstGeom>
        </p:spPr>
        <p:txBody>
          <a:bodyPr wrap="none" lIns="103908" tIns="51951" rIns="103908" bIns="51951">
            <a:spAutoFit/>
          </a:bodyPr>
          <a:lstStyle/>
          <a:p>
            <a:pPr defTabSz="909169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63B8"/>
                </a:solidFill>
                <a:latin typeface="Century Gothic" panose="020B0502020202020204" pitchFamily="34" charset="0"/>
                <a:ea typeface="PT Astra Serif" charset="0"/>
                <a:cs typeface="PT Astra Serif" charset="0"/>
                <a:sym typeface="Arial"/>
              </a:rPr>
              <a:t>ГРАЖДАНСКОЕ ВОСПИТАНИЕ</a:t>
            </a:r>
            <a:endParaRPr lang="ru-RU" sz="1600" b="1" dirty="0">
              <a:solidFill>
                <a:srgbClr val="0063B8"/>
              </a:solidFill>
              <a:latin typeface="Century Gothic" panose="020B0502020202020204" pitchFamily="34" charset="0"/>
              <a:ea typeface="PT Astra Serif" charset="0"/>
              <a:cs typeface="PT Astra Serif" charset="0"/>
              <a:sym typeface="Arial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294C1F0D-2E35-45E6-8B60-6E3AFDA3155F}"/>
              </a:ext>
            </a:extLst>
          </p:cNvPr>
          <p:cNvSpPr/>
          <p:nvPr/>
        </p:nvSpPr>
        <p:spPr>
          <a:xfrm>
            <a:off x="4365912" y="4176244"/>
            <a:ext cx="3545932" cy="351138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defTabSz="813991" hangingPunct="0">
              <a:spcBef>
                <a:spcPts val="446"/>
              </a:spcBef>
            </a:pPr>
            <a:r>
              <a:rPr lang="ru-RU" sz="1600" b="1" kern="0" dirty="0" smtClean="0">
                <a:solidFill>
                  <a:srgbClr val="0063B8"/>
                </a:solidFill>
                <a:latin typeface="Century Gothic" panose="020B0502020202020204" pitchFamily="34" charset="0"/>
                <a:ea typeface="PT Astra Serif" charset="0"/>
                <a:cs typeface="PT Astra Serif" charset="0"/>
                <a:sym typeface="Arial"/>
              </a:rPr>
              <a:t>ВОЛОНТЕРСКАЯ ЛИГА</a:t>
            </a:r>
            <a:endParaRPr lang="ru-RU" sz="1600" kern="0" dirty="0">
              <a:solidFill>
                <a:srgbClr val="0063B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FA49B6D-B1C3-4C75-9A98-DF1DD19C0557}"/>
              </a:ext>
            </a:extLst>
          </p:cNvPr>
          <p:cNvSpPr/>
          <p:nvPr/>
        </p:nvSpPr>
        <p:spPr>
          <a:xfrm>
            <a:off x="4236981" y="4520974"/>
            <a:ext cx="4114368" cy="1715614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marL="194832" indent="-194832" defTabSz="813991" hangingPunct="0">
              <a:spcBef>
                <a:spcPts val="446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Социальное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PT Astra Serif" charset="0"/>
                <a:cs typeface="PT Astra Serif" charset="0"/>
                <a:sym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добровольчество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(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свыше 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200 выходов по оказанию помощи в год)</a:t>
            </a:r>
          </a:p>
          <a:p>
            <a:pPr marL="194832" indent="-194832" defTabSz="813991" hangingPunct="0">
              <a:spcBef>
                <a:spcPts val="446"/>
              </a:spcBef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Волонтерское </a:t>
            </a:r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движение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(7,5 тыс. школьников и 4,3 тыс. студентов, вовлечены в волонтерскую деятельность)</a:t>
            </a:r>
          </a:p>
          <a:p>
            <a:pPr marL="194832" indent="-194832" defTabSz="813991" hangingPunct="0">
              <a:spcBef>
                <a:spcPts val="446"/>
              </a:spcBef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688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педагогов  являются  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наставниками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школьников - </a:t>
            </a:r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волонтеров</a:t>
            </a:r>
            <a:endParaRPr lang="ru-RU" sz="1400" b="1" kern="0" dirty="0">
              <a:solidFill>
                <a:sysClr val="windowText" lastClr="000000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55CE38AE-9124-4A20-85D8-6661B8819173}"/>
              </a:ext>
            </a:extLst>
          </p:cNvPr>
          <p:cNvSpPr/>
          <p:nvPr/>
        </p:nvSpPr>
        <p:spPr>
          <a:xfrm>
            <a:off x="8784396" y="6200372"/>
            <a:ext cx="3187447" cy="351138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algn="ctr" defTabSz="707132" hangingPunct="0">
              <a:spcBef>
                <a:spcPct val="0"/>
              </a:spcBef>
            </a:pPr>
            <a:r>
              <a:rPr lang="ru-RU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~72 000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школьников и студентов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28F3B83E-7065-499B-90FD-BBFAEF3F5693}"/>
              </a:ext>
            </a:extLst>
          </p:cNvPr>
          <p:cNvSpPr/>
          <p:nvPr/>
        </p:nvSpPr>
        <p:spPr>
          <a:xfrm>
            <a:off x="399287" y="6277578"/>
            <a:ext cx="3469012" cy="351138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algn="ctr" defTabSz="707132" hangingPunct="0">
              <a:spcBef>
                <a:spcPct val="0"/>
              </a:spcBef>
            </a:pPr>
            <a:r>
              <a:rPr lang="en-US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~</a:t>
            </a:r>
            <a:r>
              <a:rPr lang="ru-RU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  8 000</a:t>
            </a:r>
            <a:r>
              <a:rPr lang="en-US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школьников и студентов</a:t>
            </a:r>
            <a:r>
              <a:rPr lang="ru-RU" sz="1400" dirty="0"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B633F0B4-D20D-4953-A5D2-AD047663C399}"/>
              </a:ext>
            </a:extLst>
          </p:cNvPr>
          <p:cNvSpPr/>
          <p:nvPr/>
        </p:nvSpPr>
        <p:spPr>
          <a:xfrm>
            <a:off x="4060611" y="6277578"/>
            <a:ext cx="4290738" cy="351138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algn="ctr" defTabSz="707132" hangingPunct="0">
              <a:spcBef>
                <a:spcPct val="0"/>
              </a:spcBef>
            </a:pPr>
            <a:r>
              <a:rPr lang="ru-RU" sz="1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~12 000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школьников и студентов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E0D6D71C-A090-4F02-B861-159DC99C8C57}"/>
              </a:ext>
            </a:extLst>
          </p:cNvPr>
          <p:cNvSpPr txBox="1"/>
          <p:nvPr/>
        </p:nvSpPr>
        <p:spPr>
          <a:xfrm>
            <a:off x="-25814" y="2971967"/>
            <a:ext cx="3894113" cy="96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950" tIns="51950" rIns="51950" bIns="51950" numCol="1" spcCol="43296" rtlCol="0" anchor="t">
            <a:spAutoFit/>
          </a:bodyPr>
          <a:lstStyle/>
          <a:p>
            <a:pPr algn="r" defTabSz="1039052" hangingPunct="0"/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Томская область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лучшая </a:t>
            </a:r>
            <a:endParaRPr lang="ru-RU" sz="1400" b="1" kern="0" dirty="0" smtClean="0">
              <a:solidFill>
                <a:srgbClr val="FF0066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r" defTabSz="1039052" hangingPunct="0"/>
            <a:r>
              <a:rPr lang="ru-RU" sz="1400" b="1" kern="0" dirty="0" smtClean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в </a:t>
            </a:r>
            <a:r>
              <a:rPr lang="ru-RU" sz="1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организации воспитательного процесса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по итогам мониторинга </a:t>
            </a:r>
            <a:r>
              <a:rPr lang="ru-RU" sz="1400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Министерства просвещения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РФ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6DC5B491-D533-4FD7-8155-C7EED59B5BDF}"/>
              </a:ext>
            </a:extLst>
          </p:cNvPr>
          <p:cNvCxnSpPr/>
          <p:nvPr/>
        </p:nvCxnSpPr>
        <p:spPr>
          <a:xfrm>
            <a:off x="4060611" y="3034397"/>
            <a:ext cx="0" cy="928004"/>
          </a:xfrm>
          <a:prstGeom prst="line">
            <a:avLst/>
          </a:prstGeom>
          <a:noFill/>
          <a:ln w="38100" cap="flat">
            <a:solidFill>
              <a:srgbClr val="A9D18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02E7714C-F110-4A49-953A-22028D1519CB}"/>
              </a:ext>
            </a:extLst>
          </p:cNvPr>
          <p:cNvSpPr/>
          <p:nvPr/>
        </p:nvSpPr>
        <p:spPr>
          <a:xfrm>
            <a:off x="8784396" y="4200866"/>
            <a:ext cx="2119022" cy="351138"/>
          </a:xfrm>
          <a:prstGeom prst="rect">
            <a:avLst/>
          </a:prstGeom>
        </p:spPr>
        <p:txBody>
          <a:bodyPr wrap="none" lIns="103908" tIns="51951" rIns="103908" bIns="51951">
            <a:spAutoFit/>
          </a:bodyPr>
          <a:lstStyle/>
          <a:p>
            <a:pPr defTabSz="813991" hangingPunct="0">
              <a:spcBef>
                <a:spcPts val="446"/>
              </a:spcBef>
            </a:pPr>
            <a:r>
              <a:rPr lang="ru-RU" sz="1600" b="1" kern="0" dirty="0" smtClean="0">
                <a:solidFill>
                  <a:srgbClr val="0063B8"/>
                </a:solidFill>
                <a:latin typeface="Century Gothic" panose="020B0502020202020204" pitchFamily="34" charset="0"/>
                <a:ea typeface="PT Astra Serif" charset="0"/>
                <a:cs typeface="PT Astra Serif" charset="0"/>
                <a:sym typeface="Arial"/>
              </a:rPr>
              <a:t>ШКОЛЬНЫЕ МУЗЕИ</a:t>
            </a:r>
            <a:endParaRPr lang="ru-RU" sz="1600" kern="0" dirty="0">
              <a:solidFill>
                <a:srgbClr val="0063B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BE4051CA-8CC1-4BDD-9CAA-0257BE87B818}"/>
              </a:ext>
            </a:extLst>
          </p:cNvPr>
          <p:cNvSpPr/>
          <p:nvPr/>
        </p:nvSpPr>
        <p:spPr>
          <a:xfrm>
            <a:off x="8784396" y="4612865"/>
            <a:ext cx="3336234" cy="1448874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marL="194832" indent="-194832" defTabSz="813991" hangingPunct="0">
              <a:spcBef>
                <a:spcPts val="446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  <a:cs typeface="Arial"/>
                <a:sym typeface="Arial"/>
              </a:rPr>
              <a:t>174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музея/музейных комнат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в организациях общего и профессионального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образования</a:t>
            </a:r>
          </a:p>
          <a:p>
            <a:pPr marL="194832" indent="-194832" defTabSz="813991" hangingPunct="0">
              <a:spcBef>
                <a:spcPts val="446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Проект «Дорогами томских дивизий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»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72F55EE9-FC9C-4BD4-B54B-AC8D6D311037}"/>
              </a:ext>
            </a:extLst>
          </p:cNvPr>
          <p:cNvSpPr/>
          <p:nvPr/>
        </p:nvSpPr>
        <p:spPr>
          <a:xfrm>
            <a:off x="4191151" y="3020042"/>
            <a:ext cx="3050037" cy="880514"/>
          </a:xfrm>
          <a:prstGeom prst="rect">
            <a:avLst/>
          </a:prstGeom>
        </p:spPr>
        <p:txBody>
          <a:bodyPr wrap="square" lIns="103908" tIns="51951" rIns="103908" bIns="51951">
            <a:spAutoFit/>
          </a:bodyPr>
          <a:lstStyle/>
          <a:p>
            <a:pPr defTabSz="707132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Воспитательная программа 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Томского промышленно-гуманитарного колледжа признана</a:t>
            </a:r>
            <a:r>
              <a:rPr lang="ru-RU" sz="1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ru-RU" sz="1400" b="1" kern="0" dirty="0" smtClean="0">
                <a:solidFill>
                  <a:srgbClr val="FF0066"/>
                </a:solidFill>
                <a:latin typeface="Century Gothic" panose="020B0502020202020204" pitchFamily="34" charset="0"/>
                <a:sym typeface="Arial"/>
              </a:rPr>
              <a:t>лучшей в РФ </a:t>
            </a:r>
            <a:r>
              <a:rPr lang="ru-RU" sz="1400" kern="0" dirty="0" smtClean="0">
                <a:latin typeface="Century Gothic" panose="020B0502020202020204" pitchFamily="34" charset="0"/>
                <a:sym typeface="Arial"/>
              </a:rPr>
              <a:t>(</a:t>
            </a:r>
            <a:r>
              <a:rPr lang="ru-RU" sz="1400" kern="0" dirty="0">
                <a:latin typeface="Century Gothic" panose="020B0502020202020204" pitchFamily="34" charset="0"/>
                <a:sym typeface="Arial"/>
              </a:rPr>
              <a:t>2020 </a:t>
            </a:r>
            <a:r>
              <a:rPr lang="ru-RU" sz="1400" kern="0" dirty="0" smtClean="0">
                <a:latin typeface="Century Gothic" panose="020B0502020202020204" pitchFamily="34" charset="0"/>
                <a:sym typeface="Arial"/>
              </a:rPr>
              <a:t>г</a:t>
            </a:r>
            <a:r>
              <a:rPr lang="ru-RU" sz="1400" kern="0" dirty="0">
                <a:latin typeface="Century Gothic" panose="020B0502020202020204" pitchFamily="34" charset="0"/>
                <a:sym typeface="Arial"/>
              </a:rPr>
              <a:t>.)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="" xmlns:a16="http://schemas.microsoft.com/office/drawing/2014/main" id="{E0475FA1-B8FD-45EE-93F6-66C64A842552}"/>
              </a:ext>
            </a:extLst>
          </p:cNvPr>
          <p:cNvCxnSpPr/>
          <p:nvPr/>
        </p:nvCxnSpPr>
        <p:spPr>
          <a:xfrm>
            <a:off x="7215873" y="3075196"/>
            <a:ext cx="0" cy="887205"/>
          </a:xfrm>
          <a:prstGeom prst="line">
            <a:avLst/>
          </a:prstGeom>
          <a:noFill/>
          <a:ln w="38100" cap="flat">
            <a:solidFill>
              <a:srgbClr val="A9D18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32C57F4C-CEA3-4824-BFBB-57160BF92470}"/>
              </a:ext>
            </a:extLst>
          </p:cNvPr>
          <p:cNvSpPr/>
          <p:nvPr/>
        </p:nvSpPr>
        <p:spPr>
          <a:xfrm>
            <a:off x="372724" y="4644805"/>
            <a:ext cx="34955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3991" hangingPunct="0">
              <a:defRPr sz="1200"/>
            </a:pP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50</a:t>
            </a:r>
            <a:r>
              <a:rPr lang="ru-RU" sz="1400" kern="0" dirty="0">
                <a:solidFill>
                  <a:srgbClr val="2E75B6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центров гражданского образования</a:t>
            </a:r>
          </a:p>
          <a:p>
            <a:pPr defTabSz="813991" hangingPunct="0">
              <a:defRPr sz="1200"/>
            </a:pP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Более </a:t>
            </a: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4500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школьников ежегодно реализуют социальные проекты </a:t>
            </a:r>
          </a:p>
          <a:p>
            <a:pPr defTabSz="813991" hangingPunct="0">
              <a:defRPr sz="1200"/>
            </a:pP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 3500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слушатели ЦГО</a:t>
            </a:r>
          </a:p>
          <a:p>
            <a:pPr defTabSz="813991" hangingPunct="0">
              <a:defRPr sz="1200"/>
            </a:pP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73 </a:t>
            </a:r>
            <a:r>
              <a:rPr lang="ru-RU" sz="14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программы гражданского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7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9522C64C-F85B-4AC1-84AD-E2D7F0038ACA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1C1CE22-C4BC-4643-8848-CD93CA3F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40" t="40372" r="53146" b="42295"/>
          <a:stretch/>
        </p:blipFill>
        <p:spPr>
          <a:xfrm>
            <a:off x="9756694" y="6250896"/>
            <a:ext cx="1595030" cy="435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006648-6EFA-4CE7-863C-D46680242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8" name="Номер слайда 12">
            <a:extLst>
              <a:ext uri="{FF2B5EF4-FFF2-40B4-BE49-F238E27FC236}">
                <a16:creationId xmlns="" xmlns:a16="http://schemas.microsoft.com/office/drawing/2014/main" id="{3F35E8C5-2F6D-4915-AF02-4FCA9976FD28}"/>
              </a:ext>
            </a:extLst>
          </p:cNvPr>
          <p:cNvSpPr txBox="1">
            <a:spLocks/>
          </p:cNvSpPr>
          <p:nvPr/>
        </p:nvSpPr>
        <p:spPr>
          <a:xfrm>
            <a:off x="9128964" y="6277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8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B21B234-D1D9-41F9-9A3A-7E51E4596153}"/>
              </a:ext>
            </a:extLst>
          </p:cNvPr>
          <p:cNvCxnSpPr/>
          <p:nvPr/>
        </p:nvCxnSpPr>
        <p:spPr>
          <a:xfrm>
            <a:off x="11438810" y="62860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E71D4CD-2439-4EA1-B17A-FD78D0DAA6A9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6D8B56-2FAB-471D-86A2-8C86E70E601C}"/>
              </a:ext>
            </a:extLst>
          </p:cNvPr>
          <p:cNvSpPr txBox="1"/>
          <p:nvPr/>
        </p:nvSpPr>
        <p:spPr>
          <a:xfrm>
            <a:off x="1339376" y="136525"/>
            <a:ext cx="9942162" cy="939116"/>
          </a:xfrm>
          <a:prstGeom prst="rect">
            <a:avLst/>
          </a:prstGeom>
          <a:noFill/>
        </p:spPr>
        <p:txBody>
          <a:bodyPr wrap="square" lIns="76599" tIns="38297" rIns="76599" bIns="38297">
            <a:spAutoFit/>
          </a:bodyPr>
          <a:lstStyle/>
          <a:p>
            <a:pPr marL="10638" defTabSz="765933">
              <a:spcBef>
                <a:spcPts val="84"/>
              </a:spcBef>
              <a:defRPr/>
            </a:pPr>
            <a:r>
              <a:rPr lang="ru-RU" sz="2800" b="1" spc="-30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ДОП</a:t>
            </a:r>
            <a:r>
              <a:rPr lang="ru-RU" sz="2800" b="1" spc="-30" dirty="0">
                <a:latin typeface="Century Gothic" panose="020B0502020202020204" pitchFamily="34" charset="0"/>
                <a:cs typeface="Gotham Pro Black" panose="02000903040000020004" pitchFamily="2" charset="0"/>
              </a:rPr>
              <a:t>ОЛНИТЕЛЬНЫЕ МЕСТА В ДОШКОЛЬНОМ ОБРАЗОВАНИИ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01AA4B-3B33-4BA7-8DA7-89CFEE64950E}"/>
              </a:ext>
            </a:extLst>
          </p:cNvPr>
          <p:cNvSpPr txBox="1"/>
          <p:nvPr/>
        </p:nvSpPr>
        <p:spPr>
          <a:xfrm>
            <a:off x="1760919" y="1474991"/>
            <a:ext cx="6921012" cy="658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227" tIns="45615" rIns="91227" bIns="45615">
            <a:spAutoFit/>
          </a:bodyPr>
          <a:lstStyle/>
          <a:p>
            <a:pPr defTabSz="1005627"/>
            <a:r>
              <a:rPr lang="ru-RU" sz="16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РЕАЛИЗАЦИЯ ПОСЛАНИЯ ПРЕЗИДЕНТА РФ ОТ 15.01.2020 </a:t>
            </a:r>
          </a:p>
          <a:p>
            <a:pPr defTabSz="1005627">
              <a:spcBef>
                <a:spcPts val="660"/>
              </a:spcBef>
            </a:pPr>
            <a:r>
              <a:rPr lang="ru-RU" altLang="ru-RU" sz="1500" b="1" dirty="0">
                <a:latin typeface="Century Gothic" panose="020B0502020202020204" pitchFamily="34" charset="0"/>
              </a:rPr>
              <a:t>Микрорайоны новой застройки</a:t>
            </a:r>
            <a:endParaRPr lang="ru-RU" sz="1500" b="1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62D304-0B6E-469D-A684-2FC28085D41C}"/>
              </a:ext>
            </a:extLst>
          </p:cNvPr>
          <p:cNvSpPr/>
          <p:nvPr/>
        </p:nvSpPr>
        <p:spPr>
          <a:xfrm>
            <a:off x="-757473" y="2824157"/>
            <a:ext cx="14539685" cy="99164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6F4BF84-D5FD-4E8E-A81B-7010D2E42CFF}"/>
              </a:ext>
            </a:extLst>
          </p:cNvPr>
          <p:cNvSpPr/>
          <p:nvPr/>
        </p:nvSpPr>
        <p:spPr>
          <a:xfrm>
            <a:off x="218960" y="3078683"/>
            <a:ext cx="388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hangingPunct="1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Доступность дошкольного образования </a:t>
            </a:r>
            <a:endPara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r" defTabSz="914400" hangingPunct="1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детей в возрасте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лет</a:t>
            </a:r>
          </a:p>
        </p:txBody>
      </p:sp>
      <p:sp>
        <p:nvSpPr>
          <p:cNvPr id="23" name="Прямоугольник 21">
            <a:extLst>
              <a:ext uri="{FF2B5EF4-FFF2-40B4-BE49-F238E27FC236}">
                <a16:creationId xmlns="" xmlns:a16="http://schemas.microsoft.com/office/drawing/2014/main" id="{03F3E76E-C658-4235-9C7E-51E8BFA7CB3E}"/>
              </a:ext>
            </a:extLst>
          </p:cNvPr>
          <p:cNvSpPr txBox="1"/>
          <p:nvPr/>
        </p:nvSpPr>
        <p:spPr>
          <a:xfrm>
            <a:off x="5214855" y="3081072"/>
            <a:ext cx="962107" cy="28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814" tIns="35815" rIns="35814" bIns="35815">
            <a:spAutoFit/>
          </a:bodyPr>
          <a:lstStyle/>
          <a:p>
            <a:pPr>
              <a:buClr>
                <a:srgbClr val="2E75B6"/>
              </a:buClr>
              <a:buSzPct val="180000"/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2020 г.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1">
            <a:extLst>
              <a:ext uri="{FF2B5EF4-FFF2-40B4-BE49-F238E27FC236}">
                <a16:creationId xmlns="" xmlns:a16="http://schemas.microsoft.com/office/drawing/2014/main" id="{E89169A0-FAA8-4D8C-B33D-1B22E5B22102}"/>
              </a:ext>
            </a:extLst>
          </p:cNvPr>
          <p:cNvSpPr txBox="1"/>
          <p:nvPr/>
        </p:nvSpPr>
        <p:spPr>
          <a:xfrm>
            <a:off x="5216299" y="3326611"/>
            <a:ext cx="932516" cy="28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814" tIns="35815" rIns="35814" bIns="35815">
            <a:spAutoFit/>
          </a:bodyPr>
          <a:lstStyle/>
          <a:p>
            <a:pPr>
              <a:buClr>
                <a:srgbClr val="2E75B6"/>
              </a:buClr>
              <a:buSzPct val="180000"/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2021 г.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9FBC4FF-C52E-45E1-808D-D2B816BD1657}"/>
              </a:ext>
            </a:extLst>
          </p:cNvPr>
          <p:cNvSpPr/>
          <p:nvPr/>
        </p:nvSpPr>
        <p:spPr>
          <a:xfrm>
            <a:off x="4436183" y="3037883"/>
            <a:ext cx="691215" cy="304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86,7%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6173E0D-FA9C-478F-879B-4ABA2CE910AA}"/>
              </a:ext>
            </a:extLst>
          </p:cNvPr>
          <p:cNvSpPr/>
          <p:nvPr/>
        </p:nvSpPr>
        <p:spPr>
          <a:xfrm>
            <a:off x="4436183" y="3344356"/>
            <a:ext cx="691216" cy="304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98,3%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2950D37-83D3-4759-9BAE-214403CAEB6D}"/>
              </a:ext>
            </a:extLst>
          </p:cNvPr>
          <p:cNvSpPr/>
          <p:nvPr/>
        </p:nvSpPr>
        <p:spPr>
          <a:xfrm>
            <a:off x="7086615" y="3037883"/>
            <a:ext cx="5028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100%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</a:t>
            </a:r>
            <a:r>
              <a:rPr lang="ru-RU" alt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охранение доступности дошкольного образования с 3 до 7 лет</a:t>
            </a:r>
            <a:endParaRPr lang="ru-RU" sz="1400" dirty="0"/>
          </a:p>
        </p:txBody>
      </p:sp>
      <p:sp>
        <p:nvSpPr>
          <p:cNvPr id="28" name="Прямоугольник 7">
            <a:extLst>
              <a:ext uri="{FF2B5EF4-FFF2-40B4-BE49-F238E27FC236}">
                <a16:creationId xmlns="" xmlns:a16="http://schemas.microsoft.com/office/drawing/2014/main" id="{E1788445-AA71-452B-A943-8BF2DF65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910" y="4998389"/>
            <a:ext cx="319367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25 </a:t>
            </a:r>
            <a:r>
              <a:rPr kumimoji="0" lang="ru-RU" altLang="ru-RU" sz="1400" b="1" dirty="0">
                <a:latin typeface="Century Gothic" panose="020B0502020202020204" pitchFamily="34" charset="0"/>
              </a:rPr>
              <a:t>чел. г. Томск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(при заполнении всех мест в </a:t>
            </a:r>
            <a:r>
              <a:rPr kumimoji="0" lang="ru-RU" altLang="ru-RU" sz="1400" dirty="0" err="1">
                <a:latin typeface="Century Gothic" panose="020B0502020202020204" pitchFamily="34" charset="0"/>
              </a:rPr>
              <a:t>муниц</a:t>
            </a:r>
            <a:r>
              <a:rPr kumimoji="0" lang="ru-RU" altLang="ru-RU" sz="1400" dirty="0">
                <a:latin typeface="Century Gothic" panose="020B0502020202020204" pitchFamily="34" charset="0"/>
              </a:rPr>
              <a:t>. и </a:t>
            </a:r>
            <a:r>
              <a:rPr kumimoji="0" lang="ru-RU" altLang="ru-RU" sz="1400" dirty="0" err="1">
                <a:latin typeface="Century Gothic" panose="020B0502020202020204" pitchFamily="34" charset="0"/>
              </a:rPr>
              <a:t>негос</a:t>
            </a:r>
            <a:r>
              <a:rPr kumimoji="0" lang="ru-RU" altLang="ru-RU" sz="1400" dirty="0">
                <a:latin typeface="Century Gothic" panose="020B0502020202020204" pitchFamily="34" charset="0"/>
              </a:rPr>
              <a:t>. секторе)</a:t>
            </a:r>
          </a:p>
        </p:txBody>
      </p:sp>
      <p:sp>
        <p:nvSpPr>
          <p:cNvPr id="29" name="Прямоугольник 7">
            <a:extLst>
              <a:ext uri="{FF2B5EF4-FFF2-40B4-BE49-F238E27FC236}">
                <a16:creationId xmlns="" xmlns:a16="http://schemas.microsoft.com/office/drawing/2014/main" id="{36F5C2F4-476F-4D1C-B4F7-7693F097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652" y="5645483"/>
            <a:ext cx="31259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236</a:t>
            </a:r>
            <a:r>
              <a:rPr kumimoji="0" lang="ru-RU" altLang="ru-RU" sz="1400" b="1" dirty="0">
                <a:latin typeface="Century Gothic" panose="020B0502020202020204" pitchFamily="34" charset="0"/>
              </a:rPr>
              <a:t> чел. Томский р-н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 err="1">
                <a:latin typeface="Century Gothic" panose="020B0502020202020204" pitchFamily="34" charset="0"/>
              </a:rPr>
              <a:t>мкр</a:t>
            </a:r>
            <a:r>
              <a:rPr kumimoji="0" lang="ru-RU" altLang="ru-RU" sz="1400" dirty="0">
                <a:latin typeface="Century Gothic" panose="020B0502020202020204" pitchFamily="34" charset="0"/>
              </a:rPr>
              <a:t>. «Южные ворота»</a:t>
            </a:r>
            <a:r>
              <a:rPr kumimoji="0" lang="ru-RU" altLang="ru-RU" sz="14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" name="Прямоугольник 7">
            <a:extLst>
              <a:ext uri="{FF2B5EF4-FFF2-40B4-BE49-F238E27FC236}">
                <a16:creationId xmlns="" xmlns:a16="http://schemas.microsoft.com/office/drawing/2014/main" id="{02A61C58-380F-4B0F-AA7C-C9A117AB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427" y="4302131"/>
            <a:ext cx="27699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Актуальная очередь 2021г.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(прогнозный риск )</a:t>
            </a: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6A0C0EEF-560D-44DC-BCAE-7D04F582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3" y="4269820"/>
            <a:ext cx="409007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Актуальная очередь </a:t>
            </a:r>
            <a:br>
              <a:rPr kumimoji="0" lang="ru-RU" alt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</a:br>
            <a:r>
              <a:rPr kumimoji="0" lang="ru-RU" alt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2022-2024гг. </a:t>
            </a:r>
            <a:r>
              <a:rPr kumimoji="0" lang="ru-RU" altLang="ru-RU" sz="1400" dirty="0">
                <a:latin typeface="Century Gothic" panose="020B0502020202020204" pitchFamily="34" charset="0"/>
              </a:rPr>
              <a:t>(прогнозный риск)</a:t>
            </a:r>
          </a:p>
        </p:txBody>
      </p:sp>
      <p:sp>
        <p:nvSpPr>
          <p:cNvPr id="32" name="Прямоугольник 7">
            <a:extLst>
              <a:ext uri="{FF2B5EF4-FFF2-40B4-BE49-F238E27FC236}">
                <a16:creationId xmlns="" xmlns:a16="http://schemas.microsoft.com/office/drawing/2014/main" id="{8D3F765B-573C-42E4-8219-0B231EEA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331" y="4771657"/>
            <a:ext cx="274320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г. Томск: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– мкр. «Зеленые горки»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– мкр. «Солнечный»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- мкр. «Радонежский»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– мкр. «Телецентр»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- Советский район</a:t>
            </a:r>
          </a:p>
        </p:txBody>
      </p:sp>
      <p:sp>
        <p:nvSpPr>
          <p:cNvPr id="33" name="Прямоугольник 7">
            <a:extLst>
              <a:ext uri="{FF2B5EF4-FFF2-40B4-BE49-F238E27FC236}">
                <a16:creationId xmlns="" xmlns:a16="http://schemas.microsoft.com/office/drawing/2014/main" id="{87C08653-CB4C-486E-A911-2ABF2403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108" y="4919616"/>
            <a:ext cx="2420972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Томский район:</a:t>
            </a: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мкр. «Южные ворота»</a:t>
            </a: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мкр. «Северный парк»</a:t>
            </a: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с. </a:t>
            </a:r>
            <a:r>
              <a:rPr kumimoji="0" lang="ru-RU" altLang="ru-RU" sz="1400" dirty="0" err="1">
                <a:latin typeface="Century Gothic" panose="020B0502020202020204" pitchFamily="34" charset="0"/>
              </a:rPr>
              <a:t>Корнилово</a:t>
            </a:r>
            <a:endParaRPr kumimoji="0" lang="ru-RU" altLang="ru-RU" sz="1400" dirty="0">
              <a:latin typeface="Century Gothic" panose="020B0502020202020204" pitchFamily="34" charset="0"/>
            </a:endParaRPr>
          </a:p>
          <a:p>
            <a:pPr marL="128588" indent="-128588">
              <a:spcBef>
                <a:spcPct val="0"/>
              </a:spcBef>
              <a:buFontTx/>
              <a:buChar char="-"/>
            </a:pPr>
            <a:r>
              <a:rPr kumimoji="0" lang="ru-RU" altLang="ru-RU" sz="1400" dirty="0">
                <a:latin typeface="Century Gothic" panose="020B0502020202020204" pitchFamily="34" charset="0"/>
              </a:rPr>
              <a:t>д.  Кисловка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16BC5AA-DA7A-4C9B-A73F-05747AEE6C25}"/>
              </a:ext>
            </a:extLst>
          </p:cNvPr>
          <p:cNvSpPr/>
          <p:nvPr/>
        </p:nvSpPr>
        <p:spPr>
          <a:xfrm>
            <a:off x="451507" y="5070865"/>
            <a:ext cx="1960832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СФО</a:t>
            </a:r>
            <a:r>
              <a:rPr lang="ru-RU" sz="16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        84,7%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4FAE280-E61C-450C-B342-C9AA8B6B2F41}"/>
              </a:ext>
            </a:extLst>
          </p:cNvPr>
          <p:cNvSpPr/>
          <p:nvPr/>
        </p:nvSpPr>
        <p:spPr>
          <a:xfrm>
            <a:off x="1551533" y="5383446"/>
            <a:ext cx="1010230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ru-RU" sz="16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86,7%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5F07D46-B529-4760-819F-8C56BEE0F192}"/>
              </a:ext>
            </a:extLst>
          </p:cNvPr>
          <p:cNvSpPr/>
          <p:nvPr/>
        </p:nvSpPr>
        <p:spPr>
          <a:xfrm>
            <a:off x="473000" y="5738444"/>
            <a:ext cx="1960832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г. Томск </a:t>
            </a:r>
            <a:r>
              <a:rPr lang="ru-RU" sz="16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   74,8%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F3E26B8-35DB-40C2-8D01-D5694F08CACB}"/>
              </a:ext>
            </a:extLst>
          </p:cNvPr>
          <p:cNvSpPr/>
          <p:nvPr/>
        </p:nvSpPr>
        <p:spPr>
          <a:xfrm>
            <a:off x="211080" y="4292297"/>
            <a:ext cx="310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Доступность дошкольного образования до 3 лет*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DA6CF72-9EB9-4E29-B376-D3D2B24E494F}"/>
              </a:ext>
            </a:extLst>
          </p:cNvPr>
          <p:cNvSpPr/>
          <p:nvPr/>
        </p:nvSpPr>
        <p:spPr>
          <a:xfrm>
            <a:off x="473000" y="6081621"/>
            <a:ext cx="1960832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 МО </a:t>
            </a:r>
            <a:r>
              <a:rPr lang="ru-RU" sz="16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     100%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CC48000E-F3B2-413F-8B49-CC2BFA5476CF}"/>
              </a:ext>
            </a:extLst>
          </p:cNvPr>
          <p:cNvSpPr/>
          <p:nvPr/>
        </p:nvSpPr>
        <p:spPr>
          <a:xfrm>
            <a:off x="2255609" y="4816420"/>
            <a:ext cx="11229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*на 31.12.2020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757C67C-4B93-46DB-9B69-CCD128490189}"/>
              </a:ext>
            </a:extLst>
          </p:cNvPr>
          <p:cNvSpPr/>
          <p:nvPr/>
        </p:nvSpPr>
        <p:spPr>
          <a:xfrm>
            <a:off x="449763" y="5399231"/>
            <a:ext cx="1629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1" dirty="0">
                <a:latin typeface="Century Gothic" panose="020B0502020202020204" pitchFamily="34" charset="0"/>
              </a:rPr>
              <a:t>Томская обл.</a:t>
            </a:r>
            <a:r>
              <a:rPr lang="ru-RU" sz="1600" b="1" dirty="0">
                <a:solidFill>
                  <a:srgbClr val="EC5F0F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44" name="Прямоугольник 17">
            <a:extLst>
              <a:ext uri="{FF2B5EF4-FFF2-40B4-BE49-F238E27FC236}">
                <a16:creationId xmlns="" xmlns:a16="http://schemas.microsoft.com/office/drawing/2014/main" id="{5253A8BF-4BE8-4A44-8AF4-C056831E980E}"/>
              </a:ext>
            </a:extLst>
          </p:cNvPr>
          <p:cNvSpPr txBox="1"/>
          <p:nvPr/>
        </p:nvSpPr>
        <p:spPr>
          <a:xfrm>
            <a:off x="8121628" y="1474991"/>
            <a:ext cx="3370812" cy="54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578" tIns="27581" rIns="27578" bIns="27581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+8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детских садов </a:t>
            </a:r>
          </a:p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1 385 мест (вкл. 390 ясельных)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8CC428B-75C8-4094-85DF-60338AAFA0E0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37EB540-4532-4B81-86F7-E6BBD23F2D87}"/>
              </a:ext>
            </a:extLst>
          </p:cNvPr>
          <p:cNvSpPr/>
          <p:nvPr/>
        </p:nvSpPr>
        <p:spPr>
          <a:xfrm>
            <a:off x="0" y="4116850"/>
            <a:ext cx="12192000" cy="2741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862B92B-C086-4E0E-9901-57DB97D42BD8}"/>
              </a:ext>
            </a:extLst>
          </p:cNvPr>
          <p:cNvSpPr/>
          <p:nvPr/>
        </p:nvSpPr>
        <p:spPr>
          <a:xfrm>
            <a:off x="-2002970" y="-1997528"/>
            <a:ext cx="4267199" cy="3995056"/>
          </a:xfrm>
          <a:prstGeom prst="ellipse">
            <a:avLst/>
          </a:prstGeom>
          <a:solidFill>
            <a:srgbClr val="00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D0EA01-4655-47A6-9B30-55715AB9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0761" t="45220" r="14953" b="40080"/>
          <a:stretch/>
        </p:blipFill>
        <p:spPr>
          <a:xfrm>
            <a:off x="10467906" y="171677"/>
            <a:ext cx="1593464" cy="542532"/>
          </a:xfrm>
          <a:prstGeom prst="rect">
            <a:avLst/>
          </a:prstGeom>
        </p:spPr>
      </p:pic>
      <p:sp>
        <p:nvSpPr>
          <p:cNvPr id="8" name="Номер слайда 12">
            <a:extLst>
              <a:ext uri="{FF2B5EF4-FFF2-40B4-BE49-F238E27FC236}">
                <a16:creationId xmlns="" xmlns:a16="http://schemas.microsoft.com/office/drawing/2014/main" id="{258CD914-212B-4F57-834A-F5C72B32D19D}"/>
              </a:ext>
            </a:extLst>
          </p:cNvPr>
          <p:cNvSpPr txBox="1">
            <a:spLocks/>
          </p:cNvSpPr>
          <p:nvPr/>
        </p:nvSpPr>
        <p:spPr>
          <a:xfrm>
            <a:off x="9128964" y="6277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62CE4-C1DF-42D2-949C-0771515A50BF}" type="slidenum">
              <a:rPr lang="ru-RU" sz="16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1D49E84-AB2E-4E5E-8312-AD162B7D0733}"/>
              </a:ext>
            </a:extLst>
          </p:cNvPr>
          <p:cNvCxnSpPr/>
          <p:nvPr/>
        </p:nvCxnSpPr>
        <p:spPr>
          <a:xfrm>
            <a:off x="11438810" y="6286046"/>
            <a:ext cx="0" cy="3651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84A7915-2BE1-4BE1-8E93-47579E66696C}"/>
              </a:ext>
            </a:extLst>
          </p:cNvPr>
          <p:cNvSpPr/>
          <p:nvPr/>
        </p:nvSpPr>
        <p:spPr>
          <a:xfrm>
            <a:off x="62593" y="1170215"/>
            <a:ext cx="944335" cy="87085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21B2CD5-1C78-4EB4-A2EA-992CF2087DE4}"/>
              </a:ext>
            </a:extLst>
          </p:cNvPr>
          <p:cNvSpPr/>
          <p:nvPr/>
        </p:nvSpPr>
        <p:spPr>
          <a:xfrm>
            <a:off x="-579663" y="1480457"/>
            <a:ext cx="1420583" cy="14151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072EE69B-F868-4444-AFC1-5EB893E70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27350" r="30587"/>
          <a:stretch/>
        </p:blipFill>
        <p:spPr bwMode="auto">
          <a:xfrm>
            <a:off x="4943481" y="4298382"/>
            <a:ext cx="1767199" cy="1183866"/>
          </a:xfrm>
          <a:prstGeom prst="roundRect">
            <a:avLst>
              <a:gd name="adj" fmla="val 104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46311D9-DBB1-42D6-B238-C6E034D444A4}"/>
              </a:ext>
            </a:extLst>
          </p:cNvPr>
          <p:cNvSpPr/>
          <p:nvPr/>
        </p:nvSpPr>
        <p:spPr>
          <a:xfrm>
            <a:off x="1034811" y="4154628"/>
            <a:ext cx="2628182" cy="535941"/>
          </a:xfrm>
          <a:prstGeom prst="rect">
            <a:avLst/>
          </a:prstGeom>
        </p:spPr>
        <p:txBody>
          <a:bodyPr wrap="square" lIns="104040" tIns="52019" rIns="104040" bIns="52019">
            <a:spAutoFit/>
          </a:bodyPr>
          <a:lstStyle/>
          <a:p>
            <a:pPr defTabSz="815043" hangingPunct="0"/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2019 </a:t>
            </a:r>
            <a:r>
              <a:rPr lang="ru-RU" sz="1400" b="1" kern="0" dirty="0">
                <a:solidFill>
                  <a:schemeClr val="accent2"/>
                </a:solidFill>
                <a:latin typeface="Century Gothic" panose="020B0502020202020204" pitchFamily="34" charset="0"/>
                <a:cs typeface="Arial"/>
                <a:sym typeface="Arial"/>
              </a:rPr>
              <a:t>-</a:t>
            </a: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20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мастерских</a:t>
            </a:r>
          </a:p>
          <a:p>
            <a:pPr defTabSz="815043" hangingPunct="0"/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2020</a:t>
            </a:r>
            <a:r>
              <a:rPr lang="ru-RU" sz="1400" b="1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 - 5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мастерских</a:t>
            </a:r>
            <a:endParaRPr lang="ru-RU" sz="1400" b="1" kern="0" dirty="0">
              <a:solidFill>
                <a:srgbClr val="EC5F0F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9B84BE4-53F2-4E9F-9D0C-C68453FFEEFD}"/>
              </a:ext>
            </a:extLst>
          </p:cNvPr>
          <p:cNvSpPr/>
          <p:nvPr/>
        </p:nvSpPr>
        <p:spPr>
          <a:xfrm>
            <a:off x="355600" y="4749078"/>
            <a:ext cx="4041079" cy="1028386"/>
          </a:xfrm>
          <a:prstGeom prst="rect">
            <a:avLst/>
          </a:prstGeom>
          <a:noFill/>
          <a:ln>
            <a:noFill/>
          </a:ln>
        </p:spPr>
        <p:txBody>
          <a:bodyPr wrap="square" lIns="104042" tIns="52020" rIns="104042" bIns="52020">
            <a:spAutoFit/>
          </a:bodyPr>
          <a:lstStyle/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коммунально-строительный техникум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Северский промышленный колледж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аграрный колледж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базовый медицинский колледж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индустриальный  техникум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362D0DF-5947-436C-B51F-FEBFE81065B5}"/>
              </a:ext>
            </a:extLst>
          </p:cNvPr>
          <p:cNvSpPr/>
          <p:nvPr/>
        </p:nvSpPr>
        <p:spPr>
          <a:xfrm>
            <a:off x="7809019" y="4571221"/>
            <a:ext cx="4702373" cy="843720"/>
          </a:xfrm>
          <a:prstGeom prst="rect">
            <a:avLst/>
          </a:prstGeom>
          <a:noFill/>
          <a:ln>
            <a:noFill/>
          </a:ln>
        </p:spPr>
        <p:txBody>
          <a:bodyPr wrap="square" lIns="104042" tIns="52020" rIns="104042" bIns="52020">
            <a:spAutoFit/>
          </a:bodyPr>
          <a:lstStyle/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Асиновский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техникум промышленной индустрии и сервиса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техникум информационных технологий</a:t>
            </a:r>
          </a:p>
          <a:p>
            <a:pPr marL="195082" indent="-195082" defTabSz="1146736" hangingPunct="0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экономико-промышленный колледж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1B43E37-E6B5-442D-BCAB-CC8164DA2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0" y="4252806"/>
            <a:ext cx="452400" cy="3842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F5A66C-1910-4B89-B7B5-C02A060F58FB}"/>
              </a:ext>
            </a:extLst>
          </p:cNvPr>
          <p:cNvSpPr txBox="1"/>
          <p:nvPr/>
        </p:nvSpPr>
        <p:spPr>
          <a:xfrm>
            <a:off x="4288094" y="5625901"/>
            <a:ext cx="3176886" cy="1213052"/>
          </a:xfrm>
          <a:prstGeom prst="rect">
            <a:avLst/>
          </a:prstGeom>
          <a:noFill/>
        </p:spPr>
        <p:txBody>
          <a:bodyPr wrap="square" lIns="104042" tIns="52020" rIns="104042" bIns="52020" rtlCol="0">
            <a:spAutoFit/>
          </a:bodyPr>
          <a:lstStyle/>
          <a:p>
            <a:pPr algn="ctr" defTabSz="815043" hangingPunct="0"/>
            <a:r>
              <a:rPr lang="ru-RU" sz="1200" b="1" i="1" kern="0" dirty="0">
                <a:latin typeface="Century Gothic" panose="020B0502020202020204" pitchFamily="34" charset="0"/>
                <a:cs typeface="Arial"/>
                <a:sym typeface="Arial"/>
              </a:rPr>
              <a:t>Строительство/ Искусство, дизайн и сфера услуг/ Информационные и коммуникационные технологии /Промышленные и инженерные технологии/ Сельское хозяйство/ Социальная сфера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B1B9859-02D5-4A75-85CA-534526186CA5}"/>
              </a:ext>
            </a:extLst>
          </p:cNvPr>
          <p:cNvSpPr/>
          <p:nvPr/>
        </p:nvSpPr>
        <p:spPr>
          <a:xfrm>
            <a:off x="974545" y="4300728"/>
            <a:ext cx="3061000" cy="31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42" tIns="52020" rIns="104042" bIns="52020" rtlCol="0" anchor="ctr"/>
          <a:lstStyle/>
          <a:p>
            <a:pPr algn="ctr" defTabSz="815043" hangingPunct="0">
              <a:spcBef>
                <a:spcPts val="446"/>
              </a:spcBef>
            </a:pPr>
            <a:endParaRPr lang="ru-RU" sz="1400" b="1" kern="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29F516-D805-46A7-B807-2BB650C6678A}"/>
              </a:ext>
            </a:extLst>
          </p:cNvPr>
          <p:cNvSpPr txBox="1"/>
          <p:nvPr/>
        </p:nvSpPr>
        <p:spPr>
          <a:xfrm>
            <a:off x="1320127" y="267412"/>
            <a:ext cx="8630692" cy="510905"/>
          </a:xfrm>
          <a:prstGeom prst="rect">
            <a:avLst/>
          </a:prstGeom>
          <a:noFill/>
        </p:spPr>
        <p:txBody>
          <a:bodyPr wrap="square" lIns="79241" tIns="39622" rIns="79241" bIns="39622">
            <a:spAutoFit/>
          </a:bodyPr>
          <a:lstStyle/>
          <a:p>
            <a:pPr marL="11006" defTabSz="792401">
              <a:spcBef>
                <a:spcPts val="87"/>
              </a:spcBef>
              <a:defRPr/>
            </a:pPr>
            <a:r>
              <a:rPr lang="ru-RU" sz="2800" b="1" spc="-31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  <a:sym typeface="Arial"/>
              </a:rPr>
              <a:t>ОБН</a:t>
            </a:r>
            <a:r>
              <a:rPr lang="ru-RU" sz="2800" b="1" spc="-31" dirty="0">
                <a:latin typeface="Century Gothic" panose="020B0502020202020204" pitchFamily="34" charset="0"/>
                <a:cs typeface="Gotham Pro Black" panose="02000903040000020004" pitchFamily="2" charset="0"/>
                <a:sym typeface="Arial"/>
              </a:rPr>
              <a:t>ОВЛЕНИЕ ИНФРАСТРУКТУРЫ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CD10EE0-1DAC-4DC5-B0D5-9BBC8F862907}"/>
              </a:ext>
            </a:extLst>
          </p:cNvPr>
          <p:cNvSpPr/>
          <p:nvPr/>
        </p:nvSpPr>
        <p:spPr>
          <a:xfrm>
            <a:off x="8298182" y="4180509"/>
            <a:ext cx="2261071" cy="351275"/>
          </a:xfrm>
          <a:prstGeom prst="rect">
            <a:avLst/>
          </a:prstGeom>
        </p:spPr>
        <p:txBody>
          <a:bodyPr wrap="square" lIns="104040" tIns="52019" rIns="104040" bIns="52019">
            <a:spAutoFit/>
          </a:bodyPr>
          <a:lstStyle/>
          <a:p>
            <a:pPr defTabSz="815043" hangingPunct="0"/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2021</a:t>
            </a:r>
            <a:r>
              <a:rPr lang="ru-RU" sz="1400" b="1" kern="0" dirty="0" smtClean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-</a:t>
            </a:r>
            <a:r>
              <a:rPr lang="ru-RU" sz="1600" b="1" kern="0" dirty="0" smtClean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12 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мастерских</a:t>
            </a:r>
            <a:endParaRPr lang="ru-RU" sz="14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2DE3174-37D5-41D7-9F65-936609375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85" y="4169587"/>
            <a:ext cx="452400" cy="391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AAB772A-C3BD-4B86-A830-AC19BB25B6FA}"/>
              </a:ext>
            </a:extLst>
          </p:cNvPr>
          <p:cNvSpPr txBox="1"/>
          <p:nvPr/>
        </p:nvSpPr>
        <p:spPr>
          <a:xfrm>
            <a:off x="289959" y="5994216"/>
            <a:ext cx="1676278" cy="535947"/>
          </a:xfrm>
          <a:prstGeom prst="rect">
            <a:avLst/>
          </a:prstGeom>
          <a:noFill/>
        </p:spPr>
        <p:txBody>
          <a:bodyPr wrap="square" lIns="104045" tIns="52022" rIns="104045" bIns="52022" rtlCol="0">
            <a:spAutoFit/>
          </a:bodyPr>
          <a:lstStyle/>
          <a:p>
            <a:pPr algn="r" defTabSz="815043" hangingPunct="0"/>
            <a:r>
              <a:rPr lang="ru-RU" sz="1400" b="1" kern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Капитальный </a:t>
            </a:r>
          </a:p>
          <a:p>
            <a:pPr algn="r" defTabSz="815043" hangingPunct="0"/>
            <a:r>
              <a:rPr lang="ru-RU" sz="1400" b="1" kern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ремонт</a:t>
            </a:r>
            <a:endParaRPr lang="ru-RU" sz="1400" b="1" kern="0" dirty="0">
              <a:solidFill>
                <a:srgbClr val="0063B8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C66D2043-5168-4AEB-8CFF-839E88A93146}"/>
              </a:ext>
            </a:extLst>
          </p:cNvPr>
          <p:cNvCxnSpPr>
            <a:cxnSpLocks/>
          </p:cNvCxnSpPr>
          <p:nvPr/>
        </p:nvCxnSpPr>
        <p:spPr>
          <a:xfrm>
            <a:off x="2069520" y="5973875"/>
            <a:ext cx="0" cy="668904"/>
          </a:xfrm>
          <a:prstGeom prst="line">
            <a:avLst/>
          </a:prstGeom>
          <a:ln w="3810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3F17428-EFC9-4630-A266-51C6CA06DB60}"/>
              </a:ext>
            </a:extLst>
          </p:cNvPr>
          <p:cNvSpPr txBox="1"/>
          <p:nvPr/>
        </p:nvSpPr>
        <p:spPr>
          <a:xfrm>
            <a:off x="2122934" y="5971906"/>
            <a:ext cx="1557403" cy="628280"/>
          </a:xfrm>
          <a:prstGeom prst="rect">
            <a:avLst/>
          </a:prstGeom>
          <a:noFill/>
        </p:spPr>
        <p:txBody>
          <a:bodyPr wrap="square" lIns="104045" tIns="52022" rIns="104045" bIns="52022" rtlCol="0">
            <a:spAutoFit/>
          </a:bodyPr>
          <a:lstStyle/>
          <a:p>
            <a:pPr defTabSz="815043" hangingPunct="0">
              <a:spcBef>
                <a:spcPts val="446"/>
              </a:spcBef>
            </a:pPr>
            <a:r>
              <a:rPr lang="ru-RU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15</a:t>
            </a:r>
            <a:r>
              <a:rPr lang="ru-RU" sz="1200" kern="0" dirty="0">
                <a:solidFill>
                  <a:srgbClr val="EC5F0F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ru-RU" sz="1600" kern="0" dirty="0">
                <a:latin typeface="Century Gothic" panose="020B0502020202020204" pitchFamily="34" charset="0"/>
                <a:cs typeface="Arial"/>
                <a:sym typeface="Arial"/>
              </a:rPr>
              <a:t>объектов  в ПОО</a:t>
            </a:r>
            <a:endParaRPr lang="ru-RU" sz="1200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D0CD952-2C37-483B-8A73-2B4E67CAC5F3}"/>
              </a:ext>
            </a:extLst>
          </p:cNvPr>
          <p:cNvSpPr/>
          <p:nvPr/>
        </p:nvSpPr>
        <p:spPr>
          <a:xfrm>
            <a:off x="7631045" y="5901718"/>
            <a:ext cx="883384" cy="535947"/>
          </a:xfrm>
          <a:prstGeom prst="rect">
            <a:avLst/>
          </a:prstGeom>
        </p:spPr>
        <p:txBody>
          <a:bodyPr wrap="none" lIns="104045" tIns="52022" rIns="104045" bIns="52022">
            <a:spAutoFit/>
          </a:bodyPr>
          <a:lstStyle/>
          <a:p>
            <a:pPr algn="r" defTabSz="815043" hangingPunct="0"/>
            <a:r>
              <a:rPr lang="ru-RU" sz="1400" b="1" kern="0" dirty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Выкуп </a:t>
            </a:r>
          </a:p>
          <a:p>
            <a:pPr algn="r" defTabSz="815043" hangingPunct="0"/>
            <a:r>
              <a:rPr lang="ru-RU" sz="1400" b="1" kern="0" dirty="0">
                <a:solidFill>
                  <a:srgbClr val="0063B8"/>
                </a:solidFill>
                <a:latin typeface="Century Gothic" panose="020B0502020202020204" pitchFamily="34" charset="0"/>
                <a:cs typeface="Arial"/>
                <a:sym typeface="Arial"/>
              </a:rPr>
              <a:t>здания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AE3232A-20E1-49F9-999F-717EC54390F4}"/>
              </a:ext>
            </a:extLst>
          </p:cNvPr>
          <p:cNvSpPr/>
          <p:nvPr/>
        </p:nvSpPr>
        <p:spPr>
          <a:xfrm>
            <a:off x="8667514" y="5746864"/>
            <a:ext cx="2949544" cy="843724"/>
          </a:xfrm>
          <a:prstGeom prst="rect">
            <a:avLst/>
          </a:prstGeom>
        </p:spPr>
        <p:txBody>
          <a:bodyPr wrap="square" lIns="104045" tIns="52022" rIns="104045" bIns="52022">
            <a:spAutoFit/>
          </a:bodyPr>
          <a:lstStyle/>
          <a:p>
            <a:pPr defTabSz="815043" hangingPunct="0"/>
            <a:r>
              <a: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техникум водного транспорта (2021)</a:t>
            </a:r>
          </a:p>
          <a:p>
            <a:pPr defTabSz="815043" hangingPunct="0"/>
            <a:r>
              <a: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Томский государственный пед. колледж (2021-2023)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B090F8E-FD6D-4377-A18C-531E960D6BAF}"/>
              </a:ext>
            </a:extLst>
          </p:cNvPr>
          <p:cNvSpPr/>
          <p:nvPr/>
        </p:nvSpPr>
        <p:spPr>
          <a:xfrm>
            <a:off x="8552189" y="5702443"/>
            <a:ext cx="3509177" cy="289726"/>
          </a:xfrm>
          <a:prstGeom prst="rect">
            <a:avLst/>
          </a:prstGeom>
        </p:spPr>
        <p:txBody>
          <a:bodyPr wrap="square" lIns="104045" tIns="52022" rIns="104045" bIns="52022">
            <a:spAutoFit/>
          </a:bodyPr>
          <a:lstStyle/>
          <a:p>
            <a:pPr defTabSz="815043" hangingPunct="0"/>
            <a:endParaRPr lang="ru-RU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1802FA7-8E80-4FC9-9608-25BE496A4635}"/>
              </a:ext>
            </a:extLst>
          </p:cNvPr>
          <p:cNvSpPr/>
          <p:nvPr/>
        </p:nvSpPr>
        <p:spPr>
          <a:xfrm>
            <a:off x="1659689" y="1472206"/>
            <a:ext cx="1741198" cy="406261"/>
          </a:xfrm>
          <a:prstGeom prst="rect">
            <a:avLst/>
          </a:prstGeom>
        </p:spPr>
        <p:txBody>
          <a:bodyPr wrap="square" lIns="109723" tIns="54862" rIns="109723" bIns="54862">
            <a:spAutoFit/>
          </a:bodyPr>
          <a:lstStyle/>
          <a:p>
            <a:r>
              <a:rPr lang="ru-RU" sz="1920" b="1" dirty="0">
                <a:solidFill>
                  <a:srgbClr val="0063B8"/>
                </a:solidFill>
                <a:latin typeface="Century Gothic" panose="020B0502020202020204" pitchFamily="34" charset="0"/>
              </a:rPr>
              <a:t>2021 г.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CE861998-0A05-4B59-B352-E0BA7FE18EF2}"/>
              </a:ext>
            </a:extLst>
          </p:cNvPr>
          <p:cNvSpPr/>
          <p:nvPr/>
        </p:nvSpPr>
        <p:spPr>
          <a:xfrm>
            <a:off x="2571643" y="1515116"/>
            <a:ext cx="3694643" cy="1123893"/>
          </a:xfrm>
          <a:prstGeom prst="rect">
            <a:avLst/>
          </a:prstGeom>
        </p:spPr>
        <p:txBody>
          <a:bodyPr wrap="square" lIns="109723" tIns="54862" rIns="109723" bIns="54862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+1 </a:t>
            </a:r>
            <a:r>
              <a:rPr lang="ru-RU" sz="1200" b="1" dirty="0">
                <a:latin typeface="Century Gothic" panose="020B0502020202020204" pitchFamily="34" charset="0"/>
              </a:rPr>
              <a:t>школа/интернат Северный парк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1100 мест/50 мест</a:t>
            </a:r>
          </a:p>
          <a:p>
            <a:pPr>
              <a:spcBef>
                <a:spcPts val="720"/>
              </a:spcBef>
            </a:pPr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+1 </a:t>
            </a:r>
            <a:r>
              <a:rPr lang="ru-RU" sz="1200" b="1" dirty="0">
                <a:latin typeface="Century Gothic" panose="020B0502020202020204" pitchFamily="34" charset="0"/>
              </a:rPr>
              <a:t>школа </a:t>
            </a:r>
            <a:r>
              <a:rPr lang="ru-RU" sz="1200" b="1" dirty="0" err="1">
                <a:latin typeface="Century Gothic" panose="020B0502020202020204" pitchFamily="34" charset="0"/>
              </a:rPr>
              <a:t>Корнилово</a:t>
            </a:r>
            <a:endParaRPr lang="ru-RU" sz="12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200 мест</a:t>
            </a: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68224B85-07F7-46DC-83BB-A6FAF65B6E8B}"/>
              </a:ext>
            </a:extLst>
          </p:cNvPr>
          <p:cNvSpPr txBox="1"/>
          <p:nvPr/>
        </p:nvSpPr>
        <p:spPr>
          <a:xfrm>
            <a:off x="1505611" y="2661776"/>
            <a:ext cx="1508069" cy="49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094" tIns="33097" rIns="33094" bIns="33097">
            <a:spAutoFit/>
          </a:bodyPr>
          <a:lstStyle/>
          <a:p>
            <a:pPr algn="r">
              <a:spcBef>
                <a:spcPts val="360"/>
              </a:spcBef>
              <a:defRPr sz="4200" b="1">
                <a:solidFill>
                  <a:srgbClr val="2E75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0063B8"/>
                </a:solidFill>
                <a:latin typeface="Century Gothic" panose="020B0502020202020204" pitchFamily="34" charset="0"/>
              </a:rPr>
              <a:t>Капитальный  ремонт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51248204-35E8-4A81-B9D0-2C07EA5E9A1F}"/>
              </a:ext>
            </a:extLst>
          </p:cNvPr>
          <p:cNvCxnSpPr/>
          <p:nvPr/>
        </p:nvCxnSpPr>
        <p:spPr>
          <a:xfrm>
            <a:off x="3131863" y="2675075"/>
            <a:ext cx="0" cy="635023"/>
          </a:xfrm>
          <a:prstGeom prst="line">
            <a:avLst/>
          </a:prstGeom>
          <a:noFill/>
          <a:ln w="38100" cap="flat">
            <a:solidFill>
              <a:srgbClr val="A9D18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9DB4C59-CD0F-46E8-8639-F0FA10D91094}"/>
              </a:ext>
            </a:extLst>
          </p:cNvPr>
          <p:cNvSpPr/>
          <p:nvPr/>
        </p:nvSpPr>
        <p:spPr>
          <a:xfrm>
            <a:off x="5957204" y="1587701"/>
            <a:ext cx="2225526" cy="406261"/>
          </a:xfrm>
          <a:prstGeom prst="rect">
            <a:avLst/>
          </a:prstGeom>
        </p:spPr>
        <p:txBody>
          <a:bodyPr wrap="square" lIns="109723" tIns="54862" rIns="109723" bIns="54862">
            <a:spAutoFit/>
          </a:bodyPr>
          <a:lstStyle/>
          <a:p>
            <a:r>
              <a:rPr lang="ru-RU" sz="1920" b="1" dirty="0" smtClean="0">
                <a:solidFill>
                  <a:srgbClr val="0063B8"/>
                </a:solidFill>
                <a:latin typeface="Century Gothic" panose="020B0502020202020204" pitchFamily="34" charset="0"/>
              </a:rPr>
              <a:t>2021/2022 </a:t>
            </a:r>
            <a:r>
              <a:rPr lang="ru-RU" sz="1920" b="1" dirty="0">
                <a:solidFill>
                  <a:srgbClr val="0063B8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44" name="Прямоугольник 11">
            <a:extLst>
              <a:ext uri="{FF2B5EF4-FFF2-40B4-BE49-F238E27FC236}">
                <a16:creationId xmlns="" xmlns:a16="http://schemas.microsoft.com/office/drawing/2014/main" id="{82FE9E5A-D13B-43F8-823B-29564DCD2CB3}"/>
              </a:ext>
            </a:extLst>
          </p:cNvPr>
          <p:cNvSpPr txBox="1"/>
          <p:nvPr/>
        </p:nvSpPr>
        <p:spPr>
          <a:xfrm>
            <a:off x="6470963" y="2609159"/>
            <a:ext cx="1658876" cy="49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094" tIns="33097" rIns="33094" bIns="33097">
            <a:spAutoFit/>
          </a:bodyPr>
          <a:lstStyle/>
          <a:p>
            <a:pPr algn="r">
              <a:spcBef>
                <a:spcPts val="360"/>
              </a:spcBef>
              <a:defRPr sz="4200" b="1">
                <a:solidFill>
                  <a:srgbClr val="2E75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0063B8"/>
                </a:solidFill>
                <a:latin typeface="Century Gothic" panose="020B0502020202020204" pitchFamily="34" charset="0"/>
              </a:rPr>
              <a:t>Капитальный  ремонт 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FBB7BDB8-7025-4A37-AAB5-D0E63F891A03}"/>
              </a:ext>
            </a:extLst>
          </p:cNvPr>
          <p:cNvCxnSpPr/>
          <p:nvPr/>
        </p:nvCxnSpPr>
        <p:spPr>
          <a:xfrm>
            <a:off x="8298182" y="2539429"/>
            <a:ext cx="0" cy="884969"/>
          </a:xfrm>
          <a:prstGeom prst="line">
            <a:avLst/>
          </a:prstGeom>
          <a:noFill/>
          <a:ln w="38100" cap="flat">
            <a:solidFill>
              <a:srgbClr val="A9D18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C17C2A2-2EB6-4FAC-825B-2A771BBB6B1C}"/>
              </a:ext>
            </a:extLst>
          </p:cNvPr>
          <p:cNvSpPr/>
          <p:nvPr/>
        </p:nvSpPr>
        <p:spPr>
          <a:xfrm>
            <a:off x="7631045" y="1638328"/>
            <a:ext cx="3932754" cy="572460"/>
          </a:xfrm>
          <a:prstGeom prst="rect">
            <a:avLst/>
          </a:prstGeom>
        </p:spPr>
        <p:txBody>
          <a:bodyPr wrap="square" lIns="109723" tIns="54862" rIns="109723" bIns="54862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1 </a:t>
            </a:r>
            <a:r>
              <a:rPr lang="ru-RU" sz="1200" b="1" dirty="0">
                <a:latin typeface="Century Gothic" panose="020B0502020202020204" pitchFamily="34" charset="0"/>
              </a:rPr>
              <a:t>новая школа </a:t>
            </a:r>
            <a:r>
              <a:rPr lang="ru-RU" sz="1200" b="1" dirty="0" err="1">
                <a:latin typeface="Century Gothic" panose="020B0502020202020204" pitchFamily="34" charset="0"/>
              </a:rPr>
              <a:t>Д.Бедного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1100 мест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56D6A8D-CF20-4AF7-865F-B4E6325CF239}"/>
              </a:ext>
            </a:extLst>
          </p:cNvPr>
          <p:cNvSpPr txBox="1"/>
          <p:nvPr/>
        </p:nvSpPr>
        <p:spPr>
          <a:xfrm>
            <a:off x="2393421" y="3502226"/>
            <a:ext cx="3872865" cy="572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099" rtlCol="0" anchor="t">
            <a:spAutoFit/>
          </a:bodyPr>
          <a:lstStyle/>
          <a:p>
            <a:r>
              <a:rPr lang="ru-RU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19 </a:t>
            </a:r>
            <a:r>
              <a:rPr lang="ru-RU" sz="1400" b="1" dirty="0">
                <a:latin typeface="Century Gothic" panose="020B0502020202020204" pitchFamily="34" charset="0"/>
              </a:rPr>
              <a:t>автобусов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10 </a:t>
            </a:r>
            <a:r>
              <a:rPr lang="ru-RU" sz="1400" dirty="0">
                <a:latin typeface="Century Gothic" panose="020B0502020202020204" pitchFamily="34" charset="0"/>
              </a:rPr>
              <a:t>автобусов </a:t>
            </a:r>
            <a:r>
              <a:rPr lang="ru-RU" sz="1400" dirty="0" smtClean="0">
                <a:latin typeface="Century Gothic" panose="020B0502020202020204" pitchFamily="34" charset="0"/>
              </a:rPr>
              <a:t>из </a:t>
            </a:r>
            <a:r>
              <a:rPr lang="ru-RU" sz="1400" dirty="0">
                <a:latin typeface="Century Gothic" panose="020B0502020202020204" pitchFamily="34" charset="0"/>
              </a:rPr>
              <a:t>средств ФБ, </a:t>
            </a:r>
            <a:r>
              <a:rPr lang="ru-RU" sz="1400" b="1" dirty="0">
                <a:latin typeface="Century Gothic" panose="020B0502020202020204" pitchFamily="34" charset="0"/>
              </a:rPr>
              <a:t>9 </a:t>
            </a:r>
            <a:r>
              <a:rPr lang="ru-RU" sz="1400" dirty="0">
                <a:latin typeface="Century Gothic" panose="020B0502020202020204" pitchFamily="34" charset="0"/>
              </a:rPr>
              <a:t>автобусов из средств ОБ)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pic>
        <p:nvPicPr>
          <p:cNvPr id="48" name="Picture 5">
            <a:extLst>
              <a:ext uri="{FF2B5EF4-FFF2-40B4-BE49-F238E27FC236}">
                <a16:creationId xmlns="" xmlns:a16="http://schemas.microsoft.com/office/drawing/2014/main" id="{7760FB0C-B54A-40E7-91C5-66B93B483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25781" r="22459" b="24681"/>
          <a:stretch/>
        </p:blipFill>
        <p:spPr bwMode="auto">
          <a:xfrm>
            <a:off x="1799904" y="3566756"/>
            <a:ext cx="454083" cy="4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CC04936-93FD-4D20-B2AC-B5E250D6354B}"/>
              </a:ext>
            </a:extLst>
          </p:cNvPr>
          <p:cNvSpPr txBox="1"/>
          <p:nvPr/>
        </p:nvSpPr>
        <p:spPr>
          <a:xfrm>
            <a:off x="7573098" y="3543972"/>
            <a:ext cx="3341755" cy="35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099" rtlCol="0" anchor="t">
            <a:spAutoFit/>
          </a:bodyPr>
          <a:lstStyle/>
          <a:p>
            <a:pPr lvl="0"/>
            <a:r>
              <a:rPr lang="en-US" sz="1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  <a:r>
              <a:rPr lang="ru-RU" sz="1400" b="1" dirty="0">
                <a:solidFill>
                  <a:srgbClr val="0063B8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автобусов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из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средств ФБ</a:t>
            </a:r>
          </a:p>
        </p:txBody>
      </p:sp>
      <p:pic>
        <p:nvPicPr>
          <p:cNvPr id="50" name="Picture 5">
            <a:extLst>
              <a:ext uri="{FF2B5EF4-FFF2-40B4-BE49-F238E27FC236}">
                <a16:creationId xmlns="" xmlns:a16="http://schemas.microsoft.com/office/drawing/2014/main" id="{E6728FE7-2468-4E08-BC0B-5B3F7F3D5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25781" r="22459" b="24681"/>
          <a:stretch/>
        </p:blipFill>
        <p:spPr bwMode="auto">
          <a:xfrm>
            <a:off x="7091372" y="3548799"/>
            <a:ext cx="418057" cy="3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AD7E48D-B9FE-4E55-AD76-D910E3D3C713}"/>
              </a:ext>
            </a:extLst>
          </p:cNvPr>
          <p:cNvSpPr/>
          <p:nvPr/>
        </p:nvSpPr>
        <p:spPr>
          <a:xfrm>
            <a:off x="2069216" y="725446"/>
            <a:ext cx="9992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* Перечень поручений Президента РФ по итогам заседания Совета по стратегическому развитию и национальным проектам от 19.07.21 «Обеспечить подготовку и запуск программы , направленной на капитальный ремонт в 22-26 гг. более 7300 зданий общеобразовательных организаций…»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9C0AA38F-50AE-4C05-B8FB-B94EB443FE24}"/>
              </a:ext>
            </a:extLst>
          </p:cNvPr>
          <p:cNvCxnSpPr>
            <a:cxnSpLocks/>
          </p:cNvCxnSpPr>
          <p:nvPr/>
        </p:nvCxnSpPr>
        <p:spPr>
          <a:xfrm>
            <a:off x="8583258" y="5847306"/>
            <a:ext cx="0" cy="668904"/>
          </a:xfrm>
          <a:prstGeom prst="line">
            <a:avLst/>
          </a:prstGeom>
          <a:ln w="3810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CDB8D4-7ED7-4802-BC18-4D744945AAD3}"/>
              </a:ext>
            </a:extLst>
          </p:cNvPr>
          <p:cNvSpPr txBox="1"/>
          <p:nvPr/>
        </p:nvSpPr>
        <p:spPr>
          <a:xfrm>
            <a:off x="3192966" y="2542750"/>
            <a:ext cx="2608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+5 </a:t>
            </a:r>
            <a:r>
              <a:rPr lang="ru-RU" sz="1400" dirty="0">
                <a:latin typeface="Century Gothic" panose="020B0502020202020204" pitchFamily="34" charset="0"/>
              </a:rPr>
              <a:t>сельских школ 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+2 </a:t>
            </a:r>
            <a:r>
              <a:rPr lang="ru-RU" sz="1400" dirty="0">
                <a:latin typeface="Century Gothic" panose="020B0502020202020204" pitchFamily="34" charset="0"/>
              </a:rPr>
              <a:t>городские школы             </a:t>
            </a:r>
          </a:p>
          <a:p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+1 </a:t>
            </a:r>
            <a:r>
              <a:rPr lang="ru-RU" sz="1400" dirty="0">
                <a:latin typeface="Century Gothic" panose="020B0502020202020204" pitchFamily="34" charset="0"/>
              </a:rPr>
              <a:t>спортзал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8182" y="2471203"/>
            <a:ext cx="34173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+ 1 </a:t>
            </a:r>
            <a:r>
              <a:rPr lang="ru-RU" sz="1400" dirty="0">
                <a:latin typeface="Century Gothic" panose="020B0502020202020204" pitchFamily="34" charset="0"/>
              </a:rPr>
              <a:t>спортзал</a:t>
            </a:r>
          </a:p>
          <a:p>
            <a:r>
              <a:rPr lang="ru-RU" sz="1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СТАРТ </a:t>
            </a:r>
            <a:r>
              <a:rPr lang="ru-RU" sz="1200" dirty="0" smtClean="0">
                <a:latin typeface="Century Gothic" panose="020B0502020202020204" pitchFamily="34" charset="0"/>
              </a:rPr>
              <a:t>капитального ремонта школ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по Поручению Президента РФ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Другая 3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1914</Words>
  <Application>Microsoft Office PowerPoint</Application>
  <PresentationFormat>Произвольный</PresentationFormat>
  <Paragraphs>366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Ковальчук</dc:creator>
  <cp:lastModifiedBy>Анастасия Николаевна Ковальчук</cp:lastModifiedBy>
  <cp:revision>41</cp:revision>
  <cp:lastPrinted>2021-08-18T03:02:34Z</cp:lastPrinted>
  <dcterms:created xsi:type="dcterms:W3CDTF">2021-08-15T16:20:37Z</dcterms:created>
  <dcterms:modified xsi:type="dcterms:W3CDTF">2021-08-18T03:02:46Z</dcterms:modified>
</cp:coreProperties>
</file>