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73" r:id="rId5"/>
    <p:sldId id="271" r:id="rId6"/>
    <p:sldId id="272" r:id="rId7"/>
    <p:sldId id="264" r:id="rId8"/>
    <p:sldId id="274" r:id="rId9"/>
    <p:sldId id="275" r:id="rId10"/>
    <p:sldId id="262" r:id="rId11"/>
    <p:sldId id="265" r:id="rId12"/>
    <p:sldId id="267" r:id="rId13"/>
    <p:sldId id="268" r:id="rId14"/>
    <p:sldId id="269" r:id="rId15"/>
    <p:sldId id="276" r:id="rId16"/>
    <p:sldId id="266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FB96"/>
    <a:srgbClr val="BA8BDD"/>
    <a:srgbClr val="019BCF"/>
    <a:srgbClr val="7EC234"/>
    <a:srgbClr val="A568D2"/>
    <a:srgbClr val="F13D41"/>
    <a:srgbClr val="E04C80"/>
    <a:srgbClr val="FB6439"/>
    <a:srgbClr val="FF9F9F"/>
    <a:srgbClr val="893B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12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0340-D8CC-48D9-A1A5-2853DB01B7CA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AB13B21-3B1B-4BE2-8D80-70AC07938E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0340-D8CC-48D9-A1A5-2853DB01B7CA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3B21-3B1B-4BE2-8D80-70AC07938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0340-D8CC-48D9-A1A5-2853DB01B7CA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3B21-3B1B-4BE2-8D80-70AC07938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0340-D8CC-48D9-A1A5-2853DB01B7CA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3B21-3B1B-4BE2-8D80-70AC07938E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0340-D8CC-48D9-A1A5-2853DB01B7CA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B13B21-3B1B-4BE2-8D80-70AC07938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0340-D8CC-48D9-A1A5-2853DB01B7CA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3B21-3B1B-4BE2-8D80-70AC07938E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0340-D8CC-48D9-A1A5-2853DB01B7CA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3B21-3B1B-4BE2-8D80-70AC07938E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0340-D8CC-48D9-A1A5-2853DB01B7CA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3B21-3B1B-4BE2-8D80-70AC07938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0340-D8CC-48D9-A1A5-2853DB01B7CA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3B21-3B1B-4BE2-8D80-70AC07938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0340-D8CC-48D9-A1A5-2853DB01B7CA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3B21-3B1B-4BE2-8D80-70AC07938E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0340-D8CC-48D9-A1A5-2853DB01B7CA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B13B21-3B1B-4BE2-8D80-70AC07938E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1D0340-D8CC-48D9-A1A5-2853DB01B7CA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AB13B21-3B1B-4BE2-8D80-70AC07938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989040"/>
            <a:ext cx="3736504" cy="16002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School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№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40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Team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Siberian Teens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Children’s Assembly </a:t>
            </a:r>
            <a:b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«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The Citisen of the XXI Century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»</a:t>
            </a:r>
            <a:endParaRPr lang="ru-RU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6" name="Рисунок 5" descr="Embl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284984"/>
            <a:ext cx="2490589" cy="249678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4101936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Темный вертикальный"/>
          <p:cNvSpPr>
            <a:spLocks noChangeArrowheads="1"/>
          </p:cNvSpPr>
          <p:nvPr/>
        </p:nvSpPr>
        <p:spPr bwMode="auto">
          <a:xfrm>
            <a:off x="777677" y="0"/>
            <a:ext cx="7588646" cy="6857999"/>
          </a:xfrm>
          <a:prstGeom prst="rect">
            <a:avLst/>
          </a:prstGeom>
          <a:pattFill prst="dkVert">
            <a:fgClr>
              <a:srgbClr val="0099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908720"/>
            <a:ext cx="8352928" cy="5544616"/>
          </a:xfrm>
          <a:prstGeom prst="roundRect">
            <a:avLst>
              <a:gd name="adj" fmla="val 9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162880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 started to find out what the Business of Life is for each of us and different people. </a:t>
            </a:r>
          </a:p>
        </p:txBody>
      </p:sp>
      <p:sp>
        <p:nvSpPr>
          <p:cNvPr id="14" name="AutoShape 2" descr="Светлый горизонтальный"/>
          <p:cNvSpPr>
            <a:spLocks noChangeArrowheads="1"/>
          </p:cNvSpPr>
          <p:nvPr/>
        </p:nvSpPr>
        <p:spPr bwMode="auto">
          <a:xfrm>
            <a:off x="899592" y="332656"/>
            <a:ext cx="7344816" cy="1080120"/>
          </a:xfrm>
          <a:prstGeom prst="roundRect">
            <a:avLst>
              <a:gd name="adj" fmla="val 32437"/>
            </a:avLst>
          </a:prstGeom>
          <a:pattFill prst="ltHorz">
            <a:fgClr>
              <a:srgbClr val="009900"/>
            </a:fgClr>
            <a:bgClr>
              <a:srgbClr val="FFFFFF"/>
            </a:bgClr>
          </a:pattFill>
          <a:ln w="9525">
            <a:solidFill>
              <a:srgbClr val="6BA42C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62412" y="838453"/>
            <a:ext cx="4019177" cy="64633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en-US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Siberian Teens</a:t>
            </a:r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»</a:t>
            </a:r>
            <a:r>
              <a:rPr lang="en-US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</a:p>
        </p:txBody>
      </p:sp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5983" y="2492896"/>
            <a:ext cx="6052035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491880" y="4653136"/>
            <a:ext cx="2201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Business</a:t>
            </a:r>
            <a:r>
              <a:rPr lang="en-US" sz="28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of Life </a:t>
            </a:r>
            <a:endParaRPr lang="ru-RU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Темный вертикальный"/>
          <p:cNvSpPr>
            <a:spLocks noChangeArrowheads="1"/>
          </p:cNvSpPr>
          <p:nvPr/>
        </p:nvSpPr>
        <p:spPr bwMode="auto">
          <a:xfrm>
            <a:off x="777677" y="0"/>
            <a:ext cx="7588646" cy="6857999"/>
          </a:xfrm>
          <a:prstGeom prst="rect">
            <a:avLst/>
          </a:prstGeom>
          <a:pattFill prst="dkVert">
            <a:fgClr>
              <a:srgbClr val="0099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908720"/>
            <a:ext cx="8352928" cy="5544616"/>
          </a:xfrm>
          <a:prstGeom prst="roundRect">
            <a:avLst>
              <a:gd name="adj" fmla="val 9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1628800"/>
            <a:ext cx="7344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 interviewed the members of our families of different generations.</a:t>
            </a:r>
          </a:p>
          <a:p>
            <a:pPr lvl="0" algn="ctr"/>
            <a:endParaRPr lang="en-US" sz="2400" b="1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0" algn="ctr"/>
            <a:endParaRPr lang="en-US" sz="2400" b="1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0" algn="ctr"/>
            <a:endParaRPr lang="en-US" sz="2400" b="1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0" algn="ctr"/>
            <a:endParaRPr lang="en-US" sz="2400" b="1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0" algn="ctr"/>
            <a:endParaRPr lang="en-US" sz="2400" b="1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0" algn="ctr"/>
            <a:endParaRPr lang="en-US" sz="2400" b="1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0" algn="ctr"/>
            <a:r>
              <a:rPr lang="en-US" sz="2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Our grandparents, moms and dads, brothers and sisters answered the question. There was the question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What </a:t>
            </a:r>
            <a:r>
              <a:rPr lang="en-US" sz="24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is your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business of life?»</a:t>
            </a:r>
            <a:r>
              <a:rPr lang="en-US" sz="2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</a:t>
            </a:r>
          </a:p>
        </p:txBody>
      </p:sp>
      <p:sp>
        <p:nvSpPr>
          <p:cNvPr id="14" name="AutoShape 2" descr="Светлый горизонтальный"/>
          <p:cNvSpPr>
            <a:spLocks noChangeArrowheads="1"/>
          </p:cNvSpPr>
          <p:nvPr/>
        </p:nvSpPr>
        <p:spPr bwMode="auto">
          <a:xfrm>
            <a:off x="899592" y="332656"/>
            <a:ext cx="7344816" cy="1080120"/>
          </a:xfrm>
          <a:prstGeom prst="roundRect">
            <a:avLst>
              <a:gd name="adj" fmla="val 32437"/>
            </a:avLst>
          </a:prstGeom>
          <a:pattFill prst="ltHorz">
            <a:fgClr>
              <a:srgbClr val="009900"/>
            </a:fgClr>
            <a:bgClr>
              <a:srgbClr val="FFFFFF"/>
            </a:bgClr>
          </a:pattFill>
          <a:ln w="9525">
            <a:solidFill>
              <a:srgbClr val="6BA42C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62412" y="838453"/>
            <a:ext cx="4019177" cy="64633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Investigation</a:t>
            </a:r>
          </a:p>
        </p:txBody>
      </p:sp>
      <p:pic>
        <p:nvPicPr>
          <p:cNvPr id="9" name="Рисунок 8" descr="Generation-PNG-Clipart.png"/>
          <p:cNvPicPr>
            <a:picLocks noChangeAspect="1"/>
          </p:cNvPicPr>
          <p:nvPr/>
        </p:nvPicPr>
        <p:blipFill>
          <a:blip r:embed="rId2" cstate="print"/>
          <a:srcRect l="14699" t="35536" r="14699" b="21072"/>
          <a:stretch>
            <a:fillRect/>
          </a:stretch>
        </p:blipFill>
        <p:spPr>
          <a:xfrm>
            <a:off x="1555665" y="2420888"/>
            <a:ext cx="6032670" cy="208823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Темный вертикальный"/>
          <p:cNvSpPr>
            <a:spLocks noChangeArrowheads="1"/>
          </p:cNvSpPr>
          <p:nvPr/>
        </p:nvSpPr>
        <p:spPr bwMode="auto">
          <a:xfrm>
            <a:off x="777677" y="0"/>
            <a:ext cx="7588646" cy="6857999"/>
          </a:xfrm>
          <a:prstGeom prst="rect">
            <a:avLst/>
          </a:prstGeom>
          <a:pattFill prst="dkVert">
            <a:fgClr>
              <a:srgbClr val="0099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908720"/>
            <a:ext cx="8352928" cy="5544616"/>
          </a:xfrm>
          <a:prstGeom prst="roundRect">
            <a:avLst>
              <a:gd name="adj" fmla="val 9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162880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2400" b="1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0" algn="ctr"/>
            <a:r>
              <a:rPr lang="en-US" sz="2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</a:t>
            </a:r>
          </a:p>
        </p:txBody>
      </p:sp>
      <p:sp>
        <p:nvSpPr>
          <p:cNvPr id="14" name="AutoShape 2" descr="Светлый горизонтальный"/>
          <p:cNvSpPr>
            <a:spLocks noChangeArrowheads="1"/>
          </p:cNvSpPr>
          <p:nvPr/>
        </p:nvSpPr>
        <p:spPr bwMode="auto">
          <a:xfrm>
            <a:off x="899592" y="332656"/>
            <a:ext cx="7344816" cy="1080120"/>
          </a:xfrm>
          <a:prstGeom prst="roundRect">
            <a:avLst>
              <a:gd name="adj" fmla="val 32437"/>
            </a:avLst>
          </a:prstGeom>
          <a:pattFill prst="ltHorz">
            <a:fgClr>
              <a:srgbClr val="009900"/>
            </a:fgClr>
            <a:bgClr>
              <a:srgbClr val="FFFFFF"/>
            </a:bgClr>
          </a:pattFill>
          <a:ln w="9525">
            <a:solidFill>
              <a:srgbClr val="6BA42C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692696"/>
            <a:ext cx="63367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The survey showed the following result: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348880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• to treat people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• to make children and grandchildren happy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• to grow a new generation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• to work well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• to live honestly</a:t>
            </a:r>
            <a:endParaRPr lang="ru-RU" sz="20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628800"/>
            <a:ext cx="6984776" cy="461665"/>
          </a:xfrm>
          <a:prstGeom prst="rect">
            <a:avLst/>
          </a:prstGeom>
          <a:ln w="28575">
            <a:solidFill>
              <a:srgbClr val="CC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mbria" pitchFamily="18" charset="0"/>
                <a:ea typeface="Cambria" pitchFamily="18" charset="0"/>
              </a:rPr>
              <a:t>Grandmothers and grandfathers</a:t>
            </a:r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smtClean="0">
                <a:latin typeface="Cambria" pitchFamily="18" charset="0"/>
                <a:ea typeface="Cambria" pitchFamily="18" charset="0"/>
              </a:rPr>
              <a:t>/</a:t>
            </a:r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smtClean="0">
                <a:latin typeface="Cambria" pitchFamily="18" charset="0"/>
                <a:ea typeface="Cambria" pitchFamily="18" charset="0"/>
              </a:rPr>
              <a:t>grandparents</a:t>
            </a:r>
            <a:endParaRPr lang="ru-RU" sz="24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" name="Рисунок 9" descr="pensionnyi_tarif_bankrotst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348880"/>
            <a:ext cx="2555776" cy="146109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produttori-agrico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213">
            <a:off x="5776399" y="4221088"/>
            <a:ext cx="2243826" cy="1795061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journey-icon-6-generations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8900" b="19676"/>
          <a:stretch>
            <a:fillRect/>
          </a:stretch>
        </p:blipFill>
        <p:spPr>
          <a:xfrm>
            <a:off x="1907704" y="4365104"/>
            <a:ext cx="3048000" cy="187220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Темный вертикальный"/>
          <p:cNvSpPr>
            <a:spLocks noChangeArrowheads="1"/>
          </p:cNvSpPr>
          <p:nvPr/>
        </p:nvSpPr>
        <p:spPr bwMode="auto">
          <a:xfrm>
            <a:off x="777677" y="0"/>
            <a:ext cx="7588646" cy="6857999"/>
          </a:xfrm>
          <a:prstGeom prst="rect">
            <a:avLst/>
          </a:prstGeom>
          <a:pattFill prst="dkVert">
            <a:fgClr>
              <a:srgbClr val="0099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908720"/>
            <a:ext cx="8352928" cy="5544616"/>
          </a:xfrm>
          <a:prstGeom prst="roundRect">
            <a:avLst>
              <a:gd name="adj" fmla="val 9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162880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2400" b="1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0" algn="ctr"/>
            <a:r>
              <a:rPr lang="en-US" sz="2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</a:t>
            </a:r>
          </a:p>
        </p:txBody>
      </p:sp>
      <p:sp>
        <p:nvSpPr>
          <p:cNvPr id="14" name="AutoShape 2" descr="Светлый горизонтальный"/>
          <p:cNvSpPr>
            <a:spLocks noChangeArrowheads="1"/>
          </p:cNvSpPr>
          <p:nvPr/>
        </p:nvSpPr>
        <p:spPr bwMode="auto">
          <a:xfrm>
            <a:off x="899592" y="332656"/>
            <a:ext cx="7344816" cy="1080120"/>
          </a:xfrm>
          <a:prstGeom prst="roundRect">
            <a:avLst>
              <a:gd name="adj" fmla="val 32437"/>
            </a:avLst>
          </a:prstGeom>
          <a:pattFill prst="ltHorz">
            <a:fgClr>
              <a:srgbClr val="009900"/>
            </a:fgClr>
            <a:bgClr>
              <a:srgbClr val="FFFFFF"/>
            </a:bgClr>
          </a:pattFill>
          <a:ln w="9525">
            <a:solidFill>
              <a:srgbClr val="6BA42C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692696"/>
            <a:ext cx="63367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The survey showed the following result: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348880"/>
            <a:ext cx="64807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to be good parents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to bring up children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to do everything for the family needs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to make family happy and united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to do everyone in the family loved each other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to make a family strong and happy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aircraft modeling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to be happy and make happy others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to be useful for people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628800"/>
            <a:ext cx="3960440" cy="461665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mbria" pitchFamily="18" charset="0"/>
                <a:ea typeface="Cambria" pitchFamily="18" charset="0"/>
              </a:rPr>
              <a:t>Moms and Dads / Parents </a:t>
            </a:r>
          </a:p>
        </p:txBody>
      </p:sp>
      <p:pic>
        <p:nvPicPr>
          <p:cNvPr id="13" name="Рисунок 12" descr="10parentingti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7069">
            <a:off x="5148064" y="4509120"/>
            <a:ext cx="1988840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2109cb90d146f845701efe2bb45981b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84784"/>
            <a:ext cx="1550595" cy="2325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img2804.jpg"/>
          <p:cNvPicPr>
            <a:picLocks noChangeAspect="1"/>
          </p:cNvPicPr>
          <p:nvPr/>
        </p:nvPicPr>
        <p:blipFill>
          <a:blip r:embed="rId4" cstate="print"/>
          <a:srcRect l="23094" r="13119" b="28249"/>
          <a:stretch>
            <a:fillRect/>
          </a:stretch>
        </p:blipFill>
        <p:spPr>
          <a:xfrm>
            <a:off x="6660232" y="2636912"/>
            <a:ext cx="234702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Темный вертикальный"/>
          <p:cNvSpPr>
            <a:spLocks noChangeArrowheads="1"/>
          </p:cNvSpPr>
          <p:nvPr/>
        </p:nvSpPr>
        <p:spPr bwMode="auto">
          <a:xfrm>
            <a:off x="777677" y="0"/>
            <a:ext cx="7588646" cy="6857999"/>
          </a:xfrm>
          <a:prstGeom prst="rect">
            <a:avLst/>
          </a:prstGeom>
          <a:pattFill prst="dkVert">
            <a:fgClr>
              <a:srgbClr val="0099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908720"/>
            <a:ext cx="8352928" cy="5544616"/>
          </a:xfrm>
          <a:prstGeom prst="roundRect">
            <a:avLst>
              <a:gd name="adj" fmla="val 9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162880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2400" b="1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0" algn="ctr"/>
            <a:r>
              <a:rPr lang="en-US" sz="2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</a:t>
            </a:r>
          </a:p>
        </p:txBody>
      </p:sp>
      <p:sp>
        <p:nvSpPr>
          <p:cNvPr id="14" name="AutoShape 2" descr="Светлый горизонтальный"/>
          <p:cNvSpPr>
            <a:spLocks noChangeArrowheads="1"/>
          </p:cNvSpPr>
          <p:nvPr/>
        </p:nvSpPr>
        <p:spPr bwMode="auto">
          <a:xfrm>
            <a:off x="899592" y="332656"/>
            <a:ext cx="7344816" cy="1080120"/>
          </a:xfrm>
          <a:prstGeom prst="roundRect">
            <a:avLst>
              <a:gd name="adj" fmla="val 32437"/>
            </a:avLst>
          </a:prstGeom>
          <a:pattFill prst="ltHorz">
            <a:fgClr>
              <a:srgbClr val="009900"/>
            </a:fgClr>
            <a:bgClr>
              <a:srgbClr val="FFFFFF"/>
            </a:bgClr>
          </a:pattFill>
          <a:ln w="9525">
            <a:solidFill>
              <a:srgbClr val="6BA42C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692696"/>
            <a:ext cx="63367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The survey showed the following result: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348880"/>
            <a:ext cx="64807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to study well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the thing you like to do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the thing which brings you pleasure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the thing which makes you happy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to be successful 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to do what you like 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to achieve all the goals in the life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football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I do not know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628800"/>
            <a:ext cx="1584176" cy="461665"/>
          </a:xfrm>
          <a:prstGeom prst="rect">
            <a:avLst/>
          </a:prstGeom>
          <a:ln w="28575">
            <a:solidFill>
              <a:srgbClr val="00C5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mbria" pitchFamily="18" charset="0"/>
                <a:ea typeface="Cambria" pitchFamily="18" charset="0"/>
              </a:rPr>
              <a:t>Children</a:t>
            </a:r>
          </a:p>
        </p:txBody>
      </p:sp>
      <p:pic>
        <p:nvPicPr>
          <p:cNvPr id="12" name="Рисунок 11" descr="Depositphotos_9687032_s-280x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2148" y="1700808"/>
            <a:ext cx="2592288" cy="1944216"/>
          </a:xfrm>
          <a:prstGeom prst="ellipse">
            <a:avLst/>
          </a:prstGeom>
          <a:ln w="38100">
            <a:solidFill>
              <a:srgbClr val="00C5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dyussh-752x4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5114062"/>
            <a:ext cx="2292096" cy="131064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9F9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Рисунок 18" descr="164c77a5-3582-408f-85d0-c443e2c5e5f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42538">
            <a:off x="4211960" y="1700808"/>
            <a:ext cx="1417340" cy="1417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E8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c63ed281de1ef890cd364b477d2b8d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9636">
            <a:off x="5508104" y="4005064"/>
            <a:ext cx="3096344" cy="2064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A1E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Темный вертикальный"/>
          <p:cNvSpPr>
            <a:spLocks noChangeArrowheads="1"/>
          </p:cNvSpPr>
          <p:nvPr/>
        </p:nvSpPr>
        <p:spPr bwMode="auto">
          <a:xfrm>
            <a:off x="777677" y="0"/>
            <a:ext cx="7588646" cy="6857999"/>
          </a:xfrm>
          <a:prstGeom prst="rect">
            <a:avLst/>
          </a:prstGeom>
          <a:pattFill prst="dkVert">
            <a:fgClr>
              <a:srgbClr val="0099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908720"/>
            <a:ext cx="8352928" cy="5544616"/>
          </a:xfrm>
          <a:prstGeom prst="roundRect">
            <a:avLst>
              <a:gd name="adj" fmla="val 9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162880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2400" b="1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0" algn="ctr"/>
            <a:r>
              <a:rPr lang="en-US" sz="2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</a:t>
            </a:r>
          </a:p>
        </p:txBody>
      </p:sp>
      <p:sp>
        <p:nvSpPr>
          <p:cNvPr id="14" name="AutoShape 2" descr="Светлый горизонтальный"/>
          <p:cNvSpPr>
            <a:spLocks noChangeArrowheads="1"/>
          </p:cNvSpPr>
          <p:nvPr/>
        </p:nvSpPr>
        <p:spPr bwMode="auto">
          <a:xfrm>
            <a:off x="899592" y="332656"/>
            <a:ext cx="7344816" cy="1080120"/>
          </a:xfrm>
          <a:prstGeom prst="roundRect">
            <a:avLst>
              <a:gd name="adj" fmla="val 32437"/>
            </a:avLst>
          </a:prstGeom>
          <a:pattFill prst="ltHorz">
            <a:fgClr>
              <a:srgbClr val="009900"/>
            </a:fgClr>
            <a:bgClr>
              <a:srgbClr val="FFFFFF"/>
            </a:bgClr>
          </a:pattFill>
          <a:ln w="9525">
            <a:solidFill>
              <a:srgbClr val="6BA42C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692696"/>
            <a:ext cx="63367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PROJECT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542271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Now we are working on a Project </a:t>
            </a:r>
            <a:r>
              <a:rPr lang="ru-RU" sz="2000" b="1" dirty="0" smtClean="0">
                <a:latin typeface="Cambria" pitchFamily="18" charset="0"/>
                <a:ea typeface="Cambria" pitchFamily="18" charset="0"/>
              </a:rPr>
              <a:t>«</a:t>
            </a: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We keep in our mind &amp; hearts</a:t>
            </a:r>
            <a:r>
              <a:rPr lang="ru-RU" sz="2000" b="1" dirty="0" smtClean="0">
                <a:latin typeface="Cambria" pitchFamily="18" charset="0"/>
                <a:ea typeface="Cambria" pitchFamily="18" charset="0"/>
              </a:rPr>
              <a:t>» </a:t>
            </a: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together with our partners from </a:t>
            </a:r>
            <a:r>
              <a:rPr lang="en-US" sz="2000" b="1" dirty="0" err="1" smtClean="0">
                <a:latin typeface="Cambria" pitchFamily="18" charset="0"/>
                <a:ea typeface="Cambria" pitchFamily="18" charset="0"/>
              </a:rPr>
              <a:t>Bakchar</a:t>
            </a: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 school. The Project is devoted to our relatives killed in GPW. We are going to participate in</a:t>
            </a:r>
            <a:r>
              <a:rPr lang="ru-RU" sz="2000" b="1" dirty="0" smtClean="0">
                <a:latin typeface="Cambria" pitchFamily="18" charset="0"/>
                <a:ea typeface="Cambria" pitchFamily="18" charset="0"/>
              </a:rPr>
              <a:t> «</a:t>
            </a:r>
            <a:r>
              <a:rPr lang="en-US" sz="2000" b="1" dirty="0" err="1" smtClean="0">
                <a:latin typeface="Cambria" pitchFamily="18" charset="0"/>
                <a:ea typeface="Cambria" pitchFamily="18" charset="0"/>
              </a:rPr>
              <a:t>I</a:t>
            </a:r>
            <a:r>
              <a:rPr lang="de-DE" sz="2000" b="1" dirty="0" err="1" smtClean="0">
                <a:latin typeface="Cambria" pitchFamily="18" charset="0"/>
                <a:ea typeface="Cambria" pitchFamily="18" charset="0"/>
              </a:rPr>
              <a:t>mmortal</a:t>
            </a:r>
            <a:r>
              <a:rPr lang="de-DE" sz="2000" b="1" dirty="0" smtClean="0">
                <a:latin typeface="Cambria" pitchFamily="18" charset="0"/>
                <a:ea typeface="Cambria" pitchFamily="18" charset="0"/>
              </a:rPr>
              <a:t> Regiment</a:t>
            </a:r>
            <a:r>
              <a:rPr lang="ru-RU" sz="2000" b="1" dirty="0" smtClean="0">
                <a:latin typeface="Cambria" pitchFamily="18" charset="0"/>
                <a:ea typeface="Cambria" pitchFamily="18" charset="0"/>
              </a:rPr>
              <a:t>»</a:t>
            </a: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 event </a:t>
            </a: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on </a:t>
            </a: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9 May.</a:t>
            </a:r>
          </a:p>
        </p:txBody>
      </p:sp>
      <p:pic>
        <p:nvPicPr>
          <p:cNvPr id="29698" name="Picture 2" descr="https://russkoe-105fm.ru/wp-content/uploads/2017/05/bessmertnyj-polk.jpg"/>
          <p:cNvPicPr>
            <a:picLocks noChangeAspect="1" noChangeArrowheads="1"/>
          </p:cNvPicPr>
          <p:nvPr/>
        </p:nvPicPr>
        <p:blipFill>
          <a:blip r:embed="rId2" cstate="print"/>
          <a:srcRect t="13500" b="16001"/>
          <a:stretch>
            <a:fillRect/>
          </a:stretch>
        </p:blipFill>
        <p:spPr bwMode="auto">
          <a:xfrm>
            <a:off x="104757" y="3774782"/>
            <a:ext cx="3531139" cy="1296144"/>
          </a:xfrm>
          <a:prstGeom prst="rect">
            <a:avLst/>
          </a:prstGeom>
          <a:noFill/>
        </p:spPr>
      </p:pic>
      <p:pic>
        <p:nvPicPr>
          <p:cNvPr id="29700" name="Picture 4" descr="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846790"/>
            <a:ext cx="3672408" cy="246253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1" name="Picture 5" descr="E:\D\РАБОЧИЙ СТОЛ\ДНО\САЙТ\Школы\Бакч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772816"/>
            <a:ext cx="1276176" cy="1458487"/>
          </a:xfrm>
          <a:prstGeom prst="rect">
            <a:avLst/>
          </a:prstGeom>
          <a:noFill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1771" y="1844824"/>
            <a:ext cx="1914525" cy="14382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f287ba9a65ae0501977497b2e85d23ed.jpeg"/>
          <p:cNvPicPr>
            <a:picLocks noChangeAspect="1"/>
          </p:cNvPicPr>
          <p:nvPr/>
        </p:nvPicPr>
        <p:blipFill>
          <a:blip r:embed="rId6" cstate="print"/>
          <a:srcRect l="24800" t="30400" r="27600" b="20600"/>
          <a:stretch>
            <a:fillRect/>
          </a:stretch>
        </p:blipFill>
        <p:spPr>
          <a:xfrm>
            <a:off x="6804248" y="4871984"/>
            <a:ext cx="2304256" cy="158135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Темный вертикальный"/>
          <p:cNvSpPr>
            <a:spLocks noChangeArrowheads="1"/>
          </p:cNvSpPr>
          <p:nvPr/>
        </p:nvSpPr>
        <p:spPr bwMode="auto">
          <a:xfrm>
            <a:off x="777677" y="0"/>
            <a:ext cx="7588646" cy="6857999"/>
          </a:xfrm>
          <a:prstGeom prst="rect">
            <a:avLst/>
          </a:prstGeom>
          <a:pattFill prst="dkVert">
            <a:fgClr>
              <a:srgbClr val="0099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908720"/>
            <a:ext cx="8352928" cy="5544616"/>
          </a:xfrm>
          <a:prstGeom prst="roundRect">
            <a:avLst>
              <a:gd name="adj" fmla="val 9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91580" y="4974267"/>
            <a:ext cx="756084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We wish you to become friends with us with no matter what our business is! </a:t>
            </a:r>
            <a:endParaRPr lang="en-US" sz="24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AutoShape 2" descr="Светлый горизонтальный"/>
          <p:cNvSpPr>
            <a:spLocks noChangeArrowheads="1"/>
          </p:cNvSpPr>
          <p:nvPr/>
        </p:nvSpPr>
        <p:spPr bwMode="auto">
          <a:xfrm>
            <a:off x="899592" y="332656"/>
            <a:ext cx="7344816" cy="1080120"/>
          </a:xfrm>
          <a:prstGeom prst="roundRect">
            <a:avLst>
              <a:gd name="adj" fmla="val 32437"/>
            </a:avLst>
          </a:prstGeom>
          <a:pattFill prst="ltHorz">
            <a:fgClr>
              <a:srgbClr val="009900"/>
            </a:fgClr>
            <a:bgClr>
              <a:srgbClr val="FFFFFF"/>
            </a:bgClr>
          </a:pattFill>
          <a:ln w="9525">
            <a:solidFill>
              <a:srgbClr val="6BA42C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62412" y="838453"/>
            <a:ext cx="4019177" cy="64633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en-US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Siberian Teens</a:t>
            </a:r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»</a:t>
            </a:r>
            <a:r>
              <a:rPr lang="en-US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</a:p>
        </p:txBody>
      </p:sp>
      <p:pic>
        <p:nvPicPr>
          <p:cNvPr id="8" name="Рисунок 7" descr="173323_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945" y="1628800"/>
            <a:ext cx="4858111" cy="3240360"/>
          </a:xfrm>
          <a:prstGeom prst="round2SameRect">
            <a:avLst>
              <a:gd name="adj1" fmla="val 42126"/>
              <a:gd name="adj2" fmla="val 0"/>
            </a:avLst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Темный вертикальный"/>
          <p:cNvSpPr>
            <a:spLocks noChangeArrowheads="1"/>
          </p:cNvSpPr>
          <p:nvPr/>
        </p:nvSpPr>
        <p:spPr bwMode="auto">
          <a:xfrm>
            <a:off x="777677" y="0"/>
            <a:ext cx="7588646" cy="6857999"/>
          </a:xfrm>
          <a:prstGeom prst="rect">
            <a:avLst/>
          </a:prstGeom>
          <a:pattFill prst="dkVert">
            <a:fgClr>
              <a:srgbClr val="0099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908720"/>
            <a:ext cx="8352928" cy="5544616"/>
          </a:xfrm>
          <a:prstGeom prst="roundRect">
            <a:avLst>
              <a:gd name="adj" fmla="val 9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AutoShape 2" descr="Светлый горизонтальный"/>
          <p:cNvSpPr>
            <a:spLocks noChangeArrowheads="1"/>
          </p:cNvSpPr>
          <p:nvPr/>
        </p:nvSpPr>
        <p:spPr bwMode="auto">
          <a:xfrm>
            <a:off x="899592" y="332656"/>
            <a:ext cx="7344816" cy="1080120"/>
          </a:xfrm>
          <a:prstGeom prst="roundRect">
            <a:avLst>
              <a:gd name="adj" fmla="val 32437"/>
            </a:avLst>
          </a:prstGeom>
          <a:pattFill prst="ltHorz">
            <a:fgClr>
              <a:srgbClr val="009900"/>
            </a:fgClr>
            <a:bgClr>
              <a:srgbClr val="FFFFFF"/>
            </a:bgClr>
          </a:pattFill>
          <a:ln w="9525">
            <a:solidFill>
              <a:srgbClr val="6BA42C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circle-of-hands-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1480" y="1628800"/>
            <a:ext cx="4681040" cy="4680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836712"/>
            <a:ext cx="7344816" cy="18002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1540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Thank you for attention!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78148" y="3645895"/>
            <a:ext cx="3787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Siberian Teens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</a:t>
            </a:r>
            <a:endParaRPr lang="en-U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Темный вертикальный"/>
          <p:cNvSpPr>
            <a:spLocks noChangeArrowheads="1"/>
          </p:cNvSpPr>
          <p:nvPr/>
        </p:nvSpPr>
        <p:spPr bwMode="auto">
          <a:xfrm>
            <a:off x="777677" y="0"/>
            <a:ext cx="7588646" cy="6857999"/>
          </a:xfrm>
          <a:prstGeom prst="rect">
            <a:avLst/>
          </a:prstGeom>
          <a:pattFill prst="dkVert">
            <a:fgClr>
              <a:srgbClr val="0099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908720"/>
            <a:ext cx="8352928" cy="5544616"/>
          </a:xfrm>
          <a:prstGeom prst="roundRect">
            <a:avLst>
              <a:gd name="adj" fmla="val 9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67744" y="155679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 are from school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№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40.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548" y="213285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Whatever we do we are together. </a:t>
            </a:r>
            <a:endPara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Being together we can’t be won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2981" y="3429000"/>
            <a:ext cx="4078039" cy="255361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AutoShape 2" descr="Светлый горизонтальный"/>
          <p:cNvSpPr>
            <a:spLocks noChangeArrowheads="1"/>
          </p:cNvSpPr>
          <p:nvPr/>
        </p:nvSpPr>
        <p:spPr bwMode="auto">
          <a:xfrm>
            <a:off x="899592" y="332656"/>
            <a:ext cx="7344816" cy="1080120"/>
          </a:xfrm>
          <a:prstGeom prst="roundRect">
            <a:avLst>
              <a:gd name="adj" fmla="val 32437"/>
            </a:avLst>
          </a:prstGeom>
          <a:pattFill prst="ltHorz">
            <a:fgClr>
              <a:srgbClr val="009900"/>
            </a:fgClr>
            <a:bgClr>
              <a:srgbClr val="FFFFFF"/>
            </a:bgClr>
          </a:pattFill>
          <a:ln w="9525">
            <a:solidFill>
              <a:srgbClr val="6BA42C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62412" y="838453"/>
            <a:ext cx="4019177" cy="64633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en-US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Siberian Teens</a:t>
            </a:r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»</a:t>
            </a:r>
            <a:r>
              <a:rPr lang="en-US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Сферы"/>
          <p:cNvSpPr>
            <a:spLocks noChangeArrowheads="1"/>
          </p:cNvSpPr>
          <p:nvPr/>
        </p:nvSpPr>
        <p:spPr bwMode="auto">
          <a:xfrm>
            <a:off x="899592" y="332656"/>
            <a:ext cx="7344816" cy="1008112"/>
          </a:xfrm>
          <a:prstGeom prst="roundRect">
            <a:avLst>
              <a:gd name="adj" fmla="val 28079"/>
            </a:avLst>
          </a:prstGeom>
          <a:pattFill prst="sphere">
            <a:fgClr>
              <a:srgbClr val="C2D69B"/>
            </a:fgClr>
            <a:bgClr>
              <a:srgbClr val="FFFFFF"/>
            </a:bgClr>
          </a:pattFill>
          <a:ln w="19050">
            <a:solidFill>
              <a:srgbClr val="6BA42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Rectangle 2" descr="Темный вертикальный"/>
          <p:cNvSpPr>
            <a:spLocks noChangeArrowheads="1"/>
          </p:cNvSpPr>
          <p:nvPr/>
        </p:nvSpPr>
        <p:spPr bwMode="auto">
          <a:xfrm>
            <a:off x="777677" y="0"/>
            <a:ext cx="7588646" cy="6857999"/>
          </a:xfrm>
          <a:prstGeom prst="rect">
            <a:avLst/>
          </a:prstGeom>
          <a:pattFill prst="dkVert">
            <a:fgClr>
              <a:srgbClr val="0099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908720"/>
            <a:ext cx="8352928" cy="5544616"/>
          </a:xfrm>
          <a:prstGeom prst="roundRect">
            <a:avLst>
              <a:gd name="adj" fmla="val 9265"/>
            </a:avLst>
          </a:prstGeom>
          <a:solidFill>
            <a:srgbClr val="ECF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AutoShape 2" descr="Светлый горизонтальный"/>
          <p:cNvSpPr>
            <a:spLocks noChangeArrowheads="1"/>
          </p:cNvSpPr>
          <p:nvPr/>
        </p:nvSpPr>
        <p:spPr bwMode="auto">
          <a:xfrm>
            <a:off x="899592" y="332656"/>
            <a:ext cx="7344816" cy="1080120"/>
          </a:xfrm>
          <a:prstGeom prst="roundRect">
            <a:avLst>
              <a:gd name="adj" fmla="val 32437"/>
            </a:avLst>
          </a:prstGeom>
          <a:pattFill prst="ltHorz">
            <a:fgClr>
              <a:srgbClr val="009900"/>
            </a:fgClr>
            <a:bgClr>
              <a:srgbClr val="FFFFFF"/>
            </a:bgClr>
          </a:pattFill>
          <a:ln w="9525">
            <a:solidFill>
              <a:srgbClr val="6BA42C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07704" y="1556792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man of words and not of deeds,</a:t>
            </a:r>
          </a:p>
          <a:p>
            <a:pPr lvl="0"/>
            <a:r>
              <a:rPr lang="en-US" sz="2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Is like a garden full of weeds.</a:t>
            </a:r>
          </a:p>
          <a:p>
            <a:pPr lvl="0" algn="r"/>
            <a:r>
              <a:rPr lang="en-US" sz="2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(Nursery rhyme)</a:t>
            </a:r>
            <a:endParaRPr lang="en-US" sz="2400" b="1" dirty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62412" y="838453"/>
            <a:ext cx="4019177" cy="64633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en-US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Siberian Teens</a:t>
            </a:r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»</a:t>
            </a:r>
            <a:r>
              <a:rPr lang="en-US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</a:p>
        </p:txBody>
      </p:sp>
      <p:pic>
        <p:nvPicPr>
          <p:cNvPr id="11" name="Рисунок 10" descr="qp7nf_2_V4cA1fQ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4000" y="2745432"/>
            <a:ext cx="4176000" cy="3712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Сферы"/>
          <p:cNvSpPr>
            <a:spLocks noChangeArrowheads="1"/>
          </p:cNvSpPr>
          <p:nvPr/>
        </p:nvSpPr>
        <p:spPr bwMode="auto">
          <a:xfrm>
            <a:off x="899592" y="332656"/>
            <a:ext cx="7344816" cy="1008112"/>
          </a:xfrm>
          <a:prstGeom prst="roundRect">
            <a:avLst>
              <a:gd name="adj" fmla="val 28079"/>
            </a:avLst>
          </a:prstGeom>
          <a:pattFill prst="sphere">
            <a:fgClr>
              <a:srgbClr val="C2D69B"/>
            </a:fgClr>
            <a:bgClr>
              <a:srgbClr val="FFFFFF"/>
            </a:bgClr>
          </a:pattFill>
          <a:ln w="19050">
            <a:solidFill>
              <a:srgbClr val="6BA42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Rectangle 2" descr="Темный вертикальный"/>
          <p:cNvSpPr>
            <a:spLocks noChangeArrowheads="1"/>
          </p:cNvSpPr>
          <p:nvPr/>
        </p:nvSpPr>
        <p:spPr bwMode="auto">
          <a:xfrm>
            <a:off x="777677" y="0"/>
            <a:ext cx="7588646" cy="6857999"/>
          </a:xfrm>
          <a:prstGeom prst="rect">
            <a:avLst/>
          </a:prstGeom>
          <a:pattFill prst="dkVert">
            <a:fgClr>
              <a:srgbClr val="0099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908720"/>
            <a:ext cx="8352928" cy="5544616"/>
          </a:xfrm>
          <a:prstGeom prst="roundRect">
            <a:avLst>
              <a:gd name="adj" fmla="val 9265"/>
            </a:avLst>
          </a:prstGeom>
          <a:solidFill>
            <a:srgbClr val="ECF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AutoShape 2" descr="Светлый горизонтальный"/>
          <p:cNvSpPr>
            <a:spLocks noChangeArrowheads="1"/>
          </p:cNvSpPr>
          <p:nvPr/>
        </p:nvSpPr>
        <p:spPr bwMode="auto">
          <a:xfrm>
            <a:off x="899592" y="332656"/>
            <a:ext cx="7344816" cy="1080120"/>
          </a:xfrm>
          <a:prstGeom prst="roundRect">
            <a:avLst>
              <a:gd name="adj" fmla="val 32437"/>
            </a:avLst>
          </a:prstGeom>
          <a:pattFill prst="ltHorz">
            <a:fgClr>
              <a:srgbClr val="009900"/>
            </a:fgClr>
            <a:bgClr>
              <a:srgbClr val="FFFFFF"/>
            </a:bgClr>
          </a:pattFill>
          <a:ln w="9525">
            <a:solidFill>
              <a:srgbClr val="6BA42C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0902" y="838453"/>
            <a:ext cx="7482196" cy="64633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2800" b="1" spc="50" dirty="0" err="1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Ethymology</a:t>
            </a:r>
            <a:r>
              <a:rPr lang="en-US" sz="28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of the word 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en-US" sz="28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Business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»</a:t>
            </a:r>
            <a:endParaRPr lang="en-US" sz="2800" b="1" spc="50" dirty="0" smtClean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556792"/>
            <a:ext cx="77768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>
              <a:buClr>
                <a:schemeClr val="accent1"/>
              </a:buClr>
              <a:buFont typeface="Cambria" pitchFamily="18" charset="0"/>
              <a:buChar char="⎆"/>
            </a:pPr>
            <a:r>
              <a:rPr lang="en-US" b="1" dirty="0" smtClean="0">
                <a:latin typeface="Cambria" pitchFamily="18" charset="0"/>
                <a:ea typeface="Cambria" pitchFamily="18" charset="0"/>
              </a:rPr>
              <a:t>Old English </a:t>
            </a:r>
            <a:r>
              <a:rPr 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bisignes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(Northumbrian) "care, anxiety, occupation," from </a:t>
            </a:r>
            <a:r>
              <a:rPr 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bisig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"careful, anxious, busy, occupied, diligent“ </a:t>
            </a:r>
          </a:p>
          <a:p>
            <a:pPr indent="180000" algn="just">
              <a:buClr>
                <a:schemeClr val="accent1"/>
              </a:buClr>
              <a:buFont typeface="Cambria" pitchFamily="18" charset="0"/>
              <a:buChar char="⎆"/>
            </a:pPr>
            <a:r>
              <a:rPr lang="en-US" b="1" dirty="0" smtClean="0">
                <a:latin typeface="Cambria" pitchFamily="18" charset="0"/>
                <a:ea typeface="Cambria" pitchFamily="18" charset="0"/>
              </a:rPr>
              <a:t>The original sense is obsolete, as is the Middle English sense of "state of being much occupied or engaged" (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mid-14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century),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the latter replaced by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busyness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. </a:t>
            </a:r>
          </a:p>
          <a:p>
            <a:pPr indent="180000" algn="just">
              <a:buClr>
                <a:schemeClr val="accent1"/>
              </a:buClr>
              <a:buFont typeface="Cambria" pitchFamily="18" charset="0"/>
              <a:buChar char="⎆"/>
            </a:pPr>
            <a:r>
              <a:rPr lang="en-US" b="1" dirty="0" smtClean="0">
                <a:latin typeface="Cambria" pitchFamily="18" charset="0"/>
                <a:ea typeface="Cambria" pitchFamily="18" charset="0"/>
              </a:rPr>
              <a:t>Modern two-syllable pronunciation is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17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century.</a:t>
            </a:r>
            <a:endParaRPr lang="en-US" b="1" dirty="0" smtClean="0">
              <a:latin typeface="Cambria" pitchFamily="18" charset="0"/>
              <a:ea typeface="Cambria" pitchFamily="18" charset="0"/>
            </a:endParaRPr>
          </a:p>
          <a:p>
            <a:pPr indent="180000" algn="just">
              <a:buClr>
                <a:schemeClr val="accent1"/>
              </a:buClr>
              <a:buFont typeface="Cambria" pitchFamily="18" charset="0"/>
              <a:buChar char="⎆"/>
            </a:pPr>
            <a:r>
              <a:rPr lang="en-US" b="1" dirty="0" smtClean="0">
                <a:latin typeface="Cambria" pitchFamily="18" charset="0"/>
                <a:ea typeface="Cambria" pitchFamily="18" charset="0"/>
              </a:rPr>
              <a:t>Sense of "a person's work,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occupation that one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does for a livelihood" is first recorded late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14 century.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(in late Old English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bisig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(adj.) appears as a noun with the sense "occupation, state of employment"). </a:t>
            </a:r>
          </a:p>
          <a:p>
            <a:pPr indent="180000" algn="just">
              <a:buClr>
                <a:schemeClr val="accent1"/>
              </a:buClr>
              <a:buFont typeface="Cambria" pitchFamily="18" charset="0"/>
              <a:buChar char="⎆"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Business card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first attested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in 1840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; </a:t>
            </a:r>
          </a:p>
          <a:p>
            <a:pPr indent="180000" algn="just">
              <a:buClr>
                <a:schemeClr val="accent1"/>
              </a:buClr>
              <a:buFont typeface="Cambria" pitchFamily="18" charset="0"/>
              <a:buChar char="⎆"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Business letter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from 1766. </a:t>
            </a:r>
          </a:p>
          <a:p>
            <a:pPr indent="180000" algn="just">
              <a:buClr>
                <a:schemeClr val="accent1"/>
              </a:buClr>
              <a:buFont typeface="Cambria" pitchFamily="18" charset="0"/>
              <a:buChar char="⎆"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Business end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"the practical or effective part" (of something) is American English, by 1874.</a:t>
            </a:r>
          </a:p>
          <a:p>
            <a:pPr indent="180000" algn="just">
              <a:buClr>
                <a:schemeClr val="accent1"/>
              </a:buClr>
              <a:buFont typeface="Cambria" pitchFamily="18" charset="0"/>
              <a:buChar char="⎆"/>
            </a:pPr>
            <a:r>
              <a:rPr lang="en-US" b="1" dirty="0" smtClean="0">
                <a:latin typeface="Cambria" pitchFamily="18" charset="0"/>
                <a:ea typeface="Cambria" pitchFamily="18" charset="0"/>
              </a:rPr>
              <a:t>Phrase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business as usual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attested from 1865.</a:t>
            </a:r>
          </a:p>
          <a:p>
            <a:pPr indent="180000" algn="just">
              <a:buClr>
                <a:schemeClr val="accent1"/>
              </a:buClr>
              <a:buFont typeface="Cambria" pitchFamily="18" charset="0"/>
              <a:buChar char="⎆"/>
            </a:pPr>
            <a:r>
              <a:rPr lang="en-US" b="1" dirty="0" smtClean="0">
                <a:latin typeface="Cambria" pitchFamily="18" charset="0"/>
                <a:ea typeface="Cambria" pitchFamily="18" charset="0"/>
              </a:rPr>
              <a:t>To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mean business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"be intent on serious action" is from 1856. </a:t>
            </a:r>
          </a:p>
          <a:p>
            <a:pPr indent="180000" algn="just">
              <a:buClr>
                <a:schemeClr val="accent1"/>
              </a:buClr>
              <a:buFont typeface="Cambria" pitchFamily="18" charset="0"/>
              <a:buChar char="⎆"/>
            </a:pPr>
            <a:r>
              <a:rPr lang="en-US" b="1" dirty="0" smtClean="0">
                <a:latin typeface="Cambria" pitchFamily="18" charset="0"/>
                <a:ea typeface="Cambria" pitchFamily="18" charset="0"/>
              </a:rPr>
              <a:t>To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mind (one's) own business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"attend to one's affairs and not meddle with those of others" is from 1620s.</a:t>
            </a:r>
            <a:endParaRPr lang="ru-RU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" name="Рисунок 9" descr="2.png"/>
          <p:cNvPicPr>
            <a:picLocks noChangeAspect="1"/>
          </p:cNvPicPr>
          <p:nvPr/>
        </p:nvPicPr>
        <p:blipFill>
          <a:blip r:embed="rId2" cstate="print"/>
          <a:srcRect t="-5538" b="-5215"/>
          <a:stretch>
            <a:fillRect/>
          </a:stretch>
        </p:blipFill>
        <p:spPr>
          <a:xfrm>
            <a:off x="69404" y="93772"/>
            <a:ext cx="1423015" cy="1440160"/>
          </a:xfrm>
          <a:prstGeom prst="ellipse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Сферы"/>
          <p:cNvSpPr>
            <a:spLocks noChangeArrowheads="1"/>
          </p:cNvSpPr>
          <p:nvPr/>
        </p:nvSpPr>
        <p:spPr bwMode="auto">
          <a:xfrm>
            <a:off x="899592" y="332656"/>
            <a:ext cx="7344816" cy="1008112"/>
          </a:xfrm>
          <a:prstGeom prst="roundRect">
            <a:avLst>
              <a:gd name="adj" fmla="val 28079"/>
            </a:avLst>
          </a:prstGeom>
          <a:pattFill prst="sphere">
            <a:fgClr>
              <a:srgbClr val="C2D69B"/>
            </a:fgClr>
            <a:bgClr>
              <a:srgbClr val="FFFFFF"/>
            </a:bgClr>
          </a:pattFill>
          <a:ln w="19050">
            <a:solidFill>
              <a:srgbClr val="6BA42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Rectangle 2" descr="Темный вертикальный"/>
          <p:cNvSpPr>
            <a:spLocks noChangeArrowheads="1"/>
          </p:cNvSpPr>
          <p:nvPr/>
        </p:nvSpPr>
        <p:spPr bwMode="auto">
          <a:xfrm>
            <a:off x="777677" y="0"/>
            <a:ext cx="7588646" cy="6857999"/>
          </a:xfrm>
          <a:prstGeom prst="rect">
            <a:avLst/>
          </a:prstGeom>
          <a:pattFill prst="dkVert">
            <a:fgClr>
              <a:srgbClr val="0099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908720"/>
            <a:ext cx="8352928" cy="5544616"/>
          </a:xfrm>
          <a:prstGeom prst="roundRect">
            <a:avLst>
              <a:gd name="adj" fmla="val 9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395536" y="1916832"/>
            <a:ext cx="1296144" cy="936104"/>
            <a:chOff x="827584" y="1916832"/>
            <a:chExt cx="1296144" cy="936104"/>
          </a:xfrm>
        </p:grpSpPr>
        <p:sp>
          <p:nvSpPr>
            <p:cNvPr id="21" name="Овальная выноска 20"/>
            <p:cNvSpPr/>
            <p:nvPr/>
          </p:nvSpPr>
          <p:spPr>
            <a:xfrm>
              <a:off x="827584" y="1916832"/>
              <a:ext cx="1296144" cy="936104"/>
            </a:xfrm>
            <a:prstGeom prst="wedgeEllipseCallout">
              <a:avLst>
                <a:gd name="adj1" fmla="val 31749"/>
                <a:gd name="adj2" fmla="val 76303"/>
              </a:avLst>
            </a:prstGeom>
            <a:solidFill>
              <a:srgbClr val="F13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403648" y="198884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 flipH="1">
            <a:off x="6355428" y="1818190"/>
            <a:ext cx="1296144" cy="936104"/>
            <a:chOff x="755576" y="2060848"/>
            <a:chExt cx="1296144" cy="936104"/>
          </a:xfrm>
        </p:grpSpPr>
        <p:sp>
          <p:nvSpPr>
            <p:cNvPr id="29" name="Овальная выноска 28"/>
            <p:cNvSpPr/>
            <p:nvPr/>
          </p:nvSpPr>
          <p:spPr>
            <a:xfrm>
              <a:off x="755576" y="2060848"/>
              <a:ext cx="1296144" cy="936104"/>
            </a:xfrm>
            <a:prstGeom prst="wedgeEllipseCallout">
              <a:avLst>
                <a:gd name="adj1" fmla="val 35174"/>
                <a:gd name="adj2" fmla="val 72510"/>
              </a:avLst>
            </a:prstGeom>
            <a:solidFill>
              <a:srgbClr val="E04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1331640" y="213285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987058" y="2123978"/>
            <a:ext cx="1296144" cy="936104"/>
            <a:chOff x="755576" y="2060848"/>
            <a:chExt cx="1296144" cy="936104"/>
          </a:xfrm>
        </p:grpSpPr>
        <p:sp>
          <p:nvSpPr>
            <p:cNvPr id="35" name="Овальная выноска 34"/>
            <p:cNvSpPr/>
            <p:nvPr/>
          </p:nvSpPr>
          <p:spPr>
            <a:xfrm>
              <a:off x="755576" y="2060848"/>
              <a:ext cx="1296144" cy="936104"/>
            </a:xfrm>
            <a:prstGeom prst="wedgeEllipseCallout">
              <a:avLst>
                <a:gd name="adj1" fmla="val 26269"/>
                <a:gd name="adj2" fmla="val 78200"/>
              </a:avLst>
            </a:prstGeom>
            <a:solidFill>
              <a:srgbClr val="A56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1331640" y="213285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646306" y="2006596"/>
            <a:ext cx="1296144" cy="936104"/>
            <a:chOff x="755576" y="2060848"/>
            <a:chExt cx="1296144" cy="936104"/>
          </a:xfrm>
        </p:grpSpPr>
        <p:sp>
          <p:nvSpPr>
            <p:cNvPr id="38" name="Овальная выноска 37"/>
            <p:cNvSpPr/>
            <p:nvPr/>
          </p:nvSpPr>
          <p:spPr>
            <a:xfrm>
              <a:off x="755576" y="2060848"/>
              <a:ext cx="1296144" cy="936104"/>
            </a:xfrm>
            <a:prstGeom prst="wedgeEllipseCallout">
              <a:avLst>
                <a:gd name="adj1" fmla="val 34488"/>
                <a:gd name="adj2" fmla="val 75355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1331640" y="213285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148064" y="1916832"/>
            <a:ext cx="1296144" cy="936104"/>
            <a:chOff x="755576" y="2060848"/>
            <a:chExt cx="1296144" cy="936104"/>
          </a:xfrm>
        </p:grpSpPr>
        <p:sp>
          <p:nvSpPr>
            <p:cNvPr id="41" name="Овальная выноска 40"/>
            <p:cNvSpPr/>
            <p:nvPr/>
          </p:nvSpPr>
          <p:spPr>
            <a:xfrm>
              <a:off x="755576" y="2060848"/>
              <a:ext cx="1296144" cy="936104"/>
            </a:xfrm>
            <a:prstGeom prst="wedgeEllipseCallout">
              <a:avLst>
                <a:gd name="adj1" fmla="val 39968"/>
                <a:gd name="adj2" fmla="val 73459"/>
              </a:avLst>
            </a:prstGeom>
            <a:solidFill>
              <a:srgbClr val="019B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331640" y="213285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1034730" y="1234232"/>
            <a:ext cx="36000" cy="7920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275326" y="1306864"/>
            <a:ext cx="36000" cy="7920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610104" y="1356008"/>
            <a:ext cx="36000" cy="864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984448" y="1132014"/>
            <a:ext cx="36000" cy="7920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777084" y="1220567"/>
            <a:ext cx="36000" cy="7920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 flipH="1">
            <a:off x="2871426" y="1772816"/>
            <a:ext cx="1296144" cy="936104"/>
            <a:chOff x="755576" y="2060848"/>
            <a:chExt cx="1296144" cy="936104"/>
          </a:xfrm>
        </p:grpSpPr>
        <p:sp>
          <p:nvSpPr>
            <p:cNvPr id="32" name="Овальная выноска 31"/>
            <p:cNvSpPr/>
            <p:nvPr/>
          </p:nvSpPr>
          <p:spPr>
            <a:xfrm>
              <a:off x="755576" y="2060848"/>
              <a:ext cx="1296144" cy="936104"/>
            </a:xfrm>
            <a:prstGeom prst="wedgeEllipseCallout">
              <a:avLst>
                <a:gd name="adj1" fmla="val 32434"/>
                <a:gd name="adj2" fmla="val 77252"/>
              </a:avLst>
            </a:prstGeom>
            <a:solidFill>
              <a:srgbClr val="FB64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331640" y="213285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 flipH="1">
            <a:off x="7452320" y="2060848"/>
            <a:ext cx="1296144" cy="936104"/>
            <a:chOff x="755576" y="2060848"/>
            <a:chExt cx="1296144" cy="936104"/>
          </a:xfrm>
        </p:grpSpPr>
        <p:sp>
          <p:nvSpPr>
            <p:cNvPr id="57" name="Овальная выноска 56"/>
            <p:cNvSpPr/>
            <p:nvPr/>
          </p:nvSpPr>
          <p:spPr>
            <a:xfrm>
              <a:off x="755576" y="2060848"/>
              <a:ext cx="1296144" cy="936104"/>
            </a:xfrm>
            <a:prstGeom prst="wedgeEllipseCallout">
              <a:avLst>
                <a:gd name="adj1" fmla="val 35174"/>
                <a:gd name="adj2" fmla="val 72510"/>
              </a:avLst>
            </a:prstGeom>
            <a:solidFill>
              <a:srgbClr val="7EC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1331640" y="213285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8086103" y="1369909"/>
            <a:ext cx="36000" cy="7920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500446" y="1254253"/>
            <a:ext cx="36000" cy="612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AutoShape 2" descr="Светлый горизонтальный"/>
          <p:cNvSpPr>
            <a:spLocks noChangeArrowheads="1"/>
          </p:cNvSpPr>
          <p:nvPr/>
        </p:nvSpPr>
        <p:spPr bwMode="auto">
          <a:xfrm>
            <a:off x="899592" y="332656"/>
            <a:ext cx="7344816" cy="1080120"/>
          </a:xfrm>
          <a:prstGeom prst="roundRect">
            <a:avLst>
              <a:gd name="adj" fmla="val 32437"/>
            </a:avLst>
          </a:prstGeom>
          <a:pattFill prst="ltHorz">
            <a:fgClr>
              <a:srgbClr val="009900"/>
            </a:fgClr>
            <a:bgClr>
              <a:srgbClr val="FFFFFF"/>
            </a:bgClr>
          </a:pattFill>
          <a:ln w="9525">
            <a:solidFill>
              <a:srgbClr val="6BA42C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54082" y="620688"/>
            <a:ext cx="703583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28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The word 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«дело» </a:t>
            </a:r>
            <a:r>
              <a:rPr lang="en-US" sz="28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in different languages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64936" y="2181408"/>
            <a:ext cx="1147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acuerdo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633083" y="2322592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business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015388" y="2060848"/>
            <a:ext cx="1038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sprawa</a:t>
            </a:r>
            <a:endParaRPr lang="de-DE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067348" y="2406058"/>
            <a:ext cx="1190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договор</a:t>
            </a:r>
            <a:endParaRPr lang="de-DE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364088" y="2187612"/>
            <a:ext cx="898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delio</a:t>
            </a:r>
            <a:endParaRPr lang="de-DE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508596" y="2083708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справ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664916" y="2333640"/>
            <a:ext cx="878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affare</a:t>
            </a:r>
            <a:endParaRPr lang="de-DE" sz="20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398536" y="4085950"/>
            <a:ext cx="1296144" cy="936104"/>
            <a:chOff x="827584" y="1916832"/>
            <a:chExt cx="1296144" cy="936104"/>
          </a:xfrm>
        </p:grpSpPr>
        <p:sp>
          <p:nvSpPr>
            <p:cNvPr id="68" name="Овальная выноска 67"/>
            <p:cNvSpPr/>
            <p:nvPr/>
          </p:nvSpPr>
          <p:spPr>
            <a:xfrm>
              <a:off x="827584" y="1916832"/>
              <a:ext cx="1296144" cy="936104"/>
            </a:xfrm>
            <a:prstGeom prst="wedgeEllipseCallout">
              <a:avLst>
                <a:gd name="adj1" fmla="val 31749"/>
                <a:gd name="adj2" fmla="val 76303"/>
              </a:avLst>
            </a:prstGeom>
            <a:solidFill>
              <a:srgbClr val="FB64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1403648" y="198884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 flipH="1">
            <a:off x="6358428" y="3987308"/>
            <a:ext cx="1296144" cy="936104"/>
            <a:chOff x="755576" y="2060848"/>
            <a:chExt cx="1296144" cy="936104"/>
          </a:xfrm>
        </p:grpSpPr>
        <p:sp>
          <p:nvSpPr>
            <p:cNvPr id="71" name="Овальная выноска 70"/>
            <p:cNvSpPr/>
            <p:nvPr/>
          </p:nvSpPr>
          <p:spPr>
            <a:xfrm>
              <a:off x="755576" y="2060848"/>
              <a:ext cx="1296144" cy="936104"/>
            </a:xfrm>
            <a:prstGeom prst="wedgeEllipseCallout">
              <a:avLst>
                <a:gd name="adj1" fmla="val 35174"/>
                <a:gd name="adj2" fmla="val 72510"/>
              </a:avLst>
            </a:prstGeom>
            <a:solidFill>
              <a:srgbClr val="F13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1331640" y="213285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3990058" y="4293096"/>
            <a:ext cx="1296144" cy="936104"/>
            <a:chOff x="755576" y="2060848"/>
            <a:chExt cx="1296144" cy="936104"/>
          </a:xfrm>
        </p:grpSpPr>
        <p:sp>
          <p:nvSpPr>
            <p:cNvPr id="74" name="Овальная выноска 73"/>
            <p:cNvSpPr/>
            <p:nvPr/>
          </p:nvSpPr>
          <p:spPr>
            <a:xfrm>
              <a:off x="755576" y="2060848"/>
              <a:ext cx="1296144" cy="936104"/>
            </a:xfrm>
            <a:prstGeom prst="wedgeEllipseCallout">
              <a:avLst>
                <a:gd name="adj1" fmla="val 26269"/>
                <a:gd name="adj2" fmla="val 78200"/>
              </a:avLst>
            </a:prstGeom>
            <a:solidFill>
              <a:srgbClr val="7EC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1331640" y="213285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649306" y="4175714"/>
            <a:ext cx="1296144" cy="936104"/>
            <a:chOff x="755576" y="2060848"/>
            <a:chExt cx="1296144" cy="936104"/>
          </a:xfrm>
        </p:grpSpPr>
        <p:sp>
          <p:nvSpPr>
            <p:cNvPr id="77" name="Овальная выноска 76"/>
            <p:cNvSpPr/>
            <p:nvPr/>
          </p:nvSpPr>
          <p:spPr>
            <a:xfrm>
              <a:off x="755576" y="2060848"/>
              <a:ext cx="1296144" cy="936104"/>
            </a:xfrm>
            <a:prstGeom prst="wedgeEllipseCallout">
              <a:avLst>
                <a:gd name="adj1" fmla="val 34488"/>
                <a:gd name="adj2" fmla="val 75355"/>
              </a:avLst>
            </a:prstGeom>
            <a:solidFill>
              <a:srgbClr val="019B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1331640" y="213285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5151064" y="4085950"/>
            <a:ext cx="1296144" cy="936104"/>
            <a:chOff x="755576" y="2060848"/>
            <a:chExt cx="1296144" cy="936104"/>
          </a:xfrm>
        </p:grpSpPr>
        <p:sp>
          <p:nvSpPr>
            <p:cNvPr id="80" name="Овальная выноска 79"/>
            <p:cNvSpPr/>
            <p:nvPr/>
          </p:nvSpPr>
          <p:spPr>
            <a:xfrm>
              <a:off x="755576" y="2060848"/>
              <a:ext cx="1296144" cy="936104"/>
            </a:xfrm>
            <a:prstGeom prst="wedgeEllipseCallout">
              <a:avLst>
                <a:gd name="adj1" fmla="val 39968"/>
                <a:gd name="adj2" fmla="val 7345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1331640" y="213285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2" name="Прямоугольник 81"/>
          <p:cNvSpPr/>
          <p:nvPr/>
        </p:nvSpPr>
        <p:spPr>
          <a:xfrm>
            <a:off x="1037730" y="3403350"/>
            <a:ext cx="36000" cy="7920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2278326" y="3475982"/>
            <a:ext cx="36000" cy="7920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613104" y="3525126"/>
            <a:ext cx="36000" cy="864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6987448" y="3445912"/>
            <a:ext cx="36000" cy="612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5780084" y="3389685"/>
            <a:ext cx="36000" cy="7920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7" name="Группа 86"/>
          <p:cNvGrpSpPr/>
          <p:nvPr/>
        </p:nvGrpSpPr>
        <p:grpSpPr>
          <a:xfrm flipH="1">
            <a:off x="2874426" y="3941934"/>
            <a:ext cx="1296144" cy="936104"/>
            <a:chOff x="755576" y="2060848"/>
            <a:chExt cx="1296144" cy="936104"/>
          </a:xfrm>
        </p:grpSpPr>
        <p:sp>
          <p:nvSpPr>
            <p:cNvPr id="88" name="Овальная выноска 87"/>
            <p:cNvSpPr/>
            <p:nvPr/>
          </p:nvSpPr>
          <p:spPr>
            <a:xfrm>
              <a:off x="755576" y="2060848"/>
              <a:ext cx="1296144" cy="936104"/>
            </a:xfrm>
            <a:prstGeom prst="wedgeEllipseCallout">
              <a:avLst>
                <a:gd name="adj1" fmla="val 32434"/>
                <a:gd name="adj2" fmla="val 77252"/>
              </a:avLst>
            </a:prstGeom>
            <a:solidFill>
              <a:srgbClr val="E04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1331640" y="213285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Группа 89"/>
          <p:cNvGrpSpPr/>
          <p:nvPr/>
        </p:nvGrpSpPr>
        <p:grpSpPr>
          <a:xfrm flipH="1">
            <a:off x="7455320" y="4229966"/>
            <a:ext cx="1296144" cy="936104"/>
            <a:chOff x="755576" y="2060848"/>
            <a:chExt cx="1296144" cy="936104"/>
          </a:xfrm>
        </p:grpSpPr>
        <p:sp>
          <p:nvSpPr>
            <p:cNvPr id="91" name="Овальная выноска 90"/>
            <p:cNvSpPr/>
            <p:nvPr/>
          </p:nvSpPr>
          <p:spPr>
            <a:xfrm>
              <a:off x="755576" y="2060848"/>
              <a:ext cx="1296144" cy="936104"/>
            </a:xfrm>
            <a:prstGeom prst="wedgeEllipseCallout">
              <a:avLst>
                <a:gd name="adj1" fmla="val 35174"/>
                <a:gd name="adj2" fmla="val 72510"/>
              </a:avLst>
            </a:prstGeom>
            <a:solidFill>
              <a:srgbClr val="BA8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1331640" y="213285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3" name="Прямоугольник 92"/>
          <p:cNvSpPr/>
          <p:nvPr/>
        </p:nvSpPr>
        <p:spPr>
          <a:xfrm>
            <a:off x="8089103" y="3539027"/>
            <a:ext cx="36000" cy="7920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3503446" y="3423371"/>
            <a:ext cx="36000" cy="612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485188" y="4350526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sopimus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921417" y="4457738"/>
            <a:ext cx="958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Deal  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2966632" y="4212714"/>
            <a:ext cx="11608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dohoda</a:t>
            </a:r>
            <a:endParaRPr lang="de-DE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122104" y="4521120"/>
            <a:ext cx="1082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tehing</a:t>
            </a:r>
            <a:endParaRPr lang="de-DE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286454" y="4313600"/>
            <a:ext cx="1114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affaire</a:t>
            </a:r>
            <a:endParaRPr lang="de-DE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565539" y="4245206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üzlet</a:t>
            </a:r>
            <a:endParaRPr lang="de-DE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7581096" y="4502758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האַנדלען</a:t>
            </a:r>
            <a:endParaRPr lang="de-DE" sz="20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3" name="AutoShape 2" descr="Светлый горизонтальный"/>
          <p:cNvSpPr>
            <a:spLocks noChangeArrowheads="1"/>
          </p:cNvSpPr>
          <p:nvPr/>
        </p:nvSpPr>
        <p:spPr bwMode="auto">
          <a:xfrm>
            <a:off x="467544" y="3429000"/>
            <a:ext cx="8208912" cy="207640"/>
          </a:xfrm>
          <a:prstGeom prst="roundRect">
            <a:avLst>
              <a:gd name="adj" fmla="val 32437"/>
            </a:avLst>
          </a:prstGeom>
          <a:pattFill prst="ltHorz">
            <a:fgClr>
              <a:srgbClr val="009900"/>
            </a:fgClr>
            <a:bgClr>
              <a:srgbClr val="FFFFFF"/>
            </a:bgClr>
          </a:pattFill>
          <a:ln w="9525">
            <a:solidFill>
              <a:srgbClr val="6BA42C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Сферы"/>
          <p:cNvSpPr>
            <a:spLocks noChangeArrowheads="1"/>
          </p:cNvSpPr>
          <p:nvPr/>
        </p:nvSpPr>
        <p:spPr bwMode="auto">
          <a:xfrm>
            <a:off x="899592" y="332656"/>
            <a:ext cx="7344816" cy="1008112"/>
          </a:xfrm>
          <a:prstGeom prst="roundRect">
            <a:avLst>
              <a:gd name="adj" fmla="val 28079"/>
            </a:avLst>
          </a:prstGeom>
          <a:pattFill prst="sphere">
            <a:fgClr>
              <a:srgbClr val="C2D69B"/>
            </a:fgClr>
            <a:bgClr>
              <a:srgbClr val="FFFFFF"/>
            </a:bgClr>
          </a:pattFill>
          <a:ln w="19050">
            <a:solidFill>
              <a:srgbClr val="6BA42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Rectangle 2" descr="Темный вертикальный"/>
          <p:cNvSpPr>
            <a:spLocks noChangeArrowheads="1"/>
          </p:cNvSpPr>
          <p:nvPr/>
        </p:nvSpPr>
        <p:spPr bwMode="auto">
          <a:xfrm>
            <a:off x="777677" y="0"/>
            <a:ext cx="7588646" cy="6857999"/>
          </a:xfrm>
          <a:prstGeom prst="rect">
            <a:avLst/>
          </a:prstGeom>
          <a:pattFill prst="dkVert">
            <a:fgClr>
              <a:srgbClr val="0099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908720"/>
            <a:ext cx="8352928" cy="5544616"/>
          </a:xfrm>
          <a:prstGeom prst="roundRect">
            <a:avLst>
              <a:gd name="adj" fmla="val 9265"/>
            </a:avLst>
          </a:prstGeom>
          <a:solidFill>
            <a:srgbClr val="ECF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AutoShape 2" descr="Светлый горизонтальный"/>
          <p:cNvSpPr>
            <a:spLocks noChangeArrowheads="1"/>
          </p:cNvSpPr>
          <p:nvPr/>
        </p:nvSpPr>
        <p:spPr bwMode="auto">
          <a:xfrm>
            <a:off x="899592" y="332656"/>
            <a:ext cx="7344816" cy="1080120"/>
          </a:xfrm>
          <a:prstGeom prst="roundRect">
            <a:avLst>
              <a:gd name="adj" fmla="val 32437"/>
            </a:avLst>
          </a:prstGeom>
          <a:pattFill prst="ltHorz">
            <a:fgClr>
              <a:srgbClr val="009900"/>
            </a:fgClr>
            <a:bgClr>
              <a:srgbClr val="FFFFFF"/>
            </a:bgClr>
          </a:pattFill>
          <a:ln w="9525">
            <a:solidFill>
              <a:srgbClr val="6BA42C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838453"/>
            <a:ext cx="6192688" cy="64633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3600" b="1" spc="5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Qu</a:t>
            </a:r>
            <a:r>
              <a:rPr lang="en-US" sz="3600" b="1" spc="5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o</a:t>
            </a:r>
            <a:r>
              <a:rPr lang="en-US" sz="3600" b="1" spc="5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tes</a:t>
            </a:r>
            <a:r>
              <a:rPr lang="en-US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, sayings, proverbs…</a:t>
            </a:r>
          </a:p>
        </p:txBody>
      </p:sp>
      <p:pic>
        <p:nvPicPr>
          <p:cNvPr id="2050" name="Picture 2" descr="https://im0-tub-ru.yandex.net/i?id=4e0386ee39ef14ffaaf8fdaa10d4ae0a-l&amp;n=1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638" t="8235" r="1706" b="3529"/>
          <a:stretch>
            <a:fillRect/>
          </a:stretch>
        </p:blipFill>
        <p:spPr bwMode="auto">
          <a:xfrm rot="21396251">
            <a:off x="665715" y="1742784"/>
            <a:ext cx="1472804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qp7nf_2_V4cA1fQG.jpg"/>
          <p:cNvPicPr>
            <a:picLocks noChangeAspect="1"/>
          </p:cNvPicPr>
          <p:nvPr/>
        </p:nvPicPr>
        <p:blipFill>
          <a:blip r:embed="rId3" cstate="print"/>
          <a:srcRect l="15513" t="4836" r="12065" b="3990"/>
          <a:stretch>
            <a:fillRect/>
          </a:stretch>
        </p:blipFill>
        <p:spPr>
          <a:xfrm>
            <a:off x="2987824" y="1844824"/>
            <a:ext cx="1296144" cy="145044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7399" y="1628800"/>
            <a:ext cx="3112993" cy="1802532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https://quotlr.com/images/quotes/Bjik3HAIIAAl_H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0460">
            <a:off x="6516216" y="4149080"/>
            <a:ext cx="1944216" cy="194421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149080"/>
            <a:ext cx="3576625" cy="1880989"/>
          </a:xfrm>
          <a:prstGeom prst="roundRect">
            <a:avLst>
              <a:gd name="adj" fmla="val 8970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611560" y="4005064"/>
            <a:ext cx="1472952" cy="146927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Сферы"/>
          <p:cNvSpPr>
            <a:spLocks noChangeArrowheads="1"/>
          </p:cNvSpPr>
          <p:nvPr/>
        </p:nvSpPr>
        <p:spPr bwMode="auto">
          <a:xfrm>
            <a:off x="899592" y="332656"/>
            <a:ext cx="7344816" cy="1008112"/>
          </a:xfrm>
          <a:prstGeom prst="roundRect">
            <a:avLst>
              <a:gd name="adj" fmla="val 28079"/>
            </a:avLst>
          </a:prstGeom>
          <a:pattFill prst="sphere">
            <a:fgClr>
              <a:srgbClr val="C2D69B"/>
            </a:fgClr>
            <a:bgClr>
              <a:srgbClr val="FFFFFF"/>
            </a:bgClr>
          </a:pattFill>
          <a:ln w="19050">
            <a:solidFill>
              <a:srgbClr val="6BA42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Rectangle 2" descr="Темный вертикальный"/>
          <p:cNvSpPr>
            <a:spLocks noChangeArrowheads="1"/>
          </p:cNvSpPr>
          <p:nvPr/>
        </p:nvSpPr>
        <p:spPr bwMode="auto">
          <a:xfrm>
            <a:off x="777677" y="0"/>
            <a:ext cx="7588646" cy="6857999"/>
          </a:xfrm>
          <a:prstGeom prst="rect">
            <a:avLst/>
          </a:prstGeom>
          <a:pattFill prst="dkVert">
            <a:fgClr>
              <a:srgbClr val="0099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908720"/>
            <a:ext cx="8352928" cy="5544616"/>
          </a:xfrm>
          <a:prstGeom prst="roundRect">
            <a:avLst>
              <a:gd name="adj" fmla="val 9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AutoShape 2" descr="Светлый горизонтальный"/>
          <p:cNvSpPr>
            <a:spLocks noChangeArrowheads="1"/>
          </p:cNvSpPr>
          <p:nvPr/>
        </p:nvSpPr>
        <p:spPr bwMode="auto">
          <a:xfrm>
            <a:off x="899592" y="332656"/>
            <a:ext cx="7344816" cy="1080120"/>
          </a:xfrm>
          <a:prstGeom prst="roundRect">
            <a:avLst>
              <a:gd name="adj" fmla="val 32437"/>
            </a:avLst>
          </a:prstGeom>
          <a:pattFill prst="ltHorz">
            <a:fgClr>
              <a:srgbClr val="009900"/>
            </a:fgClr>
            <a:bgClr>
              <a:srgbClr val="FFFFFF"/>
            </a:bgClr>
          </a:pattFill>
          <a:ln w="9525">
            <a:solidFill>
              <a:srgbClr val="6BA42C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62412" y="838453"/>
            <a:ext cx="4019177" cy="64633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en-US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Siberian Teens</a:t>
            </a:r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»</a:t>
            </a:r>
            <a:r>
              <a:rPr lang="en-US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1484784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OUR DEEDS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616" y="4082296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itchFamily="18" charset="0"/>
                <a:ea typeface="Cambria" pitchFamily="18" charset="0"/>
              </a:rPr>
              <a:t>Plant flowers &amp; trees</a:t>
            </a:r>
          </a:p>
          <a:p>
            <a:r>
              <a:rPr lang="en-US" sz="2400" b="1" dirty="0" smtClean="0">
                <a:latin typeface="Cambria" pitchFamily="18" charset="0"/>
                <a:ea typeface="Cambria" pitchFamily="18" charset="0"/>
              </a:rPr>
              <a:t>Study at school</a:t>
            </a:r>
          </a:p>
          <a:p>
            <a:r>
              <a:rPr lang="en-US" sz="2400" b="1" dirty="0" smtClean="0">
                <a:latin typeface="Cambria" pitchFamily="18" charset="0"/>
                <a:ea typeface="Cambria" pitchFamily="18" charset="0"/>
              </a:rPr>
              <a:t>Help parents and old people</a:t>
            </a:r>
          </a:p>
          <a:p>
            <a:r>
              <a:rPr lang="en-US" sz="2400" b="1" dirty="0" smtClean="0">
                <a:latin typeface="Cambria" pitchFamily="18" charset="0"/>
                <a:ea typeface="Cambria" pitchFamily="18" charset="0"/>
              </a:rPr>
              <a:t>Care about birds &amp; pets</a:t>
            </a:r>
          </a:p>
          <a:p>
            <a:r>
              <a:rPr lang="en-US" sz="2400" b="1" dirty="0" smtClean="0">
                <a:latin typeface="Cambria" pitchFamily="18" charset="0"/>
                <a:ea typeface="Cambria" pitchFamily="18" charset="0"/>
              </a:rPr>
              <a:t>Do sports</a:t>
            </a:r>
          </a:p>
        </p:txBody>
      </p:sp>
      <p:pic>
        <p:nvPicPr>
          <p:cNvPr id="11" name="Рисунок 10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2204864"/>
            <a:ext cx="2160000" cy="1622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6E6A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752" y="2204864"/>
            <a:ext cx="2160000" cy="1622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6E6A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vov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6082" y="2207264"/>
            <a:ext cx="216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6E6A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f15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40000">
            <a:off x="5652120" y="4149080"/>
            <a:ext cx="2376000" cy="1784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E8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P1020408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7917" y="2204864"/>
            <a:ext cx="2160000" cy="1622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6E6A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Сферы"/>
          <p:cNvSpPr>
            <a:spLocks noChangeArrowheads="1"/>
          </p:cNvSpPr>
          <p:nvPr/>
        </p:nvSpPr>
        <p:spPr bwMode="auto">
          <a:xfrm>
            <a:off x="899592" y="332656"/>
            <a:ext cx="7344816" cy="1008112"/>
          </a:xfrm>
          <a:prstGeom prst="roundRect">
            <a:avLst>
              <a:gd name="adj" fmla="val 28079"/>
            </a:avLst>
          </a:prstGeom>
          <a:pattFill prst="sphere">
            <a:fgClr>
              <a:srgbClr val="C2D69B"/>
            </a:fgClr>
            <a:bgClr>
              <a:srgbClr val="FFFFFF"/>
            </a:bgClr>
          </a:pattFill>
          <a:ln w="19050">
            <a:solidFill>
              <a:srgbClr val="6BA42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Rectangle 2" descr="Темный вертикальный"/>
          <p:cNvSpPr>
            <a:spLocks noChangeArrowheads="1"/>
          </p:cNvSpPr>
          <p:nvPr/>
        </p:nvSpPr>
        <p:spPr bwMode="auto">
          <a:xfrm>
            <a:off x="777677" y="0"/>
            <a:ext cx="7588646" cy="6857999"/>
          </a:xfrm>
          <a:prstGeom prst="rect">
            <a:avLst/>
          </a:prstGeom>
          <a:pattFill prst="dkVert">
            <a:fgClr>
              <a:srgbClr val="0099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908720"/>
            <a:ext cx="8352928" cy="5544616"/>
          </a:xfrm>
          <a:prstGeom prst="roundRect">
            <a:avLst>
              <a:gd name="adj" fmla="val 9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AutoShape 2" descr="Светлый горизонтальный"/>
          <p:cNvSpPr>
            <a:spLocks noChangeArrowheads="1"/>
          </p:cNvSpPr>
          <p:nvPr/>
        </p:nvSpPr>
        <p:spPr bwMode="auto">
          <a:xfrm>
            <a:off x="899592" y="332656"/>
            <a:ext cx="7344816" cy="1080120"/>
          </a:xfrm>
          <a:prstGeom prst="roundRect">
            <a:avLst>
              <a:gd name="adj" fmla="val 32437"/>
            </a:avLst>
          </a:prstGeom>
          <a:pattFill prst="ltHorz">
            <a:fgClr>
              <a:srgbClr val="009900"/>
            </a:fgClr>
            <a:bgClr>
              <a:srgbClr val="FFFFFF"/>
            </a:bgClr>
          </a:pattFill>
          <a:ln w="9525">
            <a:solidFill>
              <a:srgbClr val="6BA42C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62412" y="838453"/>
            <a:ext cx="4019177" cy="64633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en-US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Siberian Teens</a:t>
            </a:r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»</a:t>
            </a:r>
            <a:r>
              <a:rPr lang="en-US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1484784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OUR DEEDS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242088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mbria" pitchFamily="18" charset="0"/>
                <a:ea typeface="Cambria" pitchFamily="18" charset="0"/>
              </a:rPr>
              <a:t>We participated in Charity Event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«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Children for children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»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</a:p>
        </p:txBody>
      </p:sp>
      <p:pic>
        <p:nvPicPr>
          <p:cNvPr id="4" name="Picture 2" descr="http://school-40.tomsk.ru/files/img/image/nov2018-2019/kollag/kollag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132856"/>
            <a:ext cx="4823521" cy="361764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077072"/>
            <a:ext cx="1063672" cy="150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Сферы"/>
          <p:cNvSpPr>
            <a:spLocks noChangeArrowheads="1"/>
          </p:cNvSpPr>
          <p:nvPr/>
        </p:nvSpPr>
        <p:spPr bwMode="auto">
          <a:xfrm>
            <a:off x="899592" y="332656"/>
            <a:ext cx="7344816" cy="1008112"/>
          </a:xfrm>
          <a:prstGeom prst="roundRect">
            <a:avLst>
              <a:gd name="adj" fmla="val 28079"/>
            </a:avLst>
          </a:prstGeom>
          <a:pattFill prst="sphere">
            <a:fgClr>
              <a:srgbClr val="C2D69B"/>
            </a:fgClr>
            <a:bgClr>
              <a:srgbClr val="FFFFFF"/>
            </a:bgClr>
          </a:pattFill>
          <a:ln w="19050">
            <a:solidFill>
              <a:srgbClr val="6BA42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Rectangle 2" descr="Темный вертикальный"/>
          <p:cNvSpPr>
            <a:spLocks noChangeArrowheads="1"/>
          </p:cNvSpPr>
          <p:nvPr/>
        </p:nvSpPr>
        <p:spPr bwMode="auto">
          <a:xfrm>
            <a:off x="777677" y="0"/>
            <a:ext cx="7588646" cy="6857999"/>
          </a:xfrm>
          <a:prstGeom prst="rect">
            <a:avLst/>
          </a:prstGeom>
          <a:pattFill prst="dkVert">
            <a:fgClr>
              <a:srgbClr val="0099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908720"/>
            <a:ext cx="8352928" cy="5544616"/>
          </a:xfrm>
          <a:prstGeom prst="roundRect">
            <a:avLst>
              <a:gd name="adj" fmla="val 9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AutoShape 2" descr="Светлый горизонтальный"/>
          <p:cNvSpPr>
            <a:spLocks noChangeArrowheads="1"/>
          </p:cNvSpPr>
          <p:nvPr/>
        </p:nvSpPr>
        <p:spPr bwMode="auto">
          <a:xfrm>
            <a:off x="899592" y="332656"/>
            <a:ext cx="7344816" cy="1080120"/>
          </a:xfrm>
          <a:prstGeom prst="roundRect">
            <a:avLst>
              <a:gd name="adj" fmla="val 32437"/>
            </a:avLst>
          </a:prstGeom>
          <a:pattFill prst="ltHorz">
            <a:fgClr>
              <a:srgbClr val="009900"/>
            </a:fgClr>
            <a:bgClr>
              <a:srgbClr val="FFFFFF"/>
            </a:bgClr>
          </a:pattFill>
          <a:ln w="9525">
            <a:solidFill>
              <a:srgbClr val="6BA42C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62412" y="838453"/>
            <a:ext cx="4019177" cy="64633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en-US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Siberian Teens</a:t>
            </a:r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»</a:t>
            </a:r>
            <a:r>
              <a:rPr lang="en-US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1484784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OUR DEEDS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55976" y="2060848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mbria" pitchFamily="18" charset="0"/>
                <a:ea typeface="Cambria" pitchFamily="18" charset="0"/>
              </a:rPr>
              <a:t>We brought  a lot of diapers</a:t>
            </a:r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de-DE" sz="2400" b="1" dirty="0" err="1" smtClean="0">
                <a:latin typeface="Cambria" pitchFamily="18" charset="0"/>
                <a:ea typeface="Cambria" pitchFamily="18" charset="0"/>
              </a:rPr>
              <a:t>wet</a:t>
            </a:r>
            <a:r>
              <a:rPr lang="de-DE" sz="2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de-DE" sz="2400" b="1" dirty="0" err="1" smtClean="0">
                <a:latin typeface="Cambria" pitchFamily="18" charset="0"/>
                <a:ea typeface="Cambria" pitchFamily="18" charset="0"/>
              </a:rPr>
              <a:t>wipes</a:t>
            </a:r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smtClean="0">
                <a:latin typeface="Cambria" pitchFamily="18" charset="0"/>
                <a:ea typeface="Cambria" pitchFamily="18" charset="0"/>
              </a:rPr>
              <a:t>and hygiene products for babies </a:t>
            </a:r>
            <a:r>
              <a:rPr lang="en-US" sz="2400" b="1" dirty="0" smtClean="0">
                <a:latin typeface="Cambria" pitchFamily="18" charset="0"/>
                <a:ea typeface="Cambria" pitchFamily="18" charset="0"/>
              </a:rPr>
              <a:t>to</a:t>
            </a:r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smtClean="0">
                <a:latin typeface="Cambria" pitchFamily="18" charset="0"/>
                <a:ea typeface="Cambria" pitchFamily="18" charset="0"/>
              </a:rPr>
              <a:t>Charity Fund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«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БлаговестЪ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»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</a:p>
        </p:txBody>
      </p:sp>
      <p:pic>
        <p:nvPicPr>
          <p:cNvPr id="28674" name="Picture 2" descr="http://blagovest.tomsk.ru/i/content/328/1824/18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2592288" cy="1739271"/>
          </a:xfrm>
          <a:prstGeom prst="rect">
            <a:avLst/>
          </a:prstGeom>
          <a:noFill/>
        </p:spPr>
      </p:pic>
      <p:pic>
        <p:nvPicPr>
          <p:cNvPr id="28676" name="Picture 4" descr="http://blagovest.tomsk.ru/i/content/328/2203/DSC_1296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93096"/>
            <a:ext cx="3240360" cy="182581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://blagovest.tomsk.ru/i/site/Default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05064"/>
            <a:ext cx="1704662" cy="214198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1110</TotalTime>
  <Words>648</Words>
  <Application>Microsoft Office PowerPoint</Application>
  <PresentationFormat>Экран (4:3)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Children’s Assembly  «The Citisen of the XXI Century»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tanya</cp:lastModifiedBy>
  <cp:revision>104</cp:revision>
  <dcterms:created xsi:type="dcterms:W3CDTF">2014-12-19T11:00:57Z</dcterms:created>
  <dcterms:modified xsi:type="dcterms:W3CDTF">2019-03-30T11:39:44Z</dcterms:modified>
</cp:coreProperties>
</file>