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342" r:id="rId3"/>
    <p:sldId id="256" r:id="rId4"/>
    <p:sldId id="358" r:id="rId5"/>
    <p:sldId id="338" r:id="rId6"/>
    <p:sldId id="340" r:id="rId7"/>
    <p:sldId id="355" r:id="rId8"/>
    <p:sldId id="356" r:id="rId9"/>
    <p:sldId id="341" r:id="rId10"/>
    <p:sldId id="350" r:id="rId11"/>
    <p:sldId id="351" r:id="rId12"/>
    <p:sldId id="352" r:id="rId13"/>
    <p:sldId id="353" r:id="rId14"/>
    <p:sldId id="354" r:id="rId15"/>
    <p:sldId id="347" r:id="rId16"/>
    <p:sldId id="348" r:id="rId17"/>
    <p:sldId id="349" r:id="rId18"/>
    <p:sldId id="35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39DE3-6A56-4B23-B8A6-44315BC0CDF9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774D3-0552-4481-8A9F-6DB63BB8FF3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Профессионально умелый педагог (Педагог-мастер)</a:t>
          </a:r>
          <a:endParaRPr lang="ru-RU" dirty="0"/>
        </a:p>
      </dgm:t>
    </dgm:pt>
    <dgm:pt modelId="{2C8B2A37-3957-4F94-811F-9AD2F78135BA}" type="parTrans" cxnId="{C07A15C8-03B9-44A5-A037-EE4A27494A17}">
      <dgm:prSet/>
      <dgm:spPr/>
      <dgm:t>
        <a:bodyPr/>
        <a:lstStyle/>
        <a:p>
          <a:endParaRPr lang="ru-RU"/>
        </a:p>
      </dgm:t>
    </dgm:pt>
    <dgm:pt modelId="{985C7431-15BF-4FE8-84E4-1C942455EF5A}" type="sibTrans" cxnId="{C07A15C8-03B9-44A5-A037-EE4A27494A17}">
      <dgm:prSet/>
      <dgm:spPr/>
      <dgm:t>
        <a:bodyPr/>
        <a:lstStyle/>
        <a:p>
          <a:endParaRPr lang="ru-RU"/>
        </a:p>
      </dgm:t>
    </dgm:pt>
    <dgm:pt modelId="{DE7E65C4-2607-4953-AEFA-5FAFAF84BF2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Компетентный родитель</a:t>
          </a:r>
          <a:endParaRPr lang="ru-RU" dirty="0"/>
        </a:p>
      </dgm:t>
    </dgm:pt>
    <dgm:pt modelId="{EF3924DC-1BB0-4BB0-88D1-D6A5C9ABA0FD}" type="parTrans" cxnId="{19B3581F-3B97-45EB-9ED2-B3D65932A7B3}">
      <dgm:prSet/>
      <dgm:spPr/>
      <dgm:t>
        <a:bodyPr/>
        <a:lstStyle/>
        <a:p>
          <a:endParaRPr lang="ru-RU"/>
        </a:p>
      </dgm:t>
    </dgm:pt>
    <dgm:pt modelId="{DFFC835F-2E14-4F03-B65E-0A57ECC885E4}" type="sibTrans" cxnId="{19B3581F-3B97-45EB-9ED2-B3D65932A7B3}">
      <dgm:prSet/>
      <dgm:spPr/>
      <dgm:t>
        <a:bodyPr/>
        <a:lstStyle/>
        <a:p>
          <a:endParaRPr lang="ru-RU"/>
        </a:p>
      </dgm:t>
    </dgm:pt>
    <dgm:pt modelId="{D4DF7E44-457B-4491-BECE-A3EAAFED5B2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Психологически здоровый ученик</a:t>
          </a:r>
          <a:endParaRPr lang="ru-RU" dirty="0"/>
        </a:p>
      </dgm:t>
    </dgm:pt>
    <dgm:pt modelId="{939043D2-8C83-4015-B26E-2EEB6806AF57}" type="parTrans" cxnId="{B60BEDE5-9507-4EEF-8461-CDC97307EEC7}">
      <dgm:prSet/>
      <dgm:spPr/>
      <dgm:t>
        <a:bodyPr/>
        <a:lstStyle/>
        <a:p>
          <a:endParaRPr lang="ru-RU"/>
        </a:p>
      </dgm:t>
    </dgm:pt>
    <dgm:pt modelId="{236C6D76-51D5-4201-AA76-6D6697DA07D8}" type="sibTrans" cxnId="{B60BEDE5-9507-4EEF-8461-CDC97307EEC7}">
      <dgm:prSet/>
      <dgm:spPr/>
      <dgm:t>
        <a:bodyPr/>
        <a:lstStyle/>
        <a:p>
          <a:endParaRPr lang="ru-RU"/>
        </a:p>
      </dgm:t>
    </dgm:pt>
    <dgm:pt modelId="{B81E8C9D-96B7-45F7-8126-D74C64FDF4F9}" type="pres">
      <dgm:prSet presAssocID="{55C39DE3-6A56-4B23-B8A6-44315BC0CD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50120F-D9B6-4EFF-9F31-18B564FB909E}" type="pres">
      <dgm:prSet presAssocID="{29D774D3-0552-4481-8A9F-6DB63BB8FF3E}" presName="node" presStyleLbl="node1" presStyleIdx="0" presStyleCnt="3" custScaleX="157819" custRadScaleRad="100131" custRadScaleInc="-3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48532-1F86-47D9-AEBE-9FEEC8C1E06D}" type="pres">
      <dgm:prSet presAssocID="{985C7431-15BF-4FE8-84E4-1C942455EF5A}" presName="sibTrans" presStyleLbl="sibTrans2D1" presStyleIdx="0" presStyleCnt="3" custScaleX="133768"/>
      <dgm:spPr/>
      <dgm:t>
        <a:bodyPr/>
        <a:lstStyle/>
        <a:p>
          <a:endParaRPr lang="ru-RU"/>
        </a:p>
      </dgm:t>
    </dgm:pt>
    <dgm:pt modelId="{971DF9C7-A19E-4257-A534-2312D83FAF79}" type="pres">
      <dgm:prSet presAssocID="{985C7431-15BF-4FE8-84E4-1C942455EF5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59E2DA2-EA2F-4269-A55B-70D8249EB674}" type="pres">
      <dgm:prSet presAssocID="{DE7E65C4-2607-4953-AEFA-5FAFAF84BF2B}" presName="node" presStyleLbl="node1" presStyleIdx="1" presStyleCnt="3" custScaleX="111218" custRadScaleRad="105350" custRadScaleInc="-4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4FADF-996A-4629-84F0-66CF02EEF92D}" type="pres">
      <dgm:prSet presAssocID="{DFFC835F-2E14-4F03-B65E-0A57ECC885E4}" presName="sibTrans" presStyleLbl="sibTrans2D1" presStyleIdx="1" presStyleCnt="3" custScaleX="107910"/>
      <dgm:spPr/>
      <dgm:t>
        <a:bodyPr/>
        <a:lstStyle/>
        <a:p>
          <a:endParaRPr lang="ru-RU"/>
        </a:p>
      </dgm:t>
    </dgm:pt>
    <dgm:pt modelId="{9793CE2E-4ABB-487C-84A5-9F1929897477}" type="pres">
      <dgm:prSet presAssocID="{DFFC835F-2E14-4F03-B65E-0A57ECC885E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F8D0E2A-3568-46FD-A5AB-4294E0822655}" type="pres">
      <dgm:prSet presAssocID="{D4DF7E44-457B-4491-BECE-A3EAAFED5B24}" presName="node" presStyleLbl="node1" presStyleIdx="2" presStyleCnt="3" custRadScaleRad="110210" custRadScaleInc="9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2E6A3-C1AF-4423-820D-28F5B310C192}" type="pres">
      <dgm:prSet presAssocID="{236C6D76-51D5-4201-AA76-6D6697DA07D8}" presName="sibTrans" presStyleLbl="sibTrans2D1" presStyleIdx="2" presStyleCnt="3" custScaleX="132957"/>
      <dgm:spPr/>
      <dgm:t>
        <a:bodyPr/>
        <a:lstStyle/>
        <a:p>
          <a:endParaRPr lang="ru-RU"/>
        </a:p>
      </dgm:t>
    </dgm:pt>
    <dgm:pt modelId="{921995CF-F704-4C24-BA75-D94FCE606CED}" type="pres">
      <dgm:prSet presAssocID="{236C6D76-51D5-4201-AA76-6D6697DA07D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EB7222E-492C-4432-A83A-CEB70DF8531F}" type="presOf" srcId="{DFFC835F-2E14-4F03-B65E-0A57ECC885E4}" destId="{9793CE2E-4ABB-487C-84A5-9F1929897477}" srcOrd="1" destOrd="0" presId="urn:microsoft.com/office/officeart/2005/8/layout/cycle7"/>
    <dgm:cxn modelId="{C9FF1D05-2B74-4DEF-B904-8C3C4B87BC85}" type="presOf" srcId="{DE7E65C4-2607-4953-AEFA-5FAFAF84BF2B}" destId="{D59E2DA2-EA2F-4269-A55B-70D8249EB674}" srcOrd="0" destOrd="0" presId="urn:microsoft.com/office/officeart/2005/8/layout/cycle7"/>
    <dgm:cxn modelId="{1F90BFE7-7DCC-45F3-9D1B-0181A06D2E73}" type="presOf" srcId="{55C39DE3-6A56-4B23-B8A6-44315BC0CDF9}" destId="{B81E8C9D-96B7-45F7-8126-D74C64FDF4F9}" srcOrd="0" destOrd="0" presId="urn:microsoft.com/office/officeart/2005/8/layout/cycle7"/>
    <dgm:cxn modelId="{A76BAF11-D73B-4BF7-A763-56403B7B9E68}" type="presOf" srcId="{DFFC835F-2E14-4F03-B65E-0A57ECC885E4}" destId="{ED04FADF-996A-4629-84F0-66CF02EEF92D}" srcOrd="0" destOrd="0" presId="urn:microsoft.com/office/officeart/2005/8/layout/cycle7"/>
    <dgm:cxn modelId="{B329B229-1C7A-4261-BD4A-6E846E476CFB}" type="presOf" srcId="{985C7431-15BF-4FE8-84E4-1C942455EF5A}" destId="{971DF9C7-A19E-4257-A534-2312D83FAF79}" srcOrd="1" destOrd="0" presId="urn:microsoft.com/office/officeart/2005/8/layout/cycle7"/>
    <dgm:cxn modelId="{982C5A46-3AE3-45D1-B37F-FFADCE110EB4}" type="presOf" srcId="{236C6D76-51D5-4201-AA76-6D6697DA07D8}" destId="{1552E6A3-C1AF-4423-820D-28F5B310C192}" srcOrd="0" destOrd="0" presId="urn:microsoft.com/office/officeart/2005/8/layout/cycle7"/>
    <dgm:cxn modelId="{C07A15C8-03B9-44A5-A037-EE4A27494A17}" srcId="{55C39DE3-6A56-4B23-B8A6-44315BC0CDF9}" destId="{29D774D3-0552-4481-8A9F-6DB63BB8FF3E}" srcOrd="0" destOrd="0" parTransId="{2C8B2A37-3957-4F94-811F-9AD2F78135BA}" sibTransId="{985C7431-15BF-4FE8-84E4-1C942455EF5A}"/>
    <dgm:cxn modelId="{3CFBBCFD-780A-425F-B700-4ED98D8CD92E}" type="presOf" srcId="{D4DF7E44-457B-4491-BECE-A3EAAFED5B24}" destId="{BF8D0E2A-3568-46FD-A5AB-4294E0822655}" srcOrd="0" destOrd="0" presId="urn:microsoft.com/office/officeart/2005/8/layout/cycle7"/>
    <dgm:cxn modelId="{B60BEDE5-9507-4EEF-8461-CDC97307EEC7}" srcId="{55C39DE3-6A56-4B23-B8A6-44315BC0CDF9}" destId="{D4DF7E44-457B-4491-BECE-A3EAAFED5B24}" srcOrd="2" destOrd="0" parTransId="{939043D2-8C83-4015-B26E-2EEB6806AF57}" sibTransId="{236C6D76-51D5-4201-AA76-6D6697DA07D8}"/>
    <dgm:cxn modelId="{49B72D87-2BF9-483E-B8B9-B2C8728DD4C3}" type="presOf" srcId="{236C6D76-51D5-4201-AA76-6D6697DA07D8}" destId="{921995CF-F704-4C24-BA75-D94FCE606CED}" srcOrd="1" destOrd="0" presId="urn:microsoft.com/office/officeart/2005/8/layout/cycle7"/>
    <dgm:cxn modelId="{19B3581F-3B97-45EB-9ED2-B3D65932A7B3}" srcId="{55C39DE3-6A56-4B23-B8A6-44315BC0CDF9}" destId="{DE7E65C4-2607-4953-AEFA-5FAFAF84BF2B}" srcOrd="1" destOrd="0" parTransId="{EF3924DC-1BB0-4BB0-88D1-D6A5C9ABA0FD}" sibTransId="{DFFC835F-2E14-4F03-B65E-0A57ECC885E4}"/>
    <dgm:cxn modelId="{E24F5DFD-1075-4E31-A224-07A38AA811FC}" type="presOf" srcId="{985C7431-15BF-4FE8-84E4-1C942455EF5A}" destId="{B2148532-1F86-47D9-AEBE-9FEEC8C1E06D}" srcOrd="0" destOrd="0" presId="urn:microsoft.com/office/officeart/2005/8/layout/cycle7"/>
    <dgm:cxn modelId="{4896AD13-FB15-4A39-AEFC-50BAE5F423A8}" type="presOf" srcId="{29D774D3-0552-4481-8A9F-6DB63BB8FF3E}" destId="{0150120F-D9B6-4EFF-9F31-18B564FB909E}" srcOrd="0" destOrd="0" presId="urn:microsoft.com/office/officeart/2005/8/layout/cycle7"/>
    <dgm:cxn modelId="{175960A9-034E-47ED-949D-33E152F2B8AE}" type="presParOf" srcId="{B81E8C9D-96B7-45F7-8126-D74C64FDF4F9}" destId="{0150120F-D9B6-4EFF-9F31-18B564FB909E}" srcOrd="0" destOrd="0" presId="urn:microsoft.com/office/officeart/2005/8/layout/cycle7"/>
    <dgm:cxn modelId="{628F439F-B0EF-40F5-865D-2A2D214F971F}" type="presParOf" srcId="{B81E8C9D-96B7-45F7-8126-D74C64FDF4F9}" destId="{B2148532-1F86-47D9-AEBE-9FEEC8C1E06D}" srcOrd="1" destOrd="0" presId="urn:microsoft.com/office/officeart/2005/8/layout/cycle7"/>
    <dgm:cxn modelId="{76AFD526-9C4F-4541-9C60-32768B6A2001}" type="presParOf" srcId="{B2148532-1F86-47D9-AEBE-9FEEC8C1E06D}" destId="{971DF9C7-A19E-4257-A534-2312D83FAF79}" srcOrd="0" destOrd="0" presId="urn:microsoft.com/office/officeart/2005/8/layout/cycle7"/>
    <dgm:cxn modelId="{69788E71-95AA-4932-9E0A-37513C2AFF4B}" type="presParOf" srcId="{B81E8C9D-96B7-45F7-8126-D74C64FDF4F9}" destId="{D59E2DA2-EA2F-4269-A55B-70D8249EB674}" srcOrd="2" destOrd="0" presId="urn:microsoft.com/office/officeart/2005/8/layout/cycle7"/>
    <dgm:cxn modelId="{07EC28FF-FADA-4FAF-8731-79F27DF51AE9}" type="presParOf" srcId="{B81E8C9D-96B7-45F7-8126-D74C64FDF4F9}" destId="{ED04FADF-996A-4629-84F0-66CF02EEF92D}" srcOrd="3" destOrd="0" presId="urn:microsoft.com/office/officeart/2005/8/layout/cycle7"/>
    <dgm:cxn modelId="{9931C44B-3509-48D2-AFBE-C945F17FF859}" type="presParOf" srcId="{ED04FADF-996A-4629-84F0-66CF02EEF92D}" destId="{9793CE2E-4ABB-487C-84A5-9F1929897477}" srcOrd="0" destOrd="0" presId="urn:microsoft.com/office/officeart/2005/8/layout/cycle7"/>
    <dgm:cxn modelId="{75F4DCB2-3962-4C93-9D11-EB8338F0DCB3}" type="presParOf" srcId="{B81E8C9D-96B7-45F7-8126-D74C64FDF4F9}" destId="{BF8D0E2A-3568-46FD-A5AB-4294E0822655}" srcOrd="4" destOrd="0" presId="urn:microsoft.com/office/officeart/2005/8/layout/cycle7"/>
    <dgm:cxn modelId="{FEC1F894-556A-427A-8164-4FC273B8CF13}" type="presParOf" srcId="{B81E8C9D-96B7-45F7-8126-D74C64FDF4F9}" destId="{1552E6A3-C1AF-4423-820D-28F5B310C192}" srcOrd="5" destOrd="0" presId="urn:microsoft.com/office/officeart/2005/8/layout/cycle7"/>
    <dgm:cxn modelId="{0E366A43-60C8-462F-9F68-2551A6E05F67}" type="presParOf" srcId="{1552E6A3-C1AF-4423-820D-28F5B310C192}" destId="{921995CF-F704-4C24-BA75-D94FCE606CE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39DE3-6A56-4B23-B8A6-44315BC0CDF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774D3-0552-4481-8A9F-6DB63BB8FF3E}">
      <dgm:prSet phldrT="[Текст]"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2C8B2A37-3957-4F94-811F-9AD2F78135BA}" type="parTrans" cxnId="{C07A15C8-03B9-44A5-A037-EE4A27494A17}">
      <dgm:prSet/>
      <dgm:spPr/>
      <dgm:t>
        <a:bodyPr/>
        <a:lstStyle/>
        <a:p>
          <a:endParaRPr lang="ru-RU"/>
        </a:p>
      </dgm:t>
    </dgm:pt>
    <dgm:pt modelId="{985C7431-15BF-4FE8-84E4-1C942455EF5A}" type="sibTrans" cxnId="{C07A15C8-03B9-44A5-A037-EE4A27494A17}">
      <dgm:prSet/>
      <dgm:spPr/>
      <dgm:t>
        <a:bodyPr/>
        <a:lstStyle/>
        <a:p>
          <a:endParaRPr lang="ru-RU"/>
        </a:p>
      </dgm:t>
    </dgm:pt>
    <dgm:pt modelId="{DE7E65C4-2607-4953-AEFA-5FAFAF84BF2B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EF3924DC-1BB0-4BB0-88D1-D6A5C9ABA0FD}" type="parTrans" cxnId="{19B3581F-3B97-45EB-9ED2-B3D65932A7B3}">
      <dgm:prSet/>
      <dgm:spPr/>
      <dgm:t>
        <a:bodyPr/>
        <a:lstStyle/>
        <a:p>
          <a:endParaRPr lang="ru-RU"/>
        </a:p>
      </dgm:t>
    </dgm:pt>
    <dgm:pt modelId="{DFFC835F-2E14-4F03-B65E-0A57ECC885E4}" type="sibTrans" cxnId="{19B3581F-3B97-45EB-9ED2-B3D65932A7B3}">
      <dgm:prSet/>
      <dgm:spPr/>
      <dgm:t>
        <a:bodyPr/>
        <a:lstStyle/>
        <a:p>
          <a:endParaRPr lang="ru-RU"/>
        </a:p>
      </dgm:t>
    </dgm:pt>
    <dgm:pt modelId="{D4DF7E44-457B-4491-BECE-A3EAAFED5B24}">
      <dgm:prSet phldrT="[Текст]"/>
      <dgm:spPr/>
      <dgm:t>
        <a:bodyPr/>
        <a:lstStyle/>
        <a:p>
          <a:r>
            <a:rPr lang="ru-RU" dirty="0" smtClean="0"/>
            <a:t>Ученик</a:t>
          </a:r>
          <a:endParaRPr lang="ru-RU" dirty="0"/>
        </a:p>
      </dgm:t>
    </dgm:pt>
    <dgm:pt modelId="{939043D2-8C83-4015-B26E-2EEB6806AF57}" type="parTrans" cxnId="{B60BEDE5-9507-4EEF-8461-CDC97307EEC7}">
      <dgm:prSet/>
      <dgm:spPr/>
      <dgm:t>
        <a:bodyPr/>
        <a:lstStyle/>
        <a:p>
          <a:endParaRPr lang="ru-RU"/>
        </a:p>
      </dgm:t>
    </dgm:pt>
    <dgm:pt modelId="{236C6D76-51D5-4201-AA76-6D6697DA07D8}" type="sibTrans" cxnId="{B60BEDE5-9507-4EEF-8461-CDC97307EEC7}">
      <dgm:prSet/>
      <dgm:spPr/>
      <dgm:t>
        <a:bodyPr/>
        <a:lstStyle/>
        <a:p>
          <a:endParaRPr lang="ru-RU"/>
        </a:p>
      </dgm:t>
    </dgm:pt>
    <dgm:pt modelId="{B81E8C9D-96B7-45F7-8126-D74C64FDF4F9}" type="pres">
      <dgm:prSet presAssocID="{55C39DE3-6A56-4B23-B8A6-44315BC0CD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50120F-D9B6-4EFF-9F31-18B564FB909E}" type="pres">
      <dgm:prSet presAssocID="{29D774D3-0552-4481-8A9F-6DB63BB8FF3E}" presName="node" presStyleLbl="node1" presStyleIdx="0" presStyleCnt="3" custScaleX="173061" custScaleY="160690" custRadScaleRad="100131" custRadScaleInc="-3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48532-1F86-47D9-AEBE-9FEEC8C1E06D}" type="pres">
      <dgm:prSet presAssocID="{985C7431-15BF-4FE8-84E4-1C942455EF5A}" presName="sibTrans" presStyleLbl="sibTrans2D1" presStyleIdx="0" presStyleCnt="3" custScaleX="133768"/>
      <dgm:spPr/>
      <dgm:t>
        <a:bodyPr/>
        <a:lstStyle/>
        <a:p>
          <a:endParaRPr lang="ru-RU"/>
        </a:p>
      </dgm:t>
    </dgm:pt>
    <dgm:pt modelId="{971DF9C7-A19E-4257-A534-2312D83FAF79}" type="pres">
      <dgm:prSet presAssocID="{985C7431-15BF-4FE8-84E4-1C942455EF5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59E2DA2-EA2F-4269-A55B-70D8249EB674}" type="pres">
      <dgm:prSet presAssocID="{DE7E65C4-2607-4953-AEFA-5FAFAF84BF2B}" presName="node" presStyleLbl="node1" presStyleIdx="1" presStyleCnt="3" custScaleX="143581" custScaleY="157518" custRadScaleRad="105350" custRadScaleInc="-4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4FADF-996A-4629-84F0-66CF02EEF92D}" type="pres">
      <dgm:prSet presAssocID="{DFFC835F-2E14-4F03-B65E-0A57ECC885E4}" presName="sibTrans" presStyleLbl="sibTrans2D1" presStyleIdx="1" presStyleCnt="3" custScaleX="107910"/>
      <dgm:spPr/>
      <dgm:t>
        <a:bodyPr/>
        <a:lstStyle/>
        <a:p>
          <a:endParaRPr lang="ru-RU"/>
        </a:p>
      </dgm:t>
    </dgm:pt>
    <dgm:pt modelId="{9793CE2E-4ABB-487C-84A5-9F1929897477}" type="pres">
      <dgm:prSet presAssocID="{DFFC835F-2E14-4F03-B65E-0A57ECC885E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F8D0E2A-3568-46FD-A5AB-4294E0822655}" type="pres">
      <dgm:prSet presAssocID="{D4DF7E44-457B-4491-BECE-A3EAAFED5B24}" presName="node" presStyleLbl="node1" presStyleIdx="2" presStyleCnt="3" custScaleX="124178" custScaleY="150903" custRadScaleRad="110879" custRadScaleInc="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2E6A3-C1AF-4423-820D-28F5B310C192}" type="pres">
      <dgm:prSet presAssocID="{236C6D76-51D5-4201-AA76-6D6697DA07D8}" presName="sibTrans" presStyleLbl="sibTrans2D1" presStyleIdx="2" presStyleCnt="3" custScaleX="132957"/>
      <dgm:spPr/>
      <dgm:t>
        <a:bodyPr/>
        <a:lstStyle/>
        <a:p>
          <a:endParaRPr lang="ru-RU"/>
        </a:p>
      </dgm:t>
    </dgm:pt>
    <dgm:pt modelId="{921995CF-F704-4C24-BA75-D94FCE606CED}" type="pres">
      <dgm:prSet presAssocID="{236C6D76-51D5-4201-AA76-6D6697DA07D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5080BDA-9000-4F48-A9BA-B3307957EA3D}" type="presOf" srcId="{236C6D76-51D5-4201-AA76-6D6697DA07D8}" destId="{921995CF-F704-4C24-BA75-D94FCE606CED}" srcOrd="1" destOrd="0" presId="urn:microsoft.com/office/officeart/2005/8/layout/cycle7"/>
    <dgm:cxn modelId="{B60BEDE5-9507-4EEF-8461-CDC97307EEC7}" srcId="{55C39DE3-6A56-4B23-B8A6-44315BC0CDF9}" destId="{D4DF7E44-457B-4491-BECE-A3EAAFED5B24}" srcOrd="2" destOrd="0" parTransId="{939043D2-8C83-4015-B26E-2EEB6806AF57}" sibTransId="{236C6D76-51D5-4201-AA76-6D6697DA07D8}"/>
    <dgm:cxn modelId="{152E95BF-087E-4AC5-9DE4-DFED1971253F}" type="presOf" srcId="{236C6D76-51D5-4201-AA76-6D6697DA07D8}" destId="{1552E6A3-C1AF-4423-820D-28F5B310C192}" srcOrd="0" destOrd="0" presId="urn:microsoft.com/office/officeart/2005/8/layout/cycle7"/>
    <dgm:cxn modelId="{CE3EE2BF-B2A2-4EA6-8B69-5FE9E5C1CFF3}" type="presOf" srcId="{D4DF7E44-457B-4491-BECE-A3EAAFED5B24}" destId="{BF8D0E2A-3568-46FD-A5AB-4294E0822655}" srcOrd="0" destOrd="0" presId="urn:microsoft.com/office/officeart/2005/8/layout/cycle7"/>
    <dgm:cxn modelId="{3DF16827-34CD-470C-AE0D-7FE546C1EFF7}" type="presOf" srcId="{DFFC835F-2E14-4F03-B65E-0A57ECC885E4}" destId="{9793CE2E-4ABB-487C-84A5-9F1929897477}" srcOrd="1" destOrd="0" presId="urn:microsoft.com/office/officeart/2005/8/layout/cycle7"/>
    <dgm:cxn modelId="{A485F39C-4E59-4B69-966A-1B0A7E8F2852}" type="presOf" srcId="{55C39DE3-6A56-4B23-B8A6-44315BC0CDF9}" destId="{B81E8C9D-96B7-45F7-8126-D74C64FDF4F9}" srcOrd="0" destOrd="0" presId="urn:microsoft.com/office/officeart/2005/8/layout/cycle7"/>
    <dgm:cxn modelId="{DDF6842F-5BFB-463C-9B2F-CD8774DBD8F4}" type="presOf" srcId="{DFFC835F-2E14-4F03-B65E-0A57ECC885E4}" destId="{ED04FADF-996A-4629-84F0-66CF02EEF92D}" srcOrd="0" destOrd="0" presId="urn:microsoft.com/office/officeart/2005/8/layout/cycle7"/>
    <dgm:cxn modelId="{19B3581F-3B97-45EB-9ED2-B3D65932A7B3}" srcId="{55C39DE3-6A56-4B23-B8A6-44315BC0CDF9}" destId="{DE7E65C4-2607-4953-AEFA-5FAFAF84BF2B}" srcOrd="1" destOrd="0" parTransId="{EF3924DC-1BB0-4BB0-88D1-D6A5C9ABA0FD}" sibTransId="{DFFC835F-2E14-4F03-B65E-0A57ECC885E4}"/>
    <dgm:cxn modelId="{9CB02F99-AA29-41F8-948B-A0F48F17540B}" type="presOf" srcId="{985C7431-15BF-4FE8-84E4-1C942455EF5A}" destId="{B2148532-1F86-47D9-AEBE-9FEEC8C1E06D}" srcOrd="0" destOrd="0" presId="urn:microsoft.com/office/officeart/2005/8/layout/cycle7"/>
    <dgm:cxn modelId="{C4839EC4-D47C-48AF-B5D8-D3CFCD7A4FBD}" type="presOf" srcId="{29D774D3-0552-4481-8A9F-6DB63BB8FF3E}" destId="{0150120F-D9B6-4EFF-9F31-18B564FB909E}" srcOrd="0" destOrd="0" presId="urn:microsoft.com/office/officeart/2005/8/layout/cycle7"/>
    <dgm:cxn modelId="{C07A15C8-03B9-44A5-A037-EE4A27494A17}" srcId="{55C39DE3-6A56-4B23-B8A6-44315BC0CDF9}" destId="{29D774D3-0552-4481-8A9F-6DB63BB8FF3E}" srcOrd="0" destOrd="0" parTransId="{2C8B2A37-3957-4F94-811F-9AD2F78135BA}" sibTransId="{985C7431-15BF-4FE8-84E4-1C942455EF5A}"/>
    <dgm:cxn modelId="{3DC57F53-E4A9-4AA0-8DBA-848496C46D2E}" type="presOf" srcId="{DE7E65C4-2607-4953-AEFA-5FAFAF84BF2B}" destId="{D59E2DA2-EA2F-4269-A55B-70D8249EB674}" srcOrd="0" destOrd="0" presId="urn:microsoft.com/office/officeart/2005/8/layout/cycle7"/>
    <dgm:cxn modelId="{008B046F-4B77-46BD-B81E-ACF833728AC8}" type="presOf" srcId="{985C7431-15BF-4FE8-84E4-1C942455EF5A}" destId="{971DF9C7-A19E-4257-A534-2312D83FAF79}" srcOrd="1" destOrd="0" presId="urn:microsoft.com/office/officeart/2005/8/layout/cycle7"/>
    <dgm:cxn modelId="{7AA4530F-1C96-4CF1-9FDA-C6B0EEBE7BAB}" type="presParOf" srcId="{B81E8C9D-96B7-45F7-8126-D74C64FDF4F9}" destId="{0150120F-D9B6-4EFF-9F31-18B564FB909E}" srcOrd="0" destOrd="0" presId="urn:microsoft.com/office/officeart/2005/8/layout/cycle7"/>
    <dgm:cxn modelId="{1B15D9EA-6CC8-481E-BF72-87BA1B250E83}" type="presParOf" srcId="{B81E8C9D-96B7-45F7-8126-D74C64FDF4F9}" destId="{B2148532-1F86-47D9-AEBE-9FEEC8C1E06D}" srcOrd="1" destOrd="0" presId="urn:microsoft.com/office/officeart/2005/8/layout/cycle7"/>
    <dgm:cxn modelId="{C9B7D07D-591D-449F-8385-7DD6E32BC822}" type="presParOf" srcId="{B2148532-1F86-47D9-AEBE-9FEEC8C1E06D}" destId="{971DF9C7-A19E-4257-A534-2312D83FAF79}" srcOrd="0" destOrd="0" presId="urn:microsoft.com/office/officeart/2005/8/layout/cycle7"/>
    <dgm:cxn modelId="{A42A5968-CFE5-4846-A65E-D3F559B3D857}" type="presParOf" srcId="{B81E8C9D-96B7-45F7-8126-D74C64FDF4F9}" destId="{D59E2DA2-EA2F-4269-A55B-70D8249EB674}" srcOrd="2" destOrd="0" presId="urn:microsoft.com/office/officeart/2005/8/layout/cycle7"/>
    <dgm:cxn modelId="{06D35D5A-6851-4C32-8CD5-58D17F2C6305}" type="presParOf" srcId="{B81E8C9D-96B7-45F7-8126-D74C64FDF4F9}" destId="{ED04FADF-996A-4629-84F0-66CF02EEF92D}" srcOrd="3" destOrd="0" presId="urn:microsoft.com/office/officeart/2005/8/layout/cycle7"/>
    <dgm:cxn modelId="{A1638128-7E37-41CF-BD52-7023FD5DA13D}" type="presParOf" srcId="{ED04FADF-996A-4629-84F0-66CF02EEF92D}" destId="{9793CE2E-4ABB-487C-84A5-9F1929897477}" srcOrd="0" destOrd="0" presId="urn:microsoft.com/office/officeart/2005/8/layout/cycle7"/>
    <dgm:cxn modelId="{BB262D90-A71A-44D0-A2AB-2B5B9034DDA5}" type="presParOf" srcId="{B81E8C9D-96B7-45F7-8126-D74C64FDF4F9}" destId="{BF8D0E2A-3568-46FD-A5AB-4294E0822655}" srcOrd="4" destOrd="0" presId="urn:microsoft.com/office/officeart/2005/8/layout/cycle7"/>
    <dgm:cxn modelId="{15250D38-AD1F-4CDF-9BFE-B6FD6F180778}" type="presParOf" srcId="{B81E8C9D-96B7-45F7-8126-D74C64FDF4F9}" destId="{1552E6A3-C1AF-4423-820D-28F5B310C192}" srcOrd="5" destOrd="0" presId="urn:microsoft.com/office/officeart/2005/8/layout/cycle7"/>
    <dgm:cxn modelId="{7E2D5B99-7897-495B-987E-58589858E919}" type="presParOf" srcId="{1552E6A3-C1AF-4423-820D-28F5B310C192}" destId="{921995CF-F704-4C24-BA75-D94FCE606CE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 </a:t>
            </a:r>
            <a:endParaRPr lang="ru-RU" sz="800" dirty="0">
              <a:solidFill>
                <a:prstClr val="white">
                  <a:lumMod val="8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86"/>
          <p:cNvGrpSpPr/>
          <p:nvPr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92"/>
          <p:cNvGrpSpPr/>
          <p:nvPr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98"/>
          <p:cNvGrpSpPr/>
          <p:nvPr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104"/>
          <p:cNvGrpSpPr/>
          <p:nvPr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10"/>
          <p:cNvGrpSpPr/>
          <p:nvPr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16"/>
          <p:cNvGrpSpPr/>
          <p:nvPr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122"/>
          <p:cNvGrpSpPr/>
          <p:nvPr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884368" cy="20882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Опыт внедрения технологий эффективной педагогической коммуникации в образовательный процесс школы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7520880" cy="93610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Педагог-психолог МАОУ СОШ №44 г. Томска Т. А. Карнаухова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Томск 2020</a:t>
            </a:r>
            <a:endParaRPr lang="ru-RU" sz="20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348880"/>
            <a:ext cx="7344097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Мероприятия в рамках деятельности Муниципальной </a:t>
            </a:r>
            <a:r>
              <a:rPr lang="ru-RU" sz="2000" b="1" dirty="0" err="1" smtClean="0">
                <a:solidFill>
                  <a:srgbClr val="C00000"/>
                </a:solidFill>
              </a:rPr>
              <a:t>стажировочной</a:t>
            </a:r>
            <a:r>
              <a:rPr lang="ru-RU" sz="2000" b="1" dirty="0" smtClean="0">
                <a:solidFill>
                  <a:srgbClr val="C00000"/>
                </a:solidFill>
              </a:rPr>
              <a:t> площадки </a:t>
            </a:r>
            <a:r>
              <a:rPr lang="ru-RU" sz="2000" b="1" dirty="0">
                <a:solidFill>
                  <a:srgbClr val="C00000"/>
                </a:solidFill>
              </a:rPr>
              <a:t>по транслированию значимого педагогического и управленческого опыта реализации ФГОС НОО обучающихся с ОВЗ.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7638"/>
            <a:ext cx="7776864" cy="4881141"/>
          </a:xfrm>
        </p:spPr>
        <p:txBody>
          <a:bodyPr/>
          <a:lstStyle/>
          <a:p>
            <a:r>
              <a:rPr lang="ru-RU" sz="1600" b="1" dirty="0">
                <a:solidFill>
                  <a:srgbClr val="002060"/>
                </a:solidFill>
              </a:rPr>
              <a:t>Семинар-практикум для заместителей директоров «Создание специальных педагогических условий для обучения детей с </a:t>
            </a:r>
            <a:r>
              <a:rPr lang="ru-RU" sz="1600" b="1" dirty="0" smtClean="0">
                <a:solidFill>
                  <a:srgbClr val="002060"/>
                </a:solidFill>
              </a:rPr>
              <a:t>ОВЗ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 общеобразовательном учреждении», МА0У СОШ № 44 г. Томск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Семинар-практикум для заместителей директоров «Организация коррекционно-развивающей среды для обучающихся с </a:t>
            </a:r>
            <a:r>
              <a:rPr lang="ru-RU" sz="1600" b="1">
                <a:solidFill>
                  <a:srgbClr val="002060"/>
                </a:solidFill>
              </a:rPr>
              <a:t>ОВЗ 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 инклюзивном классе», МА0У СОШ № 44 г. Томск.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Семинар-практикум для заместителей директоров педагогов-психологов, учителей-логопедов  по теме: </a:t>
            </a:r>
            <a:r>
              <a:rPr lang="ru-RU" sz="1600" b="1" dirty="0" smtClean="0">
                <a:solidFill>
                  <a:srgbClr val="002060"/>
                </a:solidFill>
              </a:rPr>
              <a:t>«Организация </a:t>
            </a:r>
            <a:r>
              <a:rPr lang="ru-RU" sz="1600" b="1" dirty="0">
                <a:solidFill>
                  <a:srgbClr val="002060"/>
                </a:solidFill>
              </a:rPr>
              <a:t>работы </a:t>
            </a:r>
            <a:r>
              <a:rPr lang="ru-RU" sz="1600" b="1" dirty="0" err="1">
                <a:solidFill>
                  <a:srgbClr val="002060"/>
                </a:solidFill>
              </a:rPr>
              <a:t>ПМПк</a:t>
            </a:r>
            <a:r>
              <a:rPr lang="ru-RU" sz="1600" b="1" dirty="0">
                <a:solidFill>
                  <a:srgbClr val="002060"/>
                </a:solidFill>
              </a:rPr>
              <a:t> в условиях реализации ФГОС НОО».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Семинар-практикум «Коррекционно-развивающая работа с обучающимися начальной школы» в рамках Школы для начинающих педагогов-психологов ОУ и УДО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ts val="0"/>
              </a:spcBef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Семинар-практикум </a:t>
            </a:r>
            <a:r>
              <a:rPr lang="ru-RU" sz="1600" b="1" dirty="0">
                <a:solidFill>
                  <a:srgbClr val="002060"/>
                </a:solidFill>
              </a:rPr>
              <a:t>«Развитие и коррекция эмоционально-волевой и познавательной сферы обучающихся с ОВЗ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</a:p>
          <a:p>
            <a:pPr algn="just">
              <a:spcBef>
                <a:spcPts val="0"/>
              </a:spcBef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Всероссийская </a:t>
            </a:r>
            <a:r>
              <a:rPr lang="ru-RU" sz="1600" b="1" dirty="0">
                <a:solidFill>
                  <a:srgbClr val="002060"/>
                </a:solidFill>
              </a:rPr>
              <a:t>научно-практическая конференция с международным участием «Внедрение инклюзивного образования в образовательных организациях в соответствии с требованиями ФГОС», МАУ ИМЦ, </a:t>
            </a:r>
            <a:r>
              <a:rPr lang="ru-RU" sz="1600" b="1" dirty="0" smtClean="0">
                <a:solidFill>
                  <a:srgbClr val="002060"/>
                </a:solidFill>
              </a:rPr>
              <a:t>ТГПУ</a:t>
            </a:r>
          </a:p>
          <a:p>
            <a:pPr algn="just">
              <a:spcBef>
                <a:spcPts val="0"/>
              </a:spcBef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r>
              <a:rPr lang="ru-RU" sz="1600" b="1" dirty="0">
                <a:solidFill>
                  <a:srgbClr val="002060"/>
                </a:solidFill>
              </a:rPr>
              <a:t>«Организация взаимодействия с родителями обучающихся в условиях инклюзивного образования».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pPr algn="just">
              <a:spcBef>
                <a:spcPts val="0"/>
              </a:spcBef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215" algn="just">
              <a:spcBef>
                <a:spcPts val="0"/>
              </a:spcBef>
              <a:buNone/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20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5444"/>
            <a:ext cx="6408712" cy="7996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Фото с мероприятий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79" y="2542055"/>
            <a:ext cx="4138729" cy="2759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333">
            <a:off x="5895659" y="1449207"/>
            <a:ext cx="3239734" cy="2159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522">
            <a:off x="5484558" y="4306443"/>
            <a:ext cx="3382870" cy="2255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715">
            <a:off x="254010" y="4140112"/>
            <a:ext cx="3626126" cy="2417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110">
            <a:off x="425544" y="1578113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4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643" y="260648"/>
            <a:ext cx="6347048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Фото с мероприятий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4647">
            <a:off x="4657768" y="2135203"/>
            <a:ext cx="4293096" cy="2862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353">
            <a:off x="350046" y="1376880"/>
            <a:ext cx="3979413" cy="2652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920">
            <a:off x="1036151" y="4041932"/>
            <a:ext cx="3960440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2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0648"/>
            <a:ext cx="843528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Мероприятия в рамках </a:t>
            </a:r>
            <a:r>
              <a:rPr lang="ru-RU" sz="2400" b="1" dirty="0" smtClean="0">
                <a:solidFill>
                  <a:srgbClr val="C00000"/>
                </a:solidFill>
              </a:rPr>
              <a:t>деятельности ФЭП </a:t>
            </a:r>
            <a:r>
              <a:rPr lang="ru-RU" sz="2400" b="1" dirty="0" err="1" smtClean="0">
                <a:solidFill>
                  <a:srgbClr val="C00000"/>
                </a:solidFill>
              </a:rPr>
              <a:t>РАНХиГС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при Президенте РФ  «Педагогика сотворчества учителя и ученика в достижении и оценке образовательных результатов».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«Эффективная педагогическая  коммуникация как средство создания атмосферы сотворчества на уроке»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Семинар-практикум «Возможности педагогики сотворчества в профилактике проблем в обучении младших школьников», МА0У СОШ № 44 г. Томск.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5" descr="C:\Users\Настя\Desktop\Сотворчество\Фото с семинара по сотворчеству\IMG_20171214_105934.jpg"/>
          <p:cNvPicPr>
            <a:picLocks/>
          </p:cNvPicPr>
          <p:nvPr/>
        </p:nvPicPr>
        <p:blipFill>
          <a:blip r:embed="rId2" cstate="print"/>
          <a:srcRect l="1919" t="17142" r="6337" b="10966"/>
          <a:stretch>
            <a:fillRect/>
          </a:stretch>
        </p:blipFill>
        <p:spPr bwMode="auto">
          <a:xfrm>
            <a:off x="2915816" y="3284984"/>
            <a:ext cx="59401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27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Мероприятия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4896544" cy="309634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«Возможности педагогики сотворчества в профилактике проблем в обучении младших школьников».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«Развитие и коррекция эмоционально-волевой и познавательной сфер у обучающихся с ОВЗ»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Тренинги по профилактике эмоционального выгорания.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5" name="Содержимое 5" descr="C:\Users\Настя\Desktop\Сотворчество\Фото с семинара по сотворчеству\IMG_20171214_105934.jpg"/>
          <p:cNvPicPr>
            <a:picLocks/>
          </p:cNvPicPr>
          <p:nvPr/>
        </p:nvPicPr>
        <p:blipFill>
          <a:blip r:embed="rId2" cstate="print"/>
          <a:srcRect l="1919" t="17142" r="6337" b="10966"/>
          <a:stretch>
            <a:fillRect/>
          </a:stretch>
        </p:blipFill>
        <p:spPr bwMode="auto">
          <a:xfrm>
            <a:off x="5207490" y="2708920"/>
            <a:ext cx="3851920" cy="37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стя\AppData\Local\Microsoft\Windows\Temporary Internet Files\Content.Outlook\29HD67TO\IMG_20171101_110023.jpg"/>
          <p:cNvPicPr/>
          <p:nvPr/>
        </p:nvPicPr>
        <p:blipFill>
          <a:blip r:embed="rId3" cstate="print"/>
          <a:srcRect l="5007" t="22827" r="13099"/>
          <a:stretch>
            <a:fillRect/>
          </a:stretch>
        </p:blipFill>
        <p:spPr bwMode="auto">
          <a:xfrm>
            <a:off x="971600" y="3933056"/>
            <a:ext cx="4032448" cy="26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776864" cy="61206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     </a:t>
            </a:r>
            <a:r>
              <a:rPr lang="ru-RU" sz="2000" b="1" dirty="0" smtClean="0">
                <a:solidFill>
                  <a:schemeClr val="accent5"/>
                </a:solidFill>
              </a:rPr>
              <a:t>23 октября на базе МАОУ СОШ №44 г.Томска прошел семинар-практикум по теме: «Реализация Модели психологически безопасной и комфортной образовательной среды в условиях современной школы» в рамках ФИП «Методическая поддержка педагогов и школьных команд во внедрении и реализации эффективных образовательных технологий».</a:t>
            </a:r>
          </a:p>
          <a:p>
            <a:pPr>
              <a:buNone/>
            </a:pPr>
            <a:endParaRPr lang="ru-RU" sz="20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В работе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семинара-практикума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приняли участие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более 40 человек: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педагоги-психологи,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учителя начальных классов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г. Томска и Томской области.</a:t>
            </a:r>
          </a:p>
          <a:p>
            <a:pPr>
              <a:buNone/>
            </a:pPr>
            <a:endParaRPr lang="ru-RU" sz="2400" b="1" dirty="0" smtClean="0">
              <a:solidFill>
                <a:schemeClr val="accent5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Преподаватель\Desktop\28-10-2019_07-43-37 (1)\IMG-20191025-WA0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392488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04664"/>
            <a:ext cx="7488832" cy="6120680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    20.11.2019 г. в МАОУ СОШ №44 г. Томска состоялся семинар-практикум по теме: «Особенности консультирования семьи особого ребенка в условиях инклюзивного образования» в рамках реализации подпрограммы «Социально-психологическая поддержка педагогов» проекта «Методическая поддержка педагогов и школьных команд во внедрении и реализации эффективных образовательных технологий» Федеральной инновационной площадки Министерства просвещения РФ. </a:t>
            </a:r>
          </a:p>
          <a:p>
            <a:pPr algn="just">
              <a:buNone/>
            </a:pPr>
            <a:endParaRPr lang="ru-RU" sz="2000" b="1" dirty="0" smtClean="0">
              <a:solidFill>
                <a:schemeClr val="accent5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В работе семинара-практикума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приняли участие 38 человек: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педагоги-психологи, учителя-логопеды,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учителя начальных классов г. Томска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и Томской области, работающие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с детьми с особыми образовательными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 потребностями. </a:t>
            </a:r>
          </a:p>
          <a:p>
            <a:pPr algn="just"/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1029" name="Picture 5" descr="C:\Users\Пользователь\Desktop\Все для ФИП\Пострелиз о семинаре 20.11.2019 в МАОУ СОШ№44\Пострелиз о семинаре 20.11.2019 в МАОУ СОШ№44\Фото\98F19A59-07B9-40D9-A366-770511432EB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24944"/>
            <a:ext cx="3312368" cy="362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Межрегиональная конференция «Инклюзия: практики развития и обучение»</a:t>
            </a:r>
            <a:endParaRPr lang="ru-RU" sz="28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30778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Users\Настя\Desktop\Красноярск\20190422_142653.jpg"/>
          <p:cNvPicPr>
            <a:picLocks noChangeAspect="1" noChangeArrowheads="1"/>
          </p:cNvPicPr>
          <p:nvPr/>
        </p:nvPicPr>
        <p:blipFill>
          <a:blip r:embed="rId3" cstate="print"/>
          <a:srcRect l="9524" t="8163" b="19388"/>
          <a:stretch>
            <a:fillRect/>
          </a:stretch>
        </p:blipFill>
        <p:spPr bwMode="auto">
          <a:xfrm>
            <a:off x="1547664" y="3928183"/>
            <a:ext cx="2567440" cy="2741177"/>
          </a:xfrm>
          <a:prstGeom prst="rect">
            <a:avLst/>
          </a:prstGeom>
          <a:noFill/>
        </p:spPr>
      </p:pic>
      <p:pic>
        <p:nvPicPr>
          <p:cNvPr id="27656" name="Picture 8" descr="C:\Users\Настя\Desktop\Красноярск\Рисунок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96752"/>
            <a:ext cx="2160240" cy="2970991"/>
          </a:xfrm>
          <a:prstGeom prst="rect">
            <a:avLst/>
          </a:prstGeom>
          <a:noFill/>
        </p:spPr>
      </p:pic>
      <p:pic>
        <p:nvPicPr>
          <p:cNvPr id="27657" name="Picture 9" descr="C:\Users\Настя\Desktop\Красноярск\20190423_150945.jpg"/>
          <p:cNvPicPr>
            <a:picLocks noChangeAspect="1" noChangeArrowheads="1"/>
          </p:cNvPicPr>
          <p:nvPr/>
        </p:nvPicPr>
        <p:blipFill>
          <a:blip r:embed="rId5" cstate="print"/>
          <a:srcRect l="6316" t="23158" r="2895" b="3158"/>
          <a:stretch>
            <a:fillRect/>
          </a:stretch>
        </p:blipFill>
        <p:spPr bwMode="auto">
          <a:xfrm>
            <a:off x="4381693" y="3933056"/>
            <a:ext cx="4475291" cy="272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48872" cy="1359024"/>
          </a:xfrm>
        </p:spPr>
        <p:txBody>
          <a:bodyPr/>
          <a:lstStyle/>
          <a:p>
            <a:pPr marL="265112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chemeClr val="accent5"/>
                </a:solidFill>
              </a:rPr>
              <a:t>Семинар- практикум «Конструктивная педагогическая коммуникация в диаде «учитель-ученик»</a:t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r>
              <a:rPr lang="ru-RU" sz="2800" b="1" dirty="0" smtClean="0">
                <a:solidFill>
                  <a:schemeClr val="accent5"/>
                </a:solidFill>
              </a:rPr>
              <a:t/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для конструктивного взаимодействия с нарушителями дисциплины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 истинную цель поступка</a:t>
            </a:r>
            <a:r>
              <a:rPr lang="ru-RU" alt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нею выбрать способ, чтобы немедленно вмешаться в ситуацию и прекратить выходку</a:t>
            </a:r>
            <a:r>
              <a:rPr lang="ru-RU" alt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стратегию своего поведения, которая привела бы к постепенному снижению числа подобных проступков у этого ученика в будущем.</a:t>
            </a:r>
            <a:b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/>
                </a:solidFill>
              </a:rPr>
              <a:t/>
            </a:r>
            <a:br>
              <a:rPr lang="ru-RU" sz="1800" b="1" dirty="0" smtClean="0">
                <a:solidFill>
                  <a:schemeClr val="accent5"/>
                </a:solidFill>
              </a:rPr>
            </a:br>
            <a:r>
              <a:rPr lang="ru-RU" sz="1800" b="1" dirty="0">
                <a:solidFill>
                  <a:schemeClr val="accent5"/>
                </a:solidFill>
              </a:rPr>
              <a:t/>
            </a:r>
            <a:br>
              <a:rPr lang="ru-RU" sz="1800" b="1" dirty="0">
                <a:solidFill>
                  <a:schemeClr val="accent5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2001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632848" cy="136815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Развитие коммуникативной компетенции учителя следует рассматривать как процесс его саморазвития и самосовершенствования.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725144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Педагоги не могут успешно кого-то учить, если в это же время усердно не учатся сами.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B050"/>
                </a:solidFill>
              </a:rPr>
              <a:t>Али </a:t>
            </a:r>
            <a:r>
              <a:rPr lang="ru-RU" sz="2800" b="1" dirty="0" err="1" smtClean="0">
                <a:solidFill>
                  <a:srgbClr val="00B050"/>
                </a:solidFill>
              </a:rPr>
              <a:t>Апшерони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1899265"/>
            <a:ext cx="7632848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Профессия педагога имеет свою специфику: он работает с человеком, а значит, его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собственная личность является мощным рабочим инструментом.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чем  совершеннее этот инструмент, тем успешнее профессиональный результат. Таким образом, именно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педагогической профессии личностный рост является непременным условием достижения профессионализма.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88424" cy="7060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Вызовы современному образованию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8720" y="980728"/>
            <a:ext cx="8435280" cy="561662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Изменение общественного статуса учителя и школы в массовом сознании (требования уважения «не проходят», учитель больше не эксперт)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Дети с особыми образовательными потребностями (инклюзия, «Школа учит любого») 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Ухудшение психологического и физического здоровья школьников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Изменение ожиданий и требований родителей от школы (индивидуализм: «Вы обязаны обеспечить права и безопасность моему ребенку, а до остальных мне нет дела!», жалобы в вышестоящие инстанции)</a:t>
            </a:r>
          </a:p>
          <a:p>
            <a:pPr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Невысокая педагогическая грамотность и психологические дефициты самих родителей («Ребенок приходит в школу со своими родителями»)                                                      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                                   (По А. Коновалову)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560840" cy="30963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Реализация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Модели психологически безопасной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 комфортной образовательной среды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условиях современной школы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Март 2019 года - Региональный Фестиваль лучших инклюзивных практик, </a:t>
            </a:r>
            <a:r>
              <a:rPr lang="ru-RU" sz="2000" dirty="0" smtClean="0">
                <a:solidFill>
                  <a:srgbClr val="002060"/>
                </a:solidFill>
              </a:rPr>
              <a:t>Томское региональное общественное движение «Доступное для инвалидов высшее образование»  (ДИВО), МАУ ИМЦ  г. Томска. Диплом лауреата фестиваля за 3 место.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7632848" cy="1584176"/>
          </a:xfrm>
        </p:spPr>
        <p:txBody>
          <a:bodyPr/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68407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172819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Модель </a:t>
            </a:r>
            <a:r>
              <a:rPr lang="ru-RU" sz="2400" b="1" dirty="0">
                <a:solidFill>
                  <a:srgbClr val="002060"/>
                </a:solidFill>
              </a:rPr>
              <a:t>психологически безопасной и </a:t>
            </a:r>
            <a:r>
              <a:rPr lang="ru-RU" sz="2400" b="1" dirty="0" smtClean="0">
                <a:solidFill>
                  <a:srgbClr val="002060"/>
                </a:solidFill>
              </a:rPr>
              <a:t>комфортной образовательной </a:t>
            </a:r>
            <a:r>
              <a:rPr lang="ru-RU" sz="2400" b="1" dirty="0">
                <a:solidFill>
                  <a:srgbClr val="002060"/>
                </a:solidFill>
              </a:rPr>
              <a:t>среды в условиях </a:t>
            </a:r>
            <a:r>
              <a:rPr lang="ru-RU" sz="2400" b="1" dirty="0" smtClean="0">
                <a:solidFill>
                  <a:srgbClr val="002060"/>
                </a:solidFill>
              </a:rPr>
              <a:t>современной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школы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7571184" cy="4896544"/>
          </a:xfrm>
        </p:spPr>
        <p:txBody>
          <a:bodyPr/>
          <a:lstStyle/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259632" y="2420888"/>
          <a:ext cx="74888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0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«Профессионально умелый педагог»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36912"/>
            <a:ext cx="5616624" cy="3816424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С Ю. Степанов отмечает, </a:t>
            </a:r>
            <a:r>
              <a:rPr lang="ru-RU" sz="2000" u="sng" dirty="0" smtClean="0">
                <a:solidFill>
                  <a:srgbClr val="002060"/>
                </a:solidFill>
              </a:rPr>
              <a:t>что учитель играет фундаментальную роль в развитии личности учеников, влияет не только на их академическую успеваемость, но также на состояние их психического и физического здоровья.</a:t>
            </a:r>
            <a:r>
              <a:rPr lang="ru-RU" sz="2000" dirty="0" smtClean="0">
                <a:solidFill>
                  <a:srgbClr val="002060"/>
                </a:solidFill>
              </a:rPr>
              <a:t> Кроме того, учитель формирует организационный климат и создает обстановку, в которой у школьников развиваются психосоциальные компетенции, такие как способность справляться с неприятностями и трудностями, правильно и эффективно </a:t>
            </a:r>
            <a:r>
              <a:rPr lang="ru-RU" sz="2000" dirty="0" err="1" smtClean="0">
                <a:solidFill>
                  <a:srgbClr val="002060"/>
                </a:solidFill>
              </a:rPr>
              <a:t>коммуницировать</a:t>
            </a:r>
            <a:r>
              <a:rPr lang="ru-RU" sz="2000" dirty="0" smtClean="0">
                <a:solidFill>
                  <a:srgbClr val="002060"/>
                </a:solidFill>
              </a:rPr>
              <a:t> с окружающими.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139952" y="3068960"/>
          <a:ext cx="655272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980728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рамках данного направления работы мы создаем в школе пространство и условия для повышения психолого-педагогической компетентности педагогов, их мотивации, самореализации и саморазвития в профессиональной деятельности, профилактики эмоционального выгорания и повышения стрессоустойчивости.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26160" y="2708920"/>
            <a:ext cx="2758007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Профессионально умелый педагог (Педагог-мастер)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332656"/>
            <a:ext cx="2520280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самореализации и саморазвития в профессиональной педагогической деятельности.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301208"/>
            <a:ext cx="2232248" cy="1418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Психолого-педагогическое сопровождение молодого специалиста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1988840"/>
            <a:ext cx="2592288" cy="20882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психолого-педагогической компетентности учителей в вопросах инклюзивного образования.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4365104"/>
            <a:ext cx="2592288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информационной, коммуникативной, рефлексивной культур педагогов.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645024"/>
            <a:ext cx="2628800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Освоение учителями современных образовательных технологий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772816"/>
            <a:ext cx="264259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Мотивирование учителей на освоение </a:t>
            </a:r>
            <a:r>
              <a:rPr lang="ru-RU" dirty="0" err="1" smtClean="0"/>
              <a:t>сотворческих</a:t>
            </a:r>
            <a:r>
              <a:rPr lang="ru-RU" dirty="0" smtClean="0"/>
              <a:t> отношений с учащимися.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6935" y="5278790"/>
            <a:ext cx="2138536" cy="1418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Методическая, консультационная помощь учителю.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404664"/>
            <a:ext cx="2448272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эмоционального выгорания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60648"/>
            <a:ext cx="2714600" cy="1418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Психологическое сопровождение учителя (консультации, занятия, тренинги).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4176750" y="231208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156176" y="314096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436096" y="177281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652120" y="450912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319972" y="4833156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167844" y="46171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915816" y="371703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3059832" y="234888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75856" y="2420888"/>
            <a:ext cx="2592288" cy="1800200"/>
          </a:xfrm>
          <a:prstGeom prst="roundRect">
            <a:avLst>
              <a:gd name="adj" fmla="val 176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Психологически здоровый ученик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476672"/>
            <a:ext cx="2138536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преемственности в обучении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332656"/>
            <a:ext cx="2736304" cy="14904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Психолого-педагогическое и логопедическое сопровождение разных категорий детей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48680"/>
            <a:ext cx="2304256" cy="15624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восстановительного подхода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2420888"/>
            <a:ext cx="2304256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Сотворчество, сотрудничество, диалоговое взаимодействие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2348880"/>
            <a:ext cx="2664296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личностно-ориентированного, дифференцированного и индивидуального подходов в обучении и воспитании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581128"/>
            <a:ext cx="3312368" cy="18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200"/>
                </a:solidFill>
                <a:ea typeface="Lucida Sans Unicode" pitchFamily="34" charset="0"/>
                <a:cs typeface="Lucida Sans Unicode" pitchFamily="34" charset="0"/>
              </a:rPr>
              <a:t>Формирование благоприятных межличностных отношений в классе, обучение навыкам сотрудничества.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9912" y="4653136"/>
            <a:ext cx="2160240" cy="17064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информационной безопасности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653136"/>
            <a:ext cx="2736304" cy="17064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Современные образовательные технологии (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, развивающие и др.)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4499992" y="213285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627784" y="206084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868144" y="19168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40152" y="321297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96136" y="4221088"/>
            <a:ext cx="482352" cy="410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572794" y="4437112"/>
            <a:ext cx="28723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987824" y="414908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771800" y="342900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47864" y="2492896"/>
            <a:ext cx="273630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Компетентный родитель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2" y="116632"/>
            <a:ext cx="2520280" cy="18722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Психолого-педагогическая поддержка родителей, воспитывающих детей с ОВЗ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2060848"/>
            <a:ext cx="2304256" cy="13464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восстановительного подхода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2736304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Оказание своевременной  квалифицированной психологической и логопедической помощи.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132856"/>
            <a:ext cx="2592288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Диагностика  и коррекция детско-родительских взаимоотношений, стилей семейного воспитания.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365104"/>
            <a:ext cx="2664296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Консультирование  родителей по созданию условий, обеспечивающих успешную адаптацию учащихся  к обучению в начальной школе. 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116632"/>
            <a:ext cx="2858616" cy="1850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Привлечение родителей к участию в процессе воспитания и обучения, организации </a:t>
            </a:r>
            <a:r>
              <a:rPr lang="ru-RU" dirty="0" err="1" smtClean="0"/>
              <a:t>досуговых</a:t>
            </a:r>
            <a:r>
              <a:rPr lang="ru-RU" dirty="0" smtClean="0"/>
              <a:t> мероприятий.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5013176"/>
            <a:ext cx="280831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Информационная поддержка и просвещение родителей посредством школьного сайта.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3501008"/>
            <a:ext cx="2304256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Организация межсетевого взаимодействия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7824" y="4365104"/>
            <a:ext cx="2376264" cy="2232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Организация взаимодействия с родителями  посредством работы </a:t>
            </a:r>
            <a:r>
              <a:rPr lang="ru-RU" dirty="0" err="1" smtClean="0">
                <a:solidFill>
                  <a:schemeClr val="tx1"/>
                </a:solidFill>
              </a:rPr>
              <a:t>ПМПк</a:t>
            </a:r>
            <a:r>
              <a:rPr lang="ru-RU" dirty="0" smtClean="0">
                <a:solidFill>
                  <a:schemeClr val="tx1"/>
                </a:solidFill>
              </a:rPr>
              <a:t>, Совета профилактики</a:t>
            </a:r>
          </a:p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4319178" y="2240868"/>
            <a:ext cx="36083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580112" y="19168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84168" y="299695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84168" y="3645024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472100" y="4185084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 rot="5400000">
            <a:off x="4499198" y="4149080"/>
            <a:ext cx="360834" cy="72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843808" y="400506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7" idx="3"/>
          </p:cNvCxnSpPr>
          <p:nvPr/>
        </p:nvCxnSpPr>
        <p:spPr>
          <a:xfrm rot="10800000">
            <a:off x="2843808" y="314096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2771800" y="198884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76864" cy="1570186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В МАОУ СОШ № 44 создано необходимое пространство для  самореализации и саморазвития педагогов в профессиональной деятельности через работу площадок по различным направлениям. 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7725544" cy="4536505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Муниципальная инновационная площадка </a:t>
            </a:r>
            <a:r>
              <a:rPr lang="ru-RU" sz="2000" u="sng" dirty="0" smtClean="0">
                <a:solidFill>
                  <a:srgbClr val="002060"/>
                </a:solidFill>
              </a:rPr>
              <a:t>«Создание и апробация модели открытой методической поддержки начинающих педагогов».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Муниципальная </a:t>
            </a:r>
            <a:r>
              <a:rPr lang="ru-RU" sz="2000" dirty="0" err="1" smtClean="0">
                <a:solidFill>
                  <a:srgbClr val="002060"/>
                </a:solidFill>
              </a:rPr>
              <a:t>стажировочная</a:t>
            </a:r>
            <a:r>
              <a:rPr lang="ru-RU" sz="2000" dirty="0" smtClean="0">
                <a:solidFill>
                  <a:srgbClr val="002060"/>
                </a:solidFill>
              </a:rPr>
              <a:t> площадка </a:t>
            </a:r>
            <a:r>
              <a:rPr lang="ru-RU" sz="2000" u="sng" dirty="0" smtClean="0">
                <a:solidFill>
                  <a:srgbClr val="002060"/>
                </a:solidFill>
              </a:rPr>
              <a:t>по транслированию значимого педагогического и управленческого опыта реализации ФГОС НОО обучающихся с ОВЗ.</a:t>
            </a:r>
          </a:p>
          <a:p>
            <a:pPr lvl="0" fontAlgn="base"/>
            <a:r>
              <a:rPr lang="ru-RU" sz="2000" u="sng" dirty="0" smtClean="0">
                <a:solidFill>
                  <a:srgbClr val="002060"/>
                </a:solidFill>
              </a:rPr>
              <a:t>Федеральная экспериментальная площадка </a:t>
            </a:r>
            <a:r>
              <a:rPr lang="ru-RU" sz="2000" u="sng" dirty="0" err="1" smtClean="0">
                <a:solidFill>
                  <a:srgbClr val="002060"/>
                </a:solidFill>
              </a:rPr>
              <a:t>РАНХиГС</a:t>
            </a:r>
            <a:r>
              <a:rPr lang="ru-RU" sz="2000" u="sng" dirty="0" smtClean="0">
                <a:solidFill>
                  <a:srgbClr val="002060"/>
                </a:solidFill>
              </a:rPr>
              <a:t> при Президенте РФ  «Педагогика сотворчества учителя и ученика в достижении и оценке образовательных результатов».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Инновационная площадка в рамках межрегионального сетевого партнерства «Здоровый образ жизни - 21».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Федеральная инновационная площадка Министерства просвещения РФ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"Методическая поддержка педагогов и школьных команд во внедрении и реализации эффективных образовательных технологий".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стер-класс Красноярск">
  <a:themeElements>
    <a:clrScheme name="Другая 2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92D050"/>
      </a:hlink>
      <a:folHlink>
        <a:srgbClr val="0066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Мастер-класс Красноярск</Template>
  <TotalTime>2249</TotalTime>
  <Words>1080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Lucida Sans Unicode</vt:lpstr>
      <vt:lpstr>Times New Roman</vt:lpstr>
      <vt:lpstr>Мастер-класс Красноярск</vt:lpstr>
      <vt:lpstr>Опыт внедрения технологий эффективной педагогической коммуникации в образовательный процесс школы</vt:lpstr>
      <vt:lpstr>Вызовы современному образованию  </vt:lpstr>
      <vt:lpstr>Реализация  Модели психологически безопасной  и комфортной образовательной среды  в условиях современной школы Март 2019 года - Региональный Фестиваль лучших инклюзивных практик, Томское региональное общественное движение «Доступное для инвалидов высшее образование»  (ДИВО), МАУ ИМЦ  г. Томска. Диплом лауреата фестиваля за 3 место. </vt:lpstr>
      <vt:lpstr>Модель психологически безопасной и комфортной образовательной среды в условиях современной  школы </vt:lpstr>
      <vt:lpstr>«Профессионально умелый педагог» </vt:lpstr>
      <vt:lpstr>Презентация PowerPoint</vt:lpstr>
      <vt:lpstr>Презентация PowerPoint</vt:lpstr>
      <vt:lpstr>Презентация PowerPoint</vt:lpstr>
      <vt:lpstr>В МАОУ СОШ № 44 создано необходимое пространство для  самореализации и саморазвития педагогов в профессиональной деятельности через работу площадок по различным направлениям.  </vt:lpstr>
      <vt:lpstr>Мероприятия в рамках деятельности Муниципальной стажировочной площадки по транслированию значимого педагогического и управленческого опыта реализации ФГОС НОО обучающихся с ОВЗ. </vt:lpstr>
      <vt:lpstr>Фото с мероприятий</vt:lpstr>
      <vt:lpstr>Фото с мероприятий</vt:lpstr>
      <vt:lpstr>Мероприятия в рамках деятельности ФЭП РАНХиГС при Президенте РФ  «Педагогика сотворчества учителя и ученика в достижении и оценке образовательных результатов». </vt:lpstr>
      <vt:lpstr>Мероприятия </vt:lpstr>
      <vt:lpstr>Презентация PowerPoint</vt:lpstr>
      <vt:lpstr>Презентация PowerPoint</vt:lpstr>
      <vt:lpstr>Межрегиональная конференция «Инклюзия: практики развития и обучение»</vt:lpstr>
      <vt:lpstr>Семинар- практикум «Конструктивная педагогическая коммуникация в диаде «учитель-ученик»  Что необходимо для конструктивного взаимодействия с нарушителями дисциплины:  Распознать истинную цель поступка.   В соответствии с нею выбрать способ, чтобы немедленно вмешаться в ситуацию и прекратить выходку.   Разработать стратегию своего поведения, которая привела бы к постепенному снижению числа подобных проступков у этого ученика в будущем.       </vt:lpstr>
      <vt:lpstr>Развитие коммуникативной компетенции учителя следует рассматривать как процесс его саморазвития и самосовершенствования.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Преподаватель</cp:lastModifiedBy>
  <cp:revision>237</cp:revision>
  <dcterms:created xsi:type="dcterms:W3CDTF">2019-10-20T04:52:47Z</dcterms:created>
  <dcterms:modified xsi:type="dcterms:W3CDTF">2020-02-25T07:25:04Z</dcterms:modified>
</cp:coreProperties>
</file>