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8" r:id="rId4"/>
    <p:sldId id="257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3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6260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824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15433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899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1137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026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1253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35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22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026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475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99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605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843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43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2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76305-4CC2-415B-9817-3468C0D4E7EF}" type="datetimeFigureOut">
              <a:rPr lang="ru-RU" smtClean="0"/>
              <a:t>15.12.2021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2DB2C78-0C11-482C-89C6-65D4D89740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440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37549" y="358815"/>
            <a:ext cx="8336454" cy="4271058"/>
          </a:xfrm>
        </p:spPr>
        <p:txBody>
          <a:bodyPr/>
          <a:lstStyle/>
          <a:p>
            <a:r>
              <a:rPr lang="ru-RU" dirty="0" smtClean="0"/>
              <a:t>«Формирование физической культуры школьника в рамках внеурочной деятельности»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5717894"/>
            <a:ext cx="7766936" cy="914400"/>
          </a:xfrm>
        </p:spPr>
        <p:txBody>
          <a:bodyPr/>
          <a:lstStyle/>
          <a:p>
            <a:r>
              <a:rPr lang="ru-RU" dirty="0" smtClean="0"/>
              <a:t>Миронова А.И.</a:t>
            </a:r>
          </a:p>
          <a:p>
            <a:r>
              <a:rPr lang="ru-RU" dirty="0" smtClean="0"/>
              <a:t>УЧИТЕЛЬ ФИЗИЧЕСКОЙ КУЛЬТУРЫ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935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5666" y="243068"/>
            <a:ext cx="9109276" cy="64702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Понятие «внеурочная деятельность»</a:t>
            </a:r>
            <a:endParaRPr lang="ru-RU" dirty="0"/>
          </a:p>
          <a:p>
            <a:r>
              <a:rPr lang="ru-RU" dirty="0"/>
              <a:t>Под внеурочной деятельностью следует понимать образовательную деятельность, направленную на достижение планируемых результатов освоения основных образовательных программ (личностных, </a:t>
            </a:r>
            <a:r>
              <a:rPr lang="ru-RU" dirty="0" err="1"/>
              <a:t>метапредметных</a:t>
            </a:r>
            <a:r>
              <a:rPr lang="ru-RU" dirty="0"/>
              <a:t> и предметных), осуществляемую в формах, отличных от урочной.</a:t>
            </a:r>
            <a:br>
              <a:rPr lang="ru-RU" dirty="0"/>
            </a:br>
            <a:r>
              <a:rPr lang="ru-RU" dirty="0"/>
              <a:t>Внеурочная деятельность является неотъемлемой и обязательной частью основной общеобразовательной программы Целью внеурочной деятельности является обеспечение достижения ребенком планируемых результатов освоения основной образовательной программы за счет расширения информационной, предметной, культурной среды, в которой происходит образовательная деятельность, повышения гибкости ее организации. Внеурочная деятельность планируется и организуется с учетом индивидуальных особенностей и потребностей ребенка, запросов семьи, культурных традиций, национальных и этнокультурных особенностей региона.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738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35667"/>
            <a:ext cx="8596668" cy="5705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Выписка из</a:t>
            </a:r>
            <a:r>
              <a:rPr lang="ru-RU" dirty="0"/>
              <a:t>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    </a:t>
            </a:r>
            <a:r>
              <a:rPr lang="ru-RU" b="1" dirty="0"/>
              <a:t>ФЕДЕРАЛЬОГО ГОСУДАРСТВЕННОГО ОБРАЗОВАТЕЛЬНОГО СТАНДАРТА</a:t>
            </a:r>
            <a:r>
              <a:rPr lang="ru-RU" dirty="0"/>
              <a:t> 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r>
              <a:rPr lang="ru-RU" b="1" dirty="0"/>
              <a:t>Внеурочная деятельность</a:t>
            </a:r>
            <a:r>
              <a:rPr lang="ru-RU" dirty="0"/>
              <a:t> организуется по направлениям развития личности (спортивно-оздоровительное, духовно-нравственное, социальное, </a:t>
            </a:r>
            <a:r>
              <a:rPr lang="ru-RU" dirty="0" err="1"/>
              <a:t>общеинтеллектуальное</a:t>
            </a:r>
            <a:r>
              <a:rPr lang="ru-RU" dirty="0"/>
              <a:t>, общекультурное) в таких формах как </a:t>
            </a:r>
            <a:r>
              <a:rPr lang="ru-RU" b="1" dirty="0"/>
              <a:t>экскурсии, кружки, секции, круглые столы, конференции, диспуты, школьные научные общества, олимпиады, соревнования, поисковые и научные исследования, общественно полезные практики</a:t>
            </a:r>
            <a:r>
              <a:rPr lang="ru-RU" dirty="0"/>
              <a:t> и т.д.  При организации внеурочной деятельности обучающихся образовательным учреждением используются возможности образовательных учреждений дополнительного образования детей, организаций культуры и спорта. В период каникул для продолжения внеурочной деятельности могут </a:t>
            </a:r>
            <a:r>
              <a:rPr lang="ru-RU" b="1" dirty="0"/>
              <a:t>использоваться возможности организаций отдыха детей и их оздоровления, тематических лагерных смен, летних школ, создаваемых на базе общеобразовательных учреждений и образовательных учреждений дополнительного образования детей.</a:t>
            </a:r>
            <a:r>
              <a:rPr 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93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2046"/>
            <a:ext cx="8596668" cy="6099857"/>
          </a:xfrm>
        </p:spPr>
        <p:txBody>
          <a:bodyPr>
            <a:noAutofit/>
          </a:bodyPr>
          <a:lstStyle/>
          <a:p>
            <a:pPr marL="0" marR="427990" indent="0" algn="ctr">
              <a:lnSpc>
                <a:spcPct val="105000"/>
              </a:lnSpc>
              <a:spcAft>
                <a:spcPts val="45"/>
              </a:spcAft>
              <a:buNone/>
            </a:pPr>
            <a:r>
              <a:rPr lang="ru-RU" sz="20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 внеурочной работы: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34950" marR="431165" indent="-6350">
              <a:lnSpc>
                <a:spcPct val="111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Вовлечение в систематические занятия физической культурой и спортом возможно большего числа учащихся. </a:t>
            </a:r>
          </a:p>
          <a:p>
            <a:pPr marL="234950" marR="431165" indent="-6350">
              <a:lnSpc>
                <a:spcPct val="111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Расширение и совершенствование знаний, умений и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навыков ,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двигательных, моральных и волевых качеств, приобретённых в процессе обязательных уроков ФК и обеспечение готовности школьников к более качественному усвоению материала школьной программы по физическому воспитанию. </a:t>
            </a:r>
          </a:p>
          <a:p>
            <a:pPr marL="234950" marR="431165" indent="-6350">
              <a:lnSpc>
                <a:spcPct val="111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Формирование умения и привычки самостоятельно использовать доступные средства физического воспитания в повседневной жизни с целью собственного физического совершенствования и оздоровления, активного и культурного проведения досуга.  </a:t>
            </a:r>
          </a:p>
          <a:p>
            <a:pPr marL="234950" marR="431165" indent="-6350">
              <a:lnSpc>
                <a:spcPct val="111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Выбор спортивной специализации и достижение в избранном виде спорта результатов на уровне нормативных требований ЕВСК для соответствующего возраста. </a:t>
            </a:r>
          </a:p>
          <a:p>
            <a:pPr marL="234950" marR="431165" indent="-6350">
              <a:lnSpc>
                <a:spcPct val="111000"/>
              </a:lnSpc>
              <a:spcAft>
                <a:spcPts val="15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Подготовка общественного физкультурного актива школы. </a:t>
            </a:r>
          </a:p>
        </p:txBody>
      </p:sp>
    </p:spTree>
    <p:extLst>
      <p:ext uri="{BB962C8B-B14F-4D97-AF65-F5344CB8AC3E}">
        <p14:creationId xmlns:p14="http://schemas.microsoft.com/office/powerpoint/2010/main" val="3471454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965" y="358815"/>
            <a:ext cx="8892037" cy="638922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i="1" dirty="0"/>
              <a:t>Функции внеурочной работы</a:t>
            </a:r>
            <a:r>
              <a:rPr lang="ru-RU" i="1" dirty="0"/>
              <a:t>:</a:t>
            </a: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marL="0" indent="0" algn="ctr">
              <a:buNone/>
            </a:pPr>
            <a:endParaRPr lang="ru-RU" dirty="0"/>
          </a:p>
          <a:p>
            <a:pPr lvl="0" fontAlgn="base"/>
            <a:r>
              <a:rPr lang="ru-RU" dirty="0"/>
              <a:t>способствует повышению уровня двигательной активности детей и укреплению их здоровья;  </a:t>
            </a:r>
            <a:r>
              <a:rPr lang="ru-RU" dirty="0" smtClean="0"/>
              <a:t> </a:t>
            </a:r>
            <a:endParaRPr lang="ru-RU" dirty="0"/>
          </a:p>
          <a:p>
            <a:pPr lvl="0" fontAlgn="base"/>
            <a:r>
              <a:rPr lang="ru-RU" dirty="0"/>
              <a:t>содействует организации активного отдыха школьников; </a:t>
            </a:r>
          </a:p>
          <a:p>
            <a:pPr lvl="0" fontAlgn="base"/>
            <a:r>
              <a:rPr lang="ru-RU" dirty="0"/>
              <a:t>удовлетворяет их индивидуальные интересы в физическом совершенствовании и способствует формированию интереса к занятиям спортом;  </a:t>
            </a:r>
            <a:r>
              <a:rPr lang="ru-RU" dirty="0" smtClean="0"/>
              <a:t> </a:t>
            </a:r>
            <a:endParaRPr lang="ru-RU" dirty="0"/>
          </a:p>
          <a:p>
            <a:pPr lvl="0" fontAlgn="base"/>
            <a:r>
              <a:rPr lang="ru-RU" dirty="0"/>
              <a:t>развивает социальную активность школьников.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910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04172"/>
            <a:ext cx="8596668" cy="6840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Внеурочная работа является составной частью общей системы физического воспитания детей школьного возраста, обогащает последнюю специфическим содержанием и разнообразием форм организации занятий, и при единстве целевой направленности </a:t>
            </a:r>
            <a:r>
              <a:rPr lang="ru-RU" i="1" dirty="0"/>
              <a:t>отличается от нее следующими </a:t>
            </a:r>
            <a:r>
              <a:rPr lang="ru-RU" b="1" i="1" dirty="0"/>
              <a:t>особенностями</a:t>
            </a:r>
            <a:r>
              <a:rPr lang="ru-RU" i="1" dirty="0"/>
              <a:t>:</a:t>
            </a: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1.  Внеурочная работа осуществляется на добровольных началах. Содержание и формы организации занятий определяются с учетом интересов большинства учащихся и условий школы: учащимся предоставляется возможность выбора видов занятий в соответствии с их желаниями. </a:t>
            </a:r>
          </a:p>
          <a:p>
            <a:r>
              <a:rPr lang="ru-RU" dirty="0"/>
              <a:t>2.  Внеурочная работа строится на основе широкой общественной активности самих школьников, объединенных в коллектив физической культуры, при постоянном контроле и руководстве их деятельностью со стороны администрации, учителя физического воспитания и других педагогов школы. </a:t>
            </a:r>
          </a:p>
          <a:p>
            <a:r>
              <a:rPr lang="ru-RU" dirty="0"/>
              <a:t>3.  Педагогическое руководство в процессе внеурочной работы приобретает в большей мере инструктивно-методический и консультативно-рекомендательный характер, стимулирующий проявление творческой инициативы учащихся в проведении различных форм внеклассной работы.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6743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9367" y="243069"/>
            <a:ext cx="9641711" cy="65049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/>
              <a:t>Спортивные </a:t>
            </a:r>
            <a:r>
              <a:rPr lang="ru-RU" b="1" dirty="0" smtClean="0"/>
              <a:t>секции.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Спортивные секции создаются для учащихся, желающих заниматься определенным видом спорта. Основные задачи секций: </a:t>
            </a:r>
          </a:p>
          <a:p>
            <a:pPr lvl="0" fontAlgn="base"/>
            <a:r>
              <a:rPr lang="ru-RU" dirty="0"/>
              <a:t>приобщить школьников к систематическим занятиям спортом; </a:t>
            </a:r>
          </a:p>
          <a:p>
            <a:pPr lvl="0" fontAlgn="base"/>
            <a:r>
              <a:rPr lang="ru-RU" dirty="0"/>
              <a:t>содействовать их спортивному совершенствованию в избранном виде спорта; </a:t>
            </a:r>
          </a:p>
          <a:p>
            <a:pPr lvl="0" fontAlgn="base"/>
            <a:r>
              <a:rPr lang="ru-RU" dirty="0"/>
              <a:t>готовить их к участию во внешкольных соревнованиях; </a:t>
            </a:r>
          </a:p>
          <a:p>
            <a:pPr lvl="0" fontAlgn="base"/>
            <a:r>
              <a:rPr lang="ru-RU" dirty="0"/>
              <a:t>содействовать приобретению знаний и навыков инструкторской работы и судейства соревнований. </a:t>
            </a:r>
          </a:p>
          <a:p>
            <a:r>
              <a:rPr lang="ru-RU" dirty="0"/>
              <a:t>В секции приглашаются школьники основной медицинской группы, получившие допуск врача к занятиям. Проведение конкурсного отбора нежелательно, так как это противоречит основным задачам внеклассной работы. В секции учащиеся распределяются по группам с учетом возраста (6-</a:t>
            </a:r>
          </a:p>
          <a:p>
            <a:r>
              <a:rPr lang="ru-RU" dirty="0"/>
              <a:t>-7, 8--9, 10--11, 12--13, 14--15, 16--17 лет), пола, уровня спортивной подготовленности. Согласно существующему положению дети допускаются к спортивным занятиям.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133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263" y="335667"/>
            <a:ext cx="8845739" cy="621560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/>
              <a:t>     Выводы: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Эффективность внеклассной работы обеспечивается при соблюдении следующих условий: </a:t>
            </a:r>
          </a:p>
          <a:p>
            <a:pPr lvl="0" fontAlgn="base"/>
            <a:r>
              <a:rPr lang="ru-RU" dirty="0"/>
              <a:t>тесная связь с учебной работой (преемственность содержания, организационно-методические приемы и т. д.); </a:t>
            </a:r>
          </a:p>
          <a:p>
            <a:pPr lvl="0" fontAlgn="base"/>
            <a:r>
              <a:rPr lang="ru-RU" dirty="0"/>
              <a:t>доступность занятий и разнообразие форм, обеспечивающих включение в физкультурно-спортивную деятельность широкого контингента учащихся; </a:t>
            </a:r>
          </a:p>
          <a:p>
            <a:pPr lvl="0" fontAlgn="base"/>
            <a:r>
              <a:rPr lang="ru-RU" dirty="0"/>
              <a:t>преемственность принципов и методов всей системы внеклассной образовательно-воспитательной работы при широком участии ученического актива;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833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1117" y="740781"/>
            <a:ext cx="8596668" cy="52890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СПАСИБО ЗА ВНИМАНИЕ!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66046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661</Words>
  <Application>Microsoft Office PowerPoint</Application>
  <PresentationFormat>Широкоэкранный</PresentationFormat>
  <Paragraphs>41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«Формирование физической культуры школьника в рамках внеурочной деятельности»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физической культуры школьника в рамках внеурочной деятельности»</dc:title>
  <dc:creator>lic8</dc:creator>
  <cp:lastModifiedBy>lic8</cp:lastModifiedBy>
  <cp:revision>2</cp:revision>
  <dcterms:created xsi:type="dcterms:W3CDTF">2021-12-15T08:16:27Z</dcterms:created>
  <dcterms:modified xsi:type="dcterms:W3CDTF">2021-12-15T08:36:38Z</dcterms:modified>
</cp:coreProperties>
</file>