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65" r:id="rId2"/>
    <p:sldId id="263" r:id="rId3"/>
    <p:sldId id="266" r:id="rId4"/>
    <p:sldId id="267" r:id="rId5"/>
    <p:sldId id="270" r:id="rId6"/>
    <p:sldId id="271" r:id="rId7"/>
    <p:sldId id="268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17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53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5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9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6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7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2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8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cro.tomsk.ru/assotsiatsiya-pedagogov-nastavnikov/" TargetMode="External"/><Relationship Id="rId2" Type="http://schemas.openxmlformats.org/officeDocument/2006/relationships/hyperlink" Target="https://vk.com/club174094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АССОЦИАЦИЯ ПЕДАГОГОВ-НАСТАВНИКОВ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Создана</a:t>
            </a:r>
            <a:r>
              <a:rPr lang="ru-RU" sz="2900" dirty="0" smtClean="0"/>
              <a:t> </a:t>
            </a:r>
            <a:r>
              <a:rPr lang="ru-RU" sz="2900" dirty="0">
                <a:solidFill>
                  <a:srgbClr val="000000"/>
                </a:solidFill>
              </a:rPr>
              <a:t>13 ноября 2018 г. в ходе </a:t>
            </a:r>
            <a:r>
              <a:rPr lang="ru-RU" sz="2900" dirty="0" smtClean="0">
                <a:solidFill>
                  <a:srgbClr val="000000"/>
                </a:solidFill>
              </a:rPr>
              <a:t>круглого </a:t>
            </a:r>
            <a:r>
              <a:rPr lang="ru-RU" sz="2900" dirty="0">
                <a:solidFill>
                  <a:srgbClr val="000000"/>
                </a:solidFill>
              </a:rPr>
              <a:t>стола «Методическое и диагностическое обеспечение наставнической деятельности</a:t>
            </a:r>
            <a:r>
              <a:rPr lang="ru-RU" sz="2900" dirty="0" smtClean="0">
                <a:solidFill>
                  <a:srgbClr val="0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Направления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деятельности:</a:t>
            </a:r>
          </a:p>
          <a:p>
            <a:r>
              <a:rPr lang="ru-RU" sz="2400" dirty="0"/>
              <a:t>методическое обеспечение организации процесса наставничества;</a:t>
            </a:r>
          </a:p>
          <a:p>
            <a:r>
              <a:rPr lang="ru-RU" sz="2400" dirty="0"/>
              <a:t>создание профессиональной среды для решения актуальных задач педагогов-наставников;</a:t>
            </a:r>
          </a:p>
          <a:p>
            <a:r>
              <a:rPr lang="ru-RU" sz="2400" dirty="0"/>
              <a:t>создание условий для профессиональной поддержки педагогов-наставников, обмена опытом, апробации и тиражирования лучших педагогических  практик;</a:t>
            </a:r>
          </a:p>
          <a:p>
            <a:r>
              <a:rPr lang="ru-RU" sz="2400" dirty="0"/>
              <a:t>создание условий для взаимодействия образовательных сообществ, педагогов-наставников, молодых, начинающих учителей, студентов;</a:t>
            </a:r>
          </a:p>
          <a:p>
            <a:r>
              <a:rPr lang="ru-RU" sz="2400" dirty="0"/>
              <a:t>создание условий для развития сетевого взаимодействия образовательных организаций Томской </a:t>
            </a:r>
            <a:r>
              <a:rPr lang="ru-RU" sz="2400" dirty="0" smtClean="0"/>
              <a:t>области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7" y="394437"/>
            <a:ext cx="1199798" cy="123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</a:t>
            </a:r>
            <a:r>
              <a:rPr lang="ru-RU" dirty="0" smtClean="0"/>
              <a:t>2018-2020гг.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851" y="1743741"/>
            <a:ext cx="8604151" cy="429762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Региональный </a:t>
            </a:r>
            <a:r>
              <a:rPr lang="ru-RU" sz="2400" dirty="0" smtClean="0"/>
              <a:t>конкурс «Педагогические горизонты»;</a:t>
            </a:r>
          </a:p>
          <a:p>
            <a:r>
              <a:rPr lang="ru-RU" sz="2400" dirty="0" smtClean="0"/>
              <a:t>Конкурс совместных мастер-классов «Сотворчество»;</a:t>
            </a:r>
          </a:p>
          <a:p>
            <a:r>
              <a:rPr lang="ru-RU" sz="2400" dirty="0" smtClean="0"/>
              <a:t>Педагогические </a:t>
            </a:r>
            <a:r>
              <a:rPr lang="ru-RU" sz="2400" dirty="0" err="1" smtClean="0"/>
              <a:t>квизы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«</a:t>
            </a:r>
            <a:r>
              <a:rPr lang="ru-RU" sz="2400" dirty="0" smtClean="0"/>
              <a:t>Лаборатория </a:t>
            </a:r>
            <a:r>
              <a:rPr lang="ru-RU" sz="2400" dirty="0" err="1" smtClean="0"/>
              <a:t>лайфхаков</a:t>
            </a:r>
            <a:r>
              <a:rPr lang="ru-RU" sz="2400" dirty="0" smtClean="0"/>
              <a:t>»;</a:t>
            </a:r>
          </a:p>
          <a:p>
            <a:r>
              <a:rPr lang="ru-RU" sz="2400" dirty="0" smtClean="0"/>
              <a:t>Круглые столы;</a:t>
            </a:r>
          </a:p>
          <a:p>
            <a:r>
              <a:rPr lang="ru-RU" sz="2400" dirty="0" smtClean="0"/>
              <a:t>Мониторинг наставников и молодых </a:t>
            </a:r>
            <a:r>
              <a:rPr lang="ru-RU" sz="2400" dirty="0" smtClean="0"/>
              <a:t>учителей;</a:t>
            </a:r>
          </a:p>
          <a:p>
            <a:r>
              <a:rPr lang="ru-RU" sz="2400" dirty="0" err="1" smtClean="0"/>
              <a:t>Коворкинг</a:t>
            </a:r>
            <a:r>
              <a:rPr lang="ru-RU" sz="2400" dirty="0" smtClean="0"/>
              <a:t> </a:t>
            </a:r>
            <a:r>
              <a:rPr lang="ru-RU" sz="2400" dirty="0"/>
              <a:t>«Учитель и профессиональное сообщество: грани взаимодействия и развития</a:t>
            </a:r>
            <a:r>
              <a:rPr lang="ru-RU" sz="2400" dirty="0" smtClean="0"/>
              <a:t>»;</a:t>
            </a:r>
            <a:endParaRPr lang="ru-RU" sz="2400" dirty="0" smtClean="0"/>
          </a:p>
          <a:p>
            <a:r>
              <a:rPr lang="ru-RU" sz="2400" dirty="0"/>
              <a:t>VI Слет молодых учителей Томской области "Будущее в руках тех, кто учит и учится</a:t>
            </a:r>
            <a:r>
              <a:rPr lang="ru-RU" sz="2400" dirty="0" smtClean="0"/>
              <a:t>!«;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Научно-практическая конференция </a:t>
            </a:r>
            <a:r>
              <a:rPr lang="ru-RU" sz="2400" dirty="0"/>
              <a:t>«Наставник»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25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VI Слет молодых учителей Томской области "Будущее в руках тех, кто учит и учится!"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044699"/>
            <a:ext cx="56134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lang="ru-RU" dirty="0" smtClean="0"/>
              <a:t>Педагогические </a:t>
            </a:r>
            <a:r>
              <a:rPr lang="ru-RU" dirty="0" err="1" smtClean="0"/>
              <a:t>квизы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83" y="1405466"/>
            <a:ext cx="3625850" cy="483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6767"/>
            <a:ext cx="3509433" cy="467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Мониторинг </a:t>
            </a:r>
            <a:r>
              <a:rPr lang="ru-RU" b="1" dirty="0"/>
              <a:t>ресурсов педагогов-наставников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72,6% педагогов наставников готовы делиться авторскими методическими материалами с молодыми учителями:</a:t>
            </a:r>
          </a:p>
          <a:p>
            <a:r>
              <a:rPr lang="ru-RU" sz="2800" dirty="0">
                <a:solidFill>
                  <a:schemeClr val="tx1"/>
                </a:solidFill>
              </a:rPr>
              <a:t>Технологические карты уроков;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Рабочие программы внеурочной деятельности;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Презентации у урокам;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Дидактические материалы к урокам…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02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729133" cy="15832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Мониторинг </a:t>
            </a:r>
            <a:r>
              <a:rPr lang="ru-RU" sz="3200" b="1" dirty="0"/>
              <a:t>профессиональных потребностей молодых и начинающих учителей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chemeClr val="tx1"/>
                </a:solidFill>
              </a:rPr>
              <a:t>55 % </a:t>
            </a:r>
            <a:r>
              <a:rPr lang="ru-RU" sz="3200" dirty="0">
                <a:solidFill>
                  <a:schemeClr val="tx1"/>
                </a:solidFill>
              </a:rPr>
              <a:t>молодых учителей нуждаются в методической помощи по разработке отдельных этапов урока;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39,5% </a:t>
            </a:r>
            <a:r>
              <a:rPr lang="ru-RU" sz="3200" dirty="0">
                <a:solidFill>
                  <a:schemeClr val="tx1"/>
                </a:solidFill>
              </a:rPr>
              <a:t>нуждаются в помощи при разработке технологической карты урока;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 5,5% не нуждаются в помощи при планировании </a:t>
            </a:r>
            <a:r>
              <a:rPr lang="ru-RU" sz="3200" dirty="0" smtClean="0">
                <a:solidFill>
                  <a:schemeClr val="tx1"/>
                </a:solidFill>
              </a:rPr>
              <a:t>урока.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076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Коворкинг</a:t>
            </a:r>
            <a:r>
              <a:rPr lang="ru-RU" sz="2800" b="1" dirty="0"/>
              <a:t> «Учитель и профессиональное сообщество: грани взаимодействия и развития</a:t>
            </a:r>
            <a:r>
              <a:rPr lang="ru-RU" sz="2800" dirty="0"/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819798"/>
            <a:ext cx="5317068" cy="29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80" y="2900357"/>
            <a:ext cx="4343405" cy="325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1067" y="550333"/>
            <a:ext cx="8105246" cy="13800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Открытый конкурс мастер-классов молодых/начинающих учителей и наставников «</a:t>
            </a:r>
            <a:r>
              <a:rPr lang="ru-RU" sz="2800" b="1" dirty="0" smtClean="0"/>
              <a:t>Сотворчество»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528733" y="2218266"/>
            <a:ext cx="3750735" cy="3640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Цель Конкурса: создание условий для эффективной профессиональной адаптации и развития молодых/начинающих педагогов через организацию совместных мероприятий с педагогами-наставниками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7" y="2054576"/>
            <a:ext cx="3071284" cy="40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2066" y="2734733"/>
            <a:ext cx="95758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Приглашаем к </a:t>
            </a:r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сотрудничеству</a:t>
            </a:r>
            <a:r>
              <a:rPr lang="ru-RU" sz="3200" b="1" dirty="0">
                <a:ln/>
                <a:solidFill>
                  <a:schemeClr val="accent3"/>
                </a:solidFill>
              </a:rPr>
              <a:t>:</a:t>
            </a:r>
            <a:endParaRPr lang="ru-RU" sz="32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hlinkClick r:id="rId2"/>
              </a:rPr>
              <a:t>https://</a:t>
            </a:r>
            <a:r>
              <a:rPr lang="en-US" sz="3200" b="1" dirty="0" smtClean="0">
                <a:ln/>
                <a:solidFill>
                  <a:schemeClr val="accent3"/>
                </a:solidFill>
                <a:hlinkClick r:id="rId2"/>
              </a:rPr>
              <a:t>vk.com/club174094138</a:t>
            </a:r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hlinkClick r:id="rId3"/>
              </a:rPr>
              <a:t>http://rcro.tomsk.ru/assotsiatsiya-pedagogov-nastavnikov/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67" y="1439335"/>
            <a:ext cx="3997150" cy="13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6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268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АССОЦИАЦИЯ ПЕДАГОГОВ-НАСТАВНИКОВ</vt:lpstr>
      <vt:lpstr>МЕРОПРИЯТИЯ 2018-2020гг.</vt:lpstr>
      <vt:lpstr>VI Слет молодых учителей Томской области "Будущее в руках тех, кто учит и учится!"  </vt:lpstr>
      <vt:lpstr>Педагогические квизы</vt:lpstr>
      <vt:lpstr>Мониторинг ресурсов педагогов-наставников </vt:lpstr>
      <vt:lpstr>Мониторинг профессиональных потребностей молодых и начинающих учителей </vt:lpstr>
      <vt:lpstr>Коворкинг «Учитель и профессиональное сообщество: грани взаимодействия и развития»</vt:lpstr>
      <vt:lpstr>Открытый конкурс мастер-классов молодых/начинающих учителей и наставников «Сотворчество»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как эффективная форма организации деятельности профессионального сообщества молодых учителей</dc:title>
  <dc:creator>Сарычева М. О.</dc:creator>
  <cp:lastModifiedBy>PC</cp:lastModifiedBy>
  <cp:revision>37</cp:revision>
  <dcterms:created xsi:type="dcterms:W3CDTF">2017-10-10T02:24:05Z</dcterms:created>
  <dcterms:modified xsi:type="dcterms:W3CDTF">2020-03-27T16:47:41Z</dcterms:modified>
</cp:coreProperties>
</file>