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19"/>
  </p:notesMasterIdLst>
  <p:handoutMasterIdLst>
    <p:handoutMasterId r:id="rId20"/>
  </p:handoutMasterIdLst>
  <p:sldIdLst>
    <p:sldId id="262" r:id="rId5"/>
    <p:sldId id="261" r:id="rId6"/>
    <p:sldId id="263" r:id="rId7"/>
    <p:sldId id="265" r:id="rId8"/>
    <p:sldId id="264" r:id="rId9"/>
    <p:sldId id="274" r:id="rId10"/>
    <p:sldId id="267" r:id="rId11"/>
    <p:sldId id="266" r:id="rId12"/>
    <p:sldId id="268" r:id="rId13"/>
    <p:sldId id="269" r:id="rId14"/>
    <p:sldId id="271" r:id="rId15"/>
    <p:sldId id="272" r:id="rId16"/>
    <p:sldId id="273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9966FF"/>
    <a:srgbClr val="FEB114"/>
    <a:srgbClr val="FFF6BA"/>
    <a:srgbClr val="F9B22C"/>
    <a:srgbClr val="CBB1FF"/>
    <a:srgbClr val="E5E3F3"/>
    <a:srgbClr val="FFE150"/>
    <a:srgbClr val="AD6F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64FAE-D4EC-4B33-A572-52CE971EC6C5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7C4E6-1680-4DA6-AD60-56D1A7A29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87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pn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png"/><Relationship Id="rId7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332121" y="1068404"/>
            <a:ext cx="9144000" cy="1434163"/>
          </a:xfrm>
          <a:prstGeom prst="rect">
            <a:avLst/>
          </a:prstGeom>
          <a:ln>
            <a:solidFill>
              <a:srgbClr val="9966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400" b="1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67" y="3012847"/>
            <a:ext cx="2822590" cy="3447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63" y="6024436"/>
            <a:ext cx="5551716" cy="638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61" y="4560037"/>
            <a:ext cx="1948772" cy="18692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632">
            <a:off x="224356" y="1858403"/>
            <a:ext cx="999250" cy="11180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5" y="2725474"/>
            <a:ext cx="953184" cy="10648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9" y="4564920"/>
            <a:ext cx="1575977" cy="18643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2553">
            <a:off x="8906609" y="3057735"/>
            <a:ext cx="1025779" cy="10640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213" y="133475"/>
            <a:ext cx="1694227" cy="14207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359">
            <a:off x="2831308" y="204024"/>
            <a:ext cx="1325102" cy="5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29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73" y="676492"/>
            <a:ext cx="8789463" cy="343348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0479" y="1856232"/>
            <a:ext cx="6019850" cy="1073847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rgbClr val="FFE1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21" y="3299826"/>
            <a:ext cx="2766662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4173041"/>
            <a:ext cx="2541585" cy="24378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977" y="981054"/>
            <a:ext cx="1219200" cy="1362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3" y="4479719"/>
            <a:ext cx="1951436" cy="23085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7246"/>
            <a:ext cx="971876" cy="10081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15" y="4342558"/>
            <a:ext cx="974406" cy="10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868607" y="728650"/>
            <a:ext cx="8192138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28788" y="2944866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28788" y="3765234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28788" y="4585602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40" y="93727"/>
            <a:ext cx="1210188" cy="532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02" y="3059864"/>
            <a:ext cx="2730600" cy="3486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22" y="5918230"/>
            <a:ext cx="4631398" cy="628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5" y="4450329"/>
            <a:ext cx="2390218" cy="2292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065">
            <a:off x="446928" y="2480896"/>
            <a:ext cx="1105332" cy="12367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125" y="1862002"/>
            <a:ext cx="946493" cy="105741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0" y="4355341"/>
            <a:ext cx="516931" cy="7209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70" y="95817"/>
            <a:ext cx="1460862" cy="12250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8" y="885524"/>
            <a:ext cx="839414" cy="8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286921" y="968866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95493" y="968866"/>
            <a:ext cx="3280776" cy="59573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995493" y="1665673"/>
            <a:ext cx="3280776" cy="59573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95493" y="2362480"/>
            <a:ext cx="3280776" cy="59573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6" y="2916454"/>
            <a:ext cx="610828" cy="8874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88" y="6025931"/>
            <a:ext cx="6373649" cy="644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06" y="4388562"/>
            <a:ext cx="2521699" cy="2418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9" y="644878"/>
            <a:ext cx="912336" cy="1020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09" y="48112"/>
            <a:ext cx="913569" cy="10206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174" y="3428999"/>
            <a:ext cx="460556" cy="642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37" y="98118"/>
            <a:ext cx="1303988" cy="1093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81" y="4298651"/>
            <a:ext cx="734300" cy="7616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7" y="3182409"/>
            <a:ext cx="3799071" cy="34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84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904103" y="914256"/>
            <a:ext cx="7645966" cy="1736953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2294" y="2857432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902294" y="3567785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02294" y="4289743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44" y="2822804"/>
            <a:ext cx="3146726" cy="3593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19" y="5966014"/>
            <a:ext cx="6185241" cy="742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8848" y="4071486"/>
            <a:ext cx="2599904" cy="2493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08" y="2177053"/>
            <a:ext cx="847554" cy="94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26" y="202695"/>
            <a:ext cx="439436" cy="608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2" y="2357018"/>
            <a:ext cx="1095955" cy="1224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85" y="159527"/>
            <a:ext cx="491442" cy="4183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5" y="159527"/>
            <a:ext cx="1799980" cy="1509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00" y="22282"/>
            <a:ext cx="715710" cy="7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76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7169" y="843738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61709" y="882206"/>
            <a:ext cx="3280776" cy="728696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61709" y="1687791"/>
            <a:ext cx="3280776" cy="728696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61709" y="2498843"/>
            <a:ext cx="3280776" cy="728696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4" y="978491"/>
            <a:ext cx="991402" cy="11092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49" y="1944072"/>
            <a:ext cx="488804" cy="676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00" y="15125"/>
            <a:ext cx="790039" cy="882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529" y="4410037"/>
            <a:ext cx="447568" cy="381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" y="4410037"/>
            <a:ext cx="1890731" cy="22366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28" y="223625"/>
            <a:ext cx="1415300" cy="11868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02" y="4410037"/>
            <a:ext cx="969936" cy="10061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48041" y="3290361"/>
            <a:ext cx="2732400" cy="35248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70" y="5973573"/>
            <a:ext cx="4990354" cy="6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4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07108" y="593896"/>
            <a:ext cx="8192138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67289" y="2810112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67289" y="3630480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67289" y="4450848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919" y="3191847"/>
            <a:ext cx="3062191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56" y="6050665"/>
            <a:ext cx="4913190" cy="753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59" y="3907873"/>
            <a:ext cx="2757395" cy="2644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8" y="3915187"/>
            <a:ext cx="925290" cy="10352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10" y="3203228"/>
            <a:ext cx="670261" cy="9348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29"/>
            <a:ext cx="1758659" cy="14748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81" y="1309036"/>
            <a:ext cx="1146987" cy="1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34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53242" y="177344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5707" y="495400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05707" y="1460981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05707" y="2426562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2032" y="3369600"/>
            <a:ext cx="2876400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18" y="6057045"/>
            <a:ext cx="5807006" cy="6236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16" y="4020408"/>
            <a:ext cx="2238375" cy="2647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73" y="3849818"/>
            <a:ext cx="723900" cy="10096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847" y="89905"/>
            <a:ext cx="1826275" cy="15315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848" y="1587794"/>
            <a:ext cx="1355430" cy="14060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50" y="3849818"/>
            <a:ext cx="982300" cy="10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26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04103" y="914256"/>
            <a:ext cx="7645966" cy="1736953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2294" y="2857432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902294" y="3567785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02294" y="4289743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50" y="3256318"/>
            <a:ext cx="2728022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95" y="6170623"/>
            <a:ext cx="4375841" cy="503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7" y="767446"/>
            <a:ext cx="1003784" cy="1123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" y="4076172"/>
            <a:ext cx="2238375" cy="26479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254" y="3056376"/>
            <a:ext cx="723900" cy="10096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372" y="157246"/>
            <a:ext cx="1805421" cy="15140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32" y="2333104"/>
            <a:ext cx="1276350" cy="13239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51" y="157245"/>
            <a:ext cx="472260" cy="6538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14" y="5185650"/>
            <a:ext cx="547571" cy="4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66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696" y="3332124"/>
            <a:ext cx="2764800" cy="348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6143486"/>
            <a:ext cx="4045324" cy="62012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237767" y="352849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533480" y="402158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533480" y="1367739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533480" y="2333320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5" y="1750430"/>
            <a:ext cx="783772" cy="876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15" y="3785283"/>
            <a:ext cx="3267075" cy="3133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621" y="4066674"/>
            <a:ext cx="723900" cy="1009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83" y="3428999"/>
            <a:ext cx="1139580" cy="11821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27" y="182705"/>
            <a:ext cx="1869463" cy="156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52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1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8" r:id="rId9"/>
    <p:sldLayoutId id="2147483686" r:id="rId10"/>
    <p:sldLayoutId id="214748369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10" Type="http://schemas.openxmlformats.org/officeDocument/2006/relationships/image" Target="../media/image9.png"/><Relationship Id="rId4" Type="http://schemas.openxmlformats.org/officeDocument/2006/relationships/image" Target="../media/image27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23.png"/><Relationship Id="rId10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6.png"/><Relationship Id="rId9" Type="http://schemas.openxmlformats.org/officeDocument/2006/relationships/image" Target="../media/image9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5498" y="2198671"/>
            <a:ext cx="9520624" cy="431514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класс:</a:t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Дифференцированный подход на уроках русского языка»</a:t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Нейзман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Валериевна,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№44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г.Томска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/>
              <a:t/>
            </a:r>
            <a:br>
              <a:rPr lang="ru-RU" b="0" dirty="0"/>
            </a:b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43452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2150234" y="2664511"/>
            <a:ext cx="5830735" cy="850047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группа: даны слова. Вставить пропущенные орфограммы. Распределить слова в 3 столбика.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50234" y="1642339"/>
            <a:ext cx="7326126" cy="844181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группа: подобрать самостоятельно слова, распределить слова в столбики. Составить предложение со словами</a:t>
            </a:r>
            <a:r>
              <a:rPr lang="ru-RU" sz="2000" dirty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50234" y="3749685"/>
            <a:ext cx="5830735" cy="842290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группа: к картинке подобрать подходящие слова (слова даны) с пропущенными орфограммами и подчеркнуть их.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150234" y="136053"/>
            <a:ext cx="4776158" cy="1286499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66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Орфограммы ЖИ-ШИ, ЧА-ЩА, ЧУ-ЩУ.</a:t>
            </a:r>
          </a:p>
        </p:txBody>
      </p:sp>
      <p:pic>
        <p:nvPicPr>
          <p:cNvPr id="17" name="Рисунок 1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4566" y="3066951"/>
            <a:ext cx="2764800" cy="34884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6143486"/>
            <a:ext cx="4045324" cy="62012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5" y="1750430"/>
            <a:ext cx="783772" cy="8769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15" y="3785283"/>
            <a:ext cx="3267075" cy="31337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57" y="4715337"/>
            <a:ext cx="723900" cy="10096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190" y="2708129"/>
            <a:ext cx="1139580" cy="11821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27" y="182705"/>
            <a:ext cx="1869463" cy="156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95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04103" y="914257"/>
            <a:ext cx="7645966" cy="90427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3)Антонимы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1902294" y="2651209"/>
            <a:ext cx="7647775" cy="91657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самостоятельно подобрать слова противоположные по смыслу, которые будут обозначать признак предмета.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>
          <a:xfrm>
            <a:off x="1902294" y="3567785"/>
            <a:ext cx="7647775" cy="1736952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даны слова написать противоположные слова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мягкий- …                                                                 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близкий- …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сладкий- …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холодный- …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>
          <a:xfrm rot="10800000" flipV="1">
            <a:off x="1902294" y="5383657"/>
            <a:ext cx="7647775" cy="85275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со стр. 142 выписать 4 пары противоположных по смыслу слов.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(Например: сильный-слабый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77580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04103" y="914256"/>
            <a:ext cx="7645966" cy="86317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4)Составить предложение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1902294" y="2651210"/>
            <a:ext cx="7647775" cy="916576"/>
          </a:xfrm>
        </p:spPr>
        <p:txBody>
          <a:bodyPr/>
          <a:lstStyle/>
          <a:p>
            <a:endParaRPr lang="ru-RU" dirty="0" smtClean="0"/>
          </a:p>
          <a:p>
            <a:pPr algn="l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группа: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и составить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«зимнее»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предложение. Начертить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схему.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ложится.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>
          <a:xfrm>
            <a:off x="1902293" y="3567786"/>
            <a:ext cx="7647775" cy="112750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группа: составить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по набору слов с выбором знака(. или !)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лесу, как, хорошо, зимой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>
          <a:xfrm>
            <a:off x="1902294" y="4572000"/>
            <a:ext cx="7647775" cy="1191802"/>
          </a:xfrm>
        </p:spPr>
        <p:txBody>
          <a:bodyPr/>
          <a:lstStyle/>
          <a:p>
            <a:r>
              <a:rPr lang="ru-RU" dirty="0" smtClean="0"/>
              <a:t>  </a:t>
            </a:r>
          </a:p>
          <a:p>
            <a:pPr algn="l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группа: составить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из слов в соответствии с данной схемой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Кто?  Что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делает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По како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Чему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Белка     прыгает      по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тонкой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ветке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321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0479" y="1294544"/>
            <a:ext cx="6019850" cy="2671281"/>
          </a:xfrm>
        </p:spPr>
        <p:txBody>
          <a:bodyPr/>
          <a:lstStyle/>
          <a:p>
            <a:r>
              <a:rPr lang="ru-RU" dirty="0" smtClean="0"/>
              <a:t>Положительные результаты дифференцированного подхода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51613" y="1444258"/>
            <a:ext cx="2599362" cy="207538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1613" y="1974117"/>
            <a:ext cx="225171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Развитие сильных и уравнивание слабых</a:t>
            </a:r>
            <a:endParaRPr lang="ru-RU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43335" y="2989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20578425">
            <a:off x="849304" y="3568652"/>
            <a:ext cx="3044031" cy="306036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7964" y="4495684"/>
            <a:ext cx="22397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Обучение каждого на уровне его возможностей и способностей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865" y="3359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991664" y="1356189"/>
            <a:ext cx="2872804" cy="231699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 rot="10800000" flipV="1">
            <a:off x="9753902" y="1837238"/>
            <a:ext cx="158161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Повышение интереса к учебному процессу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0800000">
            <a:off x="4738024" y="3965825"/>
            <a:ext cx="2244760" cy="26661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693252" y="4744892"/>
            <a:ext cx="23529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Благоприятный климат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65149">
            <a:off x="8459451" y="3804074"/>
            <a:ext cx="3158002" cy="296291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10800000" flipV="1">
            <a:off x="9154879" y="4853100"/>
            <a:ext cx="176714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Повышение самооценки</a:t>
            </a:r>
            <a:endParaRPr lang="ru-RU" sz="2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739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ОЛОДЦЫ!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788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747215" y="2856393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детей ориентироваться в большом потоке информации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47212" y="3770809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индивидуальных способностей  учащихся. 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47213" y="4564243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образования</a:t>
            </a:r>
            <a:endParaRPr lang="ru-RU" sz="2000" b="1" dirty="0">
              <a:solidFill>
                <a:srgbClr val="99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647824" y="740522"/>
            <a:ext cx="8439755" cy="757102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b="1" dirty="0" smtClean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выбора темы:</a:t>
            </a:r>
            <a:endParaRPr lang="ru-RU" b="1" dirty="0">
              <a:solidFill>
                <a:srgbClr val="99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40" y="93727"/>
            <a:ext cx="1210188" cy="5328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02" y="3059864"/>
            <a:ext cx="2730600" cy="34868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22" y="5918230"/>
            <a:ext cx="4631398" cy="62850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5" y="4450329"/>
            <a:ext cx="2390218" cy="229265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065">
            <a:off x="446928" y="2480896"/>
            <a:ext cx="1105332" cy="12367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125" y="1862002"/>
            <a:ext cx="946493" cy="105741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0" y="4355341"/>
            <a:ext cx="516931" cy="7209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70" y="95817"/>
            <a:ext cx="1460862" cy="122507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8" y="885524"/>
            <a:ext cx="839414" cy="8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56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592494" y="1717032"/>
            <a:ext cx="3683776" cy="611408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</a:t>
            </a:r>
            <a:endParaRPr lang="ru-RU" sz="2000" b="1" dirty="0">
              <a:solidFill>
                <a:srgbClr val="99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92494" y="968866"/>
            <a:ext cx="3683776" cy="607189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Индивидуальный(</a:t>
            </a:r>
            <a:r>
              <a:rPr lang="ru-RU" sz="2000" b="1" dirty="0" err="1" smtClean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</a:t>
            </a:r>
            <a:r>
              <a:rPr lang="ru-RU" sz="2000" b="1" dirty="0" smtClean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sz="2000" b="1" dirty="0" err="1" smtClean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lang="ru-RU" sz="2000" b="1" dirty="0" smtClean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000" b="1" dirty="0">
              <a:solidFill>
                <a:srgbClr val="99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92494" y="2452673"/>
            <a:ext cx="3683776" cy="605829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Фронтальный</a:t>
            </a:r>
            <a:endParaRPr lang="ru-RU" sz="2000" b="1" dirty="0">
              <a:solidFill>
                <a:srgbClr val="99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675681" y="968866"/>
            <a:ext cx="54469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66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подход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-это средство для развития личности ученика, которое способствует успешному усвоению каждым учеником учебной программы.</a:t>
            </a:r>
            <a:endParaRPr lang="ru-RU" sz="28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6" y="2916454"/>
            <a:ext cx="610828" cy="88743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88" y="6025931"/>
            <a:ext cx="6373649" cy="64487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06" y="4388562"/>
            <a:ext cx="2521699" cy="241877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9" y="644878"/>
            <a:ext cx="912336" cy="102079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09" y="48112"/>
            <a:ext cx="913569" cy="10206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174" y="3428999"/>
            <a:ext cx="460556" cy="64235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37" y="98118"/>
            <a:ext cx="1303988" cy="109352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81" y="4298651"/>
            <a:ext cx="734300" cy="7616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49" y="3184130"/>
            <a:ext cx="3799071" cy="34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53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931318" y="2827818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способности «сильного»</a:t>
            </a:r>
            <a:endParaRPr lang="ru-RU" sz="2000" b="1" dirty="0">
              <a:solidFill>
                <a:srgbClr val="99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3123" y="2846867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«слабому»</a:t>
            </a:r>
            <a:r>
              <a:rPr lang="en-US" sz="2000" b="1" dirty="0" smtClean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ученику</a:t>
            </a:r>
            <a:endParaRPr lang="ru-RU" sz="2000" b="1" dirty="0">
              <a:solidFill>
                <a:srgbClr val="99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143124" y="730997"/>
            <a:ext cx="8439755" cy="937988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задачи: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26" y="3318159"/>
            <a:ext cx="3146726" cy="35936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19" y="5966014"/>
            <a:ext cx="6185241" cy="7420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8848" y="4071486"/>
            <a:ext cx="2599904" cy="24937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08" y="2177053"/>
            <a:ext cx="847554" cy="9483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26" y="202695"/>
            <a:ext cx="439436" cy="6084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2" y="2357018"/>
            <a:ext cx="1095955" cy="12243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85" y="159527"/>
            <a:ext cx="491442" cy="4183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5" y="159527"/>
            <a:ext cx="1799980" cy="15094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00" y="22282"/>
            <a:ext cx="715710" cy="742416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>
            <a:off x="4202130" y="1797978"/>
            <a:ext cx="667821" cy="883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8818" y="1822065"/>
            <a:ext cx="707197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3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082819" y="4236955"/>
            <a:ext cx="5071709" cy="1622035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группа: учащиеся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низкими познавательными способностями, низким уровнем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познавательного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82819" y="1555274"/>
            <a:ext cx="5071710" cy="1250139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группа: учащиеся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высоким уровнем учебных возможностей и высокими показателями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успеваемости. 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82819" y="2923290"/>
            <a:ext cx="5071710" cy="1090151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 smtClean="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группа: из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со средними показателями успеваемости по предмету.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323591" y="105304"/>
            <a:ext cx="6524450" cy="1196485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66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деления на группы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4" y="978491"/>
            <a:ext cx="991402" cy="11092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49" y="1944072"/>
            <a:ext cx="488804" cy="676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293" y="344693"/>
            <a:ext cx="790039" cy="8826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529" y="4410037"/>
            <a:ext cx="447568" cy="381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" y="4410037"/>
            <a:ext cx="1890731" cy="22366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28" y="223625"/>
            <a:ext cx="1415300" cy="11868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824" y="2620878"/>
            <a:ext cx="969936" cy="10061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48041" y="3290361"/>
            <a:ext cx="2732400" cy="35248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70" y="5973573"/>
            <a:ext cx="4990354" cy="6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28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04103" y="359596"/>
            <a:ext cx="7645966" cy="99659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дифференцированного подхода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>
          <a:xfrm>
            <a:off x="2002936" y="2572473"/>
            <a:ext cx="4837553" cy="572023"/>
          </a:xfrm>
        </p:spPr>
        <p:txBody>
          <a:bodyPr/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2)Проведение диагностики на основе выбранных критериев.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>
          <a:xfrm>
            <a:off x="2002936" y="3180318"/>
            <a:ext cx="4837553" cy="721958"/>
          </a:xfrm>
        </p:spPr>
        <p:txBody>
          <a:bodyPr/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3)Распределение учащихся по группам с учетом результатов диагностики.</a:t>
            </a:r>
          </a:p>
        </p:txBody>
      </p:sp>
      <p:sp>
        <p:nvSpPr>
          <p:cNvPr id="13" name="Текст 6"/>
          <p:cNvSpPr txBox="1">
            <a:spLocks/>
          </p:cNvSpPr>
          <p:nvPr/>
        </p:nvSpPr>
        <p:spPr>
          <a:xfrm>
            <a:off x="2002936" y="1642800"/>
            <a:ext cx="5710857" cy="89385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rgbClr val="9966FF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rgbClr val="418E0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rgbClr val="418E0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rgbClr val="418E0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rgbClr val="418E0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1)Определение критериев, по которым создаются группы учащихся для дифференцированной работы.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19" y="4434137"/>
            <a:ext cx="6171094" cy="14071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20" y="3613679"/>
            <a:ext cx="5373384" cy="1421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018" y="5254595"/>
            <a:ext cx="6171095" cy="14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81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690955" y="3718314"/>
            <a:ext cx="4244156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акрепление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90954" y="2855148"/>
            <a:ext cx="42441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52D0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знаний</a:t>
            </a:r>
            <a:endParaRPr lang="ru-RU" sz="2000" b="1" dirty="0">
              <a:solidFill>
                <a:srgbClr val="52D0D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91636" y="5127366"/>
            <a:ext cx="4243475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647824" y="740521"/>
            <a:ext cx="8439755" cy="1878449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b="1" dirty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подход в обучении можно осуществить на разных этапах урока: 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919" y="3191847"/>
            <a:ext cx="3062191" cy="34884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56" y="6050665"/>
            <a:ext cx="4913190" cy="75316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59" y="3907873"/>
            <a:ext cx="2757395" cy="264484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8" y="3915187"/>
            <a:ext cx="925290" cy="103528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10" y="3203228"/>
            <a:ext cx="670261" cy="93483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29"/>
            <a:ext cx="1758659" cy="147480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81" y="1309036"/>
            <a:ext cx="1146987" cy="118978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690955" y="2850699"/>
            <a:ext cx="42441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знаний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0954" y="4375800"/>
            <a:ext cx="437730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37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96673" y="1383655"/>
            <a:ext cx="4658904" cy="889674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 smtClean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2000" dirty="0" smtClean="0">
              <a:solidFill>
                <a:srgbClr val="9966FF"/>
              </a:solidFill>
              <a:latin typeface="Times New Roman" panose="02020603050405020304" pitchFamily="18" charset="0"/>
              <a:cs typeface="Segoe UI Light" panose="020B0502040204020203" pitchFamily="34" charset="0"/>
            </a:endParaRPr>
          </a:p>
          <a:p>
            <a:pPr algn="ctr"/>
            <a:endParaRPr lang="ru-RU" sz="2000" dirty="0" smtClean="0">
              <a:solidFill>
                <a:srgbClr val="9966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 algn="ctr">
              <a:buAutoNum type="arabicParenR"/>
            </a:pPr>
            <a:r>
              <a:rPr lang="ru-RU" sz="2000" b="1" dirty="0" smtClean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уровню трудности</a:t>
            </a:r>
          </a:p>
          <a:p>
            <a:pPr marL="457200" indent="-457200" algn="ctr">
              <a:buAutoNum type="arabicParenR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объёму</a:t>
            </a:r>
          </a:p>
          <a:p>
            <a:pPr marL="457200" indent="-457200">
              <a:buAutoNum type="arabicParenR"/>
            </a:pPr>
            <a:endParaRPr lang="ru-RU" sz="2000" dirty="0" smtClean="0">
              <a:solidFill>
                <a:srgbClr val="9966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2000" dirty="0">
              <a:solidFill>
                <a:srgbClr val="9966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2000" dirty="0" smtClean="0">
              <a:solidFill>
                <a:srgbClr val="9966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6673" y="3246135"/>
            <a:ext cx="4658904" cy="806721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и характеру помощи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764074" y="187418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66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следующие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дифференцирован-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2032" y="3369600"/>
            <a:ext cx="2876400" cy="348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18" y="6057045"/>
            <a:ext cx="5807006" cy="623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228" y="4733070"/>
            <a:ext cx="2238375" cy="2647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73" y="3849818"/>
            <a:ext cx="723900" cy="10096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847" y="89905"/>
            <a:ext cx="1826275" cy="15315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62" y="1647523"/>
            <a:ext cx="1355430" cy="14060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50" y="3849818"/>
            <a:ext cx="982300" cy="10974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515" y="2204280"/>
            <a:ext cx="479187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14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2084118" y="1621185"/>
            <a:ext cx="7356928" cy="1718598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группа: самостоятельно начертить схемы к словам и раскрасить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Елка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</a:t>
            </a:r>
            <a:r>
              <a:rPr lang="ru-RU" sz="2000" dirty="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2000" dirty="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sz="2000" dirty="0">
              <a:solidFill>
                <a:srgbClr val="9966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84117" y="3330577"/>
            <a:ext cx="7356929" cy="146447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2000" dirty="0" smtClean="0">
              <a:solidFill>
                <a:srgbClr val="9966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к словам схемы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раскрасить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Ежик  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Уж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Мяч</a:t>
            </a:r>
          </a:p>
          <a:p>
            <a:pPr algn="ctr"/>
            <a:r>
              <a:rPr lang="ru-RU" sz="2000" dirty="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sz="2000" dirty="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sz="2000" dirty="0">
              <a:solidFill>
                <a:srgbClr val="9966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84117" y="4795056"/>
            <a:ext cx="7356929" cy="1601001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даны слова и к ним схемы. Раскрасить схемы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ученик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сапоги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яблоко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  <a:endParaRPr lang="ru-RU" sz="2000" dirty="0">
              <a:solidFill>
                <a:srgbClr val="9966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084117" y="766204"/>
            <a:ext cx="7356929" cy="854980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>
                <a:solidFill>
                  <a:srgbClr val="9966FF"/>
                </a:solidFill>
                <a:latin typeface="Segoe UI Light" panose="020B0502040204020203" pitchFamily="34" charset="0"/>
              </a:rPr>
              <a:t/>
            </a:r>
            <a:br>
              <a:rPr lang="ru-RU" dirty="0" smtClean="0">
                <a:solidFill>
                  <a:srgbClr val="9966FF"/>
                </a:solidFill>
                <a:latin typeface="Segoe UI Light" panose="020B0502040204020203" pitchFamily="34" charset="0"/>
              </a:rPr>
            </a:br>
            <a:r>
              <a:rPr lang="ru-RU" dirty="0">
                <a:solidFill>
                  <a:srgbClr val="9966FF"/>
                </a:solidFill>
                <a:latin typeface="Segoe UI Light" panose="020B0502040204020203" pitchFamily="34" charset="0"/>
              </a:rPr>
              <a:t/>
            </a:r>
            <a:br>
              <a:rPr lang="ru-RU" dirty="0">
                <a:solidFill>
                  <a:srgbClr val="9966FF"/>
                </a:solidFill>
                <a:latin typeface="Segoe UI Light" panose="020B0502040204020203" pitchFamily="34" charset="0"/>
              </a:rPr>
            </a:br>
            <a:r>
              <a:rPr lang="ru-RU" b="1" dirty="0" smtClean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b="1" dirty="0" err="1" smtClean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Слого</a:t>
            </a:r>
            <a:r>
              <a:rPr lang="ru-RU" b="1" dirty="0" smtClean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-звуковой </a:t>
            </a:r>
            <a:r>
              <a:rPr lang="ru-RU" b="1" dirty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слова</a:t>
            </a:r>
            <a:br>
              <a:rPr lang="ru-RU" b="1" dirty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99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596" y="3379568"/>
            <a:ext cx="2728022" cy="34884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95" y="6170623"/>
            <a:ext cx="4375841" cy="50362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7" y="767446"/>
            <a:ext cx="1003784" cy="112311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" y="4076172"/>
            <a:ext cx="2238375" cy="264795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05" y="2264130"/>
            <a:ext cx="758267" cy="10096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372" y="157246"/>
            <a:ext cx="1805421" cy="151402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32" y="2333104"/>
            <a:ext cx="1276350" cy="132397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51" y="157245"/>
            <a:ext cx="472260" cy="6538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467" y="5835891"/>
            <a:ext cx="547571" cy="4661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49373" y="3960179"/>
            <a:ext cx="534257" cy="23881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49374" y="3657079"/>
            <a:ext cx="534257" cy="2335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83631" y="3657079"/>
            <a:ext cx="246580" cy="23355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49374" y="4314986"/>
            <a:ext cx="267128" cy="2467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16502" y="4314986"/>
            <a:ext cx="267129" cy="2467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555625" y="3771847"/>
            <a:ext cx="534257" cy="27420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349374" y="3657079"/>
            <a:ext cx="514088" cy="251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349373" y="3960179"/>
            <a:ext cx="534257" cy="250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883630" y="3960179"/>
            <a:ext cx="534258" cy="23881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417888" y="3960179"/>
            <a:ext cx="267128" cy="2388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3903799" y="3960179"/>
            <a:ext cx="534258" cy="254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349373" y="5266201"/>
            <a:ext cx="257045" cy="2465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616501" y="5266201"/>
            <a:ext cx="390420" cy="2465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006921" y="5266201"/>
            <a:ext cx="431136" cy="2415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438057" y="5266201"/>
            <a:ext cx="246959" cy="2415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375362" y="5586013"/>
            <a:ext cx="436349" cy="2498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6673" y="5908511"/>
            <a:ext cx="445047" cy="26215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1711" y="5588396"/>
            <a:ext cx="445047" cy="26215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48060" y="5597001"/>
            <a:ext cx="445047" cy="26215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41720" y="5915949"/>
            <a:ext cx="274344" cy="25605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16064" y="5907292"/>
            <a:ext cx="445047" cy="26215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51452" y="5907291"/>
            <a:ext cx="445047" cy="262151"/>
          </a:xfrm>
          <a:prstGeom prst="rect">
            <a:avLst/>
          </a:prstGeom>
        </p:spPr>
      </p:pic>
      <p:cxnSp>
        <p:nvCxnSpPr>
          <p:cNvPr id="65" name="Прямая соединительная линия 64"/>
          <p:cNvCxnSpPr/>
          <p:nvPr/>
        </p:nvCxnSpPr>
        <p:spPr>
          <a:xfrm>
            <a:off x="3616501" y="5239067"/>
            <a:ext cx="417733" cy="26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4013623" y="5241368"/>
            <a:ext cx="444602" cy="308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3385446" y="5597001"/>
            <a:ext cx="518353" cy="262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3825367" y="5593399"/>
            <a:ext cx="451559" cy="264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4256758" y="5602004"/>
            <a:ext cx="456517" cy="271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3396673" y="5907291"/>
            <a:ext cx="415038" cy="262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4116064" y="5899906"/>
            <a:ext cx="455222" cy="262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4561051" y="5889216"/>
            <a:ext cx="435448" cy="313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431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9B2E39B-AEB3-4C3A-A91A-A38E025EC92F}" vid="{E5ABECA3-E497-44CD-96B3-857219B8D45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72A6D6-8380-4A4E-A74C-8B9930E2694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microsoft.com/sharepoint/v3"/>
    <ds:schemaRef ds:uri="2547570a-e5f4-4946-a4c3-82580e42479e"/>
    <ds:schemaRef ds:uri="http://schemas.openxmlformats.org/package/2006/metadata/core-properties"/>
    <ds:schemaRef ds:uri="6ee78bd2-4339-4042-adc0-bcc64641998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AC0AB6-6195-4BF1-AFCE-F174761110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6C0FC8-744D-4535-B45B-61EDC53BE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русскому языку с веселой мышкой</Template>
  <TotalTime>0</TotalTime>
  <Words>399</Words>
  <Application>Microsoft Office PowerPoint</Application>
  <PresentationFormat>Широкоэкранный</PresentationFormat>
  <Paragraphs>73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Segoe UI</vt:lpstr>
      <vt:lpstr>Segoe UI Light</vt:lpstr>
      <vt:lpstr>Times New Roman</vt:lpstr>
      <vt:lpstr>Тема1</vt:lpstr>
      <vt:lpstr>Мастер - класс: « Дифференцированный подход на уроках русского языка»   Автор: Нейзман Елена Валериевна,  учитель начальных классов МАОУ СОШ №44 г.Томска   </vt:lpstr>
      <vt:lpstr>Актуальность выбора темы:</vt:lpstr>
      <vt:lpstr>Презентация PowerPoint</vt:lpstr>
      <vt:lpstr>Главные задачи:</vt:lpstr>
      <vt:lpstr>Презентация PowerPoint</vt:lpstr>
      <vt:lpstr>Этапы дифференцированного подхода</vt:lpstr>
      <vt:lpstr>Дифференцированный подход в обучении можно осуществить на разных этапах урока: </vt:lpstr>
      <vt:lpstr>Презентация PowerPoint</vt:lpstr>
      <vt:lpstr>  1)Слого-звуковой анализ слова  </vt:lpstr>
      <vt:lpstr>Презентация PowerPoint</vt:lpstr>
      <vt:lpstr>3)Антонимы</vt:lpstr>
      <vt:lpstr>4)Составить предложение</vt:lpstr>
      <vt:lpstr>Положительные результаты дифференцированного подхода</vt:lpstr>
      <vt:lpstr>МОЛОДЦЫ!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2020-03-12T13:20:10Z</dcterms:created>
  <dcterms:modified xsi:type="dcterms:W3CDTF">2020-03-29T01:47:10Z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