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4" r:id="rId3"/>
    <p:sldId id="280" r:id="rId4"/>
    <p:sldId id="284" r:id="rId5"/>
    <p:sldId id="305" r:id="rId6"/>
    <p:sldId id="303" r:id="rId7"/>
    <p:sldId id="307" r:id="rId8"/>
    <p:sldId id="312" r:id="rId9"/>
    <p:sldId id="313" r:id="rId10"/>
    <p:sldId id="314" r:id="rId11"/>
    <p:sldId id="310" r:id="rId12"/>
    <p:sldId id="311" r:id="rId13"/>
    <p:sldId id="272" r:id="rId14"/>
    <p:sldId id="308" r:id="rId15"/>
    <p:sldId id="30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6666"/>
    <a:srgbClr val="87A9A9"/>
    <a:srgbClr val="33CCCC"/>
    <a:srgbClr val="7BB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FD616-01A7-49BF-AADE-9515CF62D01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99ED7C-EF44-43BD-B050-627E8B3CBFC7}">
      <dgm:prSet phldrT="[Текст]"/>
      <dgm:spPr>
        <a:solidFill>
          <a:srgbClr val="228092"/>
        </a:solidFill>
      </dgm:spPr>
      <dgm:t>
        <a:bodyPr/>
        <a:lstStyle/>
        <a:p>
          <a:endParaRPr lang="ru-RU" b="1" dirty="0" smtClean="0"/>
        </a:p>
        <a:p>
          <a:r>
            <a:rPr lang="ru-RU" b="1" dirty="0" smtClean="0"/>
            <a:t>УПРАВЛЕНЧЕСКИЕ КОМАНДЫ</a:t>
          </a:r>
          <a:endParaRPr lang="ru-RU" dirty="0"/>
        </a:p>
      </dgm:t>
    </dgm:pt>
    <dgm:pt modelId="{B6C01A09-395B-4F1B-A7EF-96E5C5229C2A}" type="parTrans" cxnId="{CD95B2A9-BE40-402D-85E0-DBC724A2DF69}">
      <dgm:prSet/>
      <dgm:spPr/>
      <dgm:t>
        <a:bodyPr/>
        <a:lstStyle/>
        <a:p>
          <a:endParaRPr lang="ru-RU"/>
        </a:p>
      </dgm:t>
    </dgm:pt>
    <dgm:pt modelId="{E6C4BCEE-E193-4C10-BC12-E00291CF509F}" type="sibTrans" cxnId="{CD95B2A9-BE40-402D-85E0-DBC724A2DF69}">
      <dgm:prSet/>
      <dgm:spPr/>
      <dgm:t>
        <a:bodyPr/>
        <a:lstStyle/>
        <a:p>
          <a:endParaRPr lang="ru-RU"/>
        </a:p>
      </dgm:t>
    </dgm:pt>
    <dgm:pt modelId="{7939793B-2061-40F0-8F0B-254728F51B47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endParaRPr lang="ru-RU" sz="800" b="1" dirty="0"/>
        </a:p>
      </dgm:t>
    </dgm:pt>
    <dgm:pt modelId="{D0EF9157-0627-48A2-A90C-E52A6702F24D}" type="parTrans" cxnId="{5677D90A-187E-4966-A3DE-368010C87F5A}">
      <dgm:prSet/>
      <dgm:spPr/>
      <dgm:t>
        <a:bodyPr/>
        <a:lstStyle/>
        <a:p>
          <a:endParaRPr lang="ru-RU"/>
        </a:p>
      </dgm:t>
    </dgm:pt>
    <dgm:pt modelId="{81D53DBE-BE85-4DEB-8C55-03A4B779C3AF}" type="sibTrans" cxnId="{5677D90A-187E-4966-A3DE-368010C87F5A}">
      <dgm:prSet/>
      <dgm:spPr/>
      <dgm:t>
        <a:bodyPr/>
        <a:lstStyle/>
        <a:p>
          <a:endParaRPr lang="ru-RU"/>
        </a:p>
      </dgm:t>
    </dgm:pt>
    <dgm:pt modelId="{E5B7BE8F-4FAF-4354-91B3-893510AF351D}">
      <dgm:prSet phldrT="[Текст]"/>
      <dgm:spPr>
        <a:solidFill>
          <a:srgbClr val="228092"/>
        </a:solidFill>
      </dgm:spPr>
      <dgm:t>
        <a:bodyPr/>
        <a:lstStyle/>
        <a:p>
          <a:endParaRPr lang="ru-RU" b="1" dirty="0" smtClean="0"/>
        </a:p>
        <a:p>
          <a:endParaRPr lang="ru-RU" b="1" dirty="0" smtClean="0"/>
        </a:p>
        <a:p>
          <a:r>
            <a:rPr lang="ru-RU" b="1" dirty="0" smtClean="0"/>
            <a:t>ОТКРЫТАЯ СЕТЕВАЯ МЕТОДИЧЕСКАЯ СЛУЖБА</a:t>
          </a:r>
          <a:endParaRPr lang="ru-RU" dirty="0"/>
        </a:p>
      </dgm:t>
    </dgm:pt>
    <dgm:pt modelId="{BD45B689-19A5-4263-9F2A-D5FAF28CB19E}" type="parTrans" cxnId="{6952BDB0-3459-44DD-AFA7-780FE71AE8E0}">
      <dgm:prSet/>
      <dgm:spPr/>
      <dgm:t>
        <a:bodyPr/>
        <a:lstStyle/>
        <a:p>
          <a:endParaRPr lang="ru-RU"/>
        </a:p>
      </dgm:t>
    </dgm:pt>
    <dgm:pt modelId="{C993A148-86FD-4B62-BFB0-FDD0425219FB}" type="sibTrans" cxnId="{6952BDB0-3459-44DD-AFA7-780FE71AE8E0}">
      <dgm:prSet/>
      <dgm:spPr/>
      <dgm:t>
        <a:bodyPr/>
        <a:lstStyle/>
        <a:p>
          <a:endParaRPr lang="ru-RU"/>
        </a:p>
      </dgm:t>
    </dgm:pt>
    <dgm:pt modelId="{7B845830-B4E3-417B-B25A-7B6E1C3A3D6A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endParaRPr lang="ru-RU" sz="800" b="1" dirty="0"/>
        </a:p>
      </dgm:t>
    </dgm:pt>
    <dgm:pt modelId="{F16D1E73-AD13-4813-98AC-892CE7CE47EE}" type="parTrans" cxnId="{FCC5799B-4F0A-48C0-B112-4DCB6D2334FD}">
      <dgm:prSet/>
      <dgm:spPr/>
      <dgm:t>
        <a:bodyPr/>
        <a:lstStyle/>
        <a:p>
          <a:endParaRPr lang="ru-RU"/>
        </a:p>
      </dgm:t>
    </dgm:pt>
    <dgm:pt modelId="{1286A59C-529C-4273-89D3-855EBC25CE89}" type="sibTrans" cxnId="{FCC5799B-4F0A-48C0-B112-4DCB6D2334FD}">
      <dgm:prSet/>
      <dgm:spPr/>
      <dgm:t>
        <a:bodyPr/>
        <a:lstStyle/>
        <a:p>
          <a:endParaRPr lang="ru-RU"/>
        </a:p>
      </dgm:t>
    </dgm:pt>
    <dgm:pt modelId="{48C8D2AB-73DC-40DC-BC53-2555B82CEA2A}" type="pres">
      <dgm:prSet presAssocID="{50FFD616-01A7-49BF-AADE-9515CF62D01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C141DD-C65B-4321-A46A-8E7377D963FE}" type="pres">
      <dgm:prSet presAssocID="{CA99ED7C-EF44-43BD-B050-627E8B3CBFC7}" presName="linNode" presStyleCnt="0"/>
      <dgm:spPr/>
    </dgm:pt>
    <dgm:pt modelId="{3E3A9506-A047-4882-971C-406577B09EB3}" type="pres">
      <dgm:prSet presAssocID="{CA99ED7C-EF44-43BD-B050-627E8B3CBFC7}" presName="parentShp" presStyleLbl="node1" presStyleIdx="0" presStyleCnt="2" custScaleY="83962" custLinFactNeighborX="867" custLinFactNeighborY="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E1B00-85FD-4781-9692-D88BF5C0FF2E}" type="pres">
      <dgm:prSet presAssocID="{CA99ED7C-EF44-43BD-B050-627E8B3CBFC7}" presName="childShp" presStyleLbl="bgAccFollowNode1" presStyleIdx="0" presStyleCnt="2" custScaleX="91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0ECC0-2C80-431F-9A79-E570D5305DBB}" type="pres">
      <dgm:prSet presAssocID="{E6C4BCEE-E193-4C10-BC12-E00291CF509F}" presName="spacing" presStyleCnt="0"/>
      <dgm:spPr/>
    </dgm:pt>
    <dgm:pt modelId="{581FBF88-DBFB-4C9C-A3A8-D47F462526FB}" type="pres">
      <dgm:prSet presAssocID="{E5B7BE8F-4FAF-4354-91B3-893510AF351D}" presName="linNode" presStyleCnt="0"/>
      <dgm:spPr/>
    </dgm:pt>
    <dgm:pt modelId="{73B2E8DD-091F-47C8-A15A-E9ED3E1A3554}" type="pres">
      <dgm:prSet presAssocID="{E5B7BE8F-4FAF-4354-91B3-893510AF351D}" presName="parentShp" presStyleLbl="node1" presStyleIdx="1" presStyleCnt="2" custScaleY="82025" custLinFactNeighborX="0" custLinFactNeighborY="-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E616B-4CC1-4C7A-9D58-EA2B10217567}" type="pres">
      <dgm:prSet presAssocID="{E5B7BE8F-4FAF-4354-91B3-893510AF351D}" presName="childShp" presStyleLbl="bgAccFollowNode1" presStyleIdx="1" presStyleCnt="2" custScaleX="90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C5799B-4F0A-48C0-B112-4DCB6D2334FD}" srcId="{E5B7BE8F-4FAF-4354-91B3-893510AF351D}" destId="{7B845830-B4E3-417B-B25A-7B6E1C3A3D6A}" srcOrd="0" destOrd="0" parTransId="{F16D1E73-AD13-4813-98AC-892CE7CE47EE}" sibTransId="{1286A59C-529C-4273-89D3-855EBC25CE89}"/>
    <dgm:cxn modelId="{4C1BC8AE-EDC6-4F0C-810D-169288C63A97}" type="presOf" srcId="{E5B7BE8F-4FAF-4354-91B3-893510AF351D}" destId="{73B2E8DD-091F-47C8-A15A-E9ED3E1A3554}" srcOrd="0" destOrd="0" presId="urn:microsoft.com/office/officeart/2005/8/layout/vList6"/>
    <dgm:cxn modelId="{1DFAA14D-A06D-481D-B83B-2BF38F277D8D}" type="presOf" srcId="{CA99ED7C-EF44-43BD-B050-627E8B3CBFC7}" destId="{3E3A9506-A047-4882-971C-406577B09EB3}" srcOrd="0" destOrd="0" presId="urn:microsoft.com/office/officeart/2005/8/layout/vList6"/>
    <dgm:cxn modelId="{931E5366-2D5D-4E6A-AA9B-1D18EBE327A3}" type="presOf" srcId="{7B845830-B4E3-417B-B25A-7B6E1C3A3D6A}" destId="{23CE616B-4CC1-4C7A-9D58-EA2B10217567}" srcOrd="0" destOrd="0" presId="urn:microsoft.com/office/officeart/2005/8/layout/vList6"/>
    <dgm:cxn modelId="{6952BDB0-3459-44DD-AFA7-780FE71AE8E0}" srcId="{50FFD616-01A7-49BF-AADE-9515CF62D010}" destId="{E5B7BE8F-4FAF-4354-91B3-893510AF351D}" srcOrd="1" destOrd="0" parTransId="{BD45B689-19A5-4263-9F2A-D5FAF28CB19E}" sibTransId="{C993A148-86FD-4B62-BFB0-FDD0425219FB}"/>
    <dgm:cxn modelId="{5677D90A-187E-4966-A3DE-368010C87F5A}" srcId="{CA99ED7C-EF44-43BD-B050-627E8B3CBFC7}" destId="{7939793B-2061-40F0-8F0B-254728F51B47}" srcOrd="0" destOrd="0" parTransId="{D0EF9157-0627-48A2-A90C-E52A6702F24D}" sibTransId="{81D53DBE-BE85-4DEB-8C55-03A4B779C3AF}"/>
    <dgm:cxn modelId="{10FE38DA-287C-4509-BB3D-44D05F05E884}" type="presOf" srcId="{50FFD616-01A7-49BF-AADE-9515CF62D010}" destId="{48C8D2AB-73DC-40DC-BC53-2555B82CEA2A}" srcOrd="0" destOrd="0" presId="urn:microsoft.com/office/officeart/2005/8/layout/vList6"/>
    <dgm:cxn modelId="{CD95B2A9-BE40-402D-85E0-DBC724A2DF69}" srcId="{50FFD616-01A7-49BF-AADE-9515CF62D010}" destId="{CA99ED7C-EF44-43BD-B050-627E8B3CBFC7}" srcOrd="0" destOrd="0" parTransId="{B6C01A09-395B-4F1B-A7EF-96E5C5229C2A}" sibTransId="{E6C4BCEE-E193-4C10-BC12-E00291CF509F}"/>
    <dgm:cxn modelId="{4905AE43-25AA-41D8-AC26-32E9E25A27C5}" type="presOf" srcId="{7939793B-2061-40F0-8F0B-254728F51B47}" destId="{E2DE1B00-85FD-4781-9692-D88BF5C0FF2E}" srcOrd="0" destOrd="0" presId="urn:microsoft.com/office/officeart/2005/8/layout/vList6"/>
    <dgm:cxn modelId="{8F33F573-DE05-4125-94E9-903F547345A9}" type="presParOf" srcId="{48C8D2AB-73DC-40DC-BC53-2555B82CEA2A}" destId="{A0C141DD-C65B-4321-A46A-8E7377D963FE}" srcOrd="0" destOrd="0" presId="urn:microsoft.com/office/officeart/2005/8/layout/vList6"/>
    <dgm:cxn modelId="{126A03BC-C39C-4FA0-B77A-8A8B1E342E04}" type="presParOf" srcId="{A0C141DD-C65B-4321-A46A-8E7377D963FE}" destId="{3E3A9506-A047-4882-971C-406577B09EB3}" srcOrd="0" destOrd="0" presId="urn:microsoft.com/office/officeart/2005/8/layout/vList6"/>
    <dgm:cxn modelId="{5F9BD3E2-F93C-4039-9F7B-EF645C61BDB9}" type="presParOf" srcId="{A0C141DD-C65B-4321-A46A-8E7377D963FE}" destId="{E2DE1B00-85FD-4781-9692-D88BF5C0FF2E}" srcOrd="1" destOrd="0" presId="urn:microsoft.com/office/officeart/2005/8/layout/vList6"/>
    <dgm:cxn modelId="{187D9BEA-3735-4E09-88A5-D1142E4DEC88}" type="presParOf" srcId="{48C8D2AB-73DC-40DC-BC53-2555B82CEA2A}" destId="{F490ECC0-2C80-431F-9A79-E570D5305DBB}" srcOrd="1" destOrd="0" presId="urn:microsoft.com/office/officeart/2005/8/layout/vList6"/>
    <dgm:cxn modelId="{1CF4A87E-3032-4A50-83EC-825034DC0DA8}" type="presParOf" srcId="{48C8D2AB-73DC-40DC-BC53-2555B82CEA2A}" destId="{581FBF88-DBFB-4C9C-A3A8-D47F462526FB}" srcOrd="2" destOrd="0" presId="urn:microsoft.com/office/officeart/2005/8/layout/vList6"/>
    <dgm:cxn modelId="{CCF9B576-E8EA-4CD0-968C-44E324271771}" type="presParOf" srcId="{581FBF88-DBFB-4C9C-A3A8-D47F462526FB}" destId="{73B2E8DD-091F-47C8-A15A-E9ED3E1A3554}" srcOrd="0" destOrd="0" presId="urn:microsoft.com/office/officeart/2005/8/layout/vList6"/>
    <dgm:cxn modelId="{E4D4E0C8-F1E0-4783-8172-FC508387EA5D}" type="presParOf" srcId="{581FBF88-DBFB-4C9C-A3A8-D47F462526FB}" destId="{23CE616B-4CC1-4C7A-9D58-EA2B1021756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FFD616-01A7-49BF-AADE-9515CF62D01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99ED7C-EF44-43BD-B050-627E8B3CBFC7}">
      <dgm:prSet phldrT="[Текст]"/>
      <dgm:spPr>
        <a:solidFill>
          <a:srgbClr val="228092"/>
        </a:solidFill>
      </dgm:spPr>
      <dgm:t>
        <a:bodyPr/>
        <a:lstStyle/>
        <a:p>
          <a:endParaRPr lang="ru-RU" b="1" dirty="0" smtClean="0"/>
        </a:p>
        <a:p>
          <a:r>
            <a:rPr lang="ru-RU" b="1" dirty="0" smtClean="0"/>
            <a:t>СИСТЕМА НАСТАВНИЧЕСТВА</a:t>
          </a:r>
          <a:endParaRPr lang="ru-RU" dirty="0"/>
        </a:p>
      </dgm:t>
    </dgm:pt>
    <dgm:pt modelId="{B6C01A09-395B-4F1B-A7EF-96E5C5229C2A}" type="parTrans" cxnId="{CD95B2A9-BE40-402D-85E0-DBC724A2DF69}">
      <dgm:prSet/>
      <dgm:spPr/>
      <dgm:t>
        <a:bodyPr/>
        <a:lstStyle/>
        <a:p>
          <a:endParaRPr lang="ru-RU"/>
        </a:p>
      </dgm:t>
    </dgm:pt>
    <dgm:pt modelId="{E6C4BCEE-E193-4C10-BC12-E00291CF509F}" type="sibTrans" cxnId="{CD95B2A9-BE40-402D-85E0-DBC724A2DF69}">
      <dgm:prSet/>
      <dgm:spPr/>
      <dgm:t>
        <a:bodyPr/>
        <a:lstStyle/>
        <a:p>
          <a:endParaRPr lang="ru-RU"/>
        </a:p>
      </dgm:t>
    </dgm:pt>
    <dgm:pt modelId="{7939793B-2061-40F0-8F0B-254728F51B47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endParaRPr lang="ru-RU" sz="900" b="1" dirty="0"/>
        </a:p>
      </dgm:t>
    </dgm:pt>
    <dgm:pt modelId="{D0EF9157-0627-48A2-A90C-E52A6702F24D}" type="parTrans" cxnId="{5677D90A-187E-4966-A3DE-368010C87F5A}">
      <dgm:prSet/>
      <dgm:spPr/>
      <dgm:t>
        <a:bodyPr/>
        <a:lstStyle/>
        <a:p>
          <a:endParaRPr lang="ru-RU"/>
        </a:p>
      </dgm:t>
    </dgm:pt>
    <dgm:pt modelId="{81D53DBE-BE85-4DEB-8C55-03A4B779C3AF}" type="sibTrans" cxnId="{5677D90A-187E-4966-A3DE-368010C87F5A}">
      <dgm:prSet/>
      <dgm:spPr/>
      <dgm:t>
        <a:bodyPr/>
        <a:lstStyle/>
        <a:p>
          <a:endParaRPr lang="ru-RU"/>
        </a:p>
      </dgm:t>
    </dgm:pt>
    <dgm:pt modelId="{E5B7BE8F-4FAF-4354-91B3-893510AF351D}">
      <dgm:prSet phldrT="[Текст]"/>
      <dgm:spPr>
        <a:solidFill>
          <a:srgbClr val="228092"/>
        </a:solidFill>
      </dgm:spPr>
      <dgm:t>
        <a:bodyPr/>
        <a:lstStyle/>
        <a:p>
          <a:endParaRPr lang="ru-RU" b="1" dirty="0" smtClean="0"/>
        </a:p>
        <a:p>
          <a:r>
            <a:rPr lang="ru-RU" b="1" dirty="0" smtClean="0"/>
            <a:t>СОЦИАЛЬНО-ПСИХОЛОГИЧЕСКАЯ ПОДДЕРЖКА ПЕДАГОГА</a:t>
          </a:r>
          <a:endParaRPr lang="ru-RU" dirty="0"/>
        </a:p>
      </dgm:t>
    </dgm:pt>
    <dgm:pt modelId="{BD45B689-19A5-4263-9F2A-D5FAF28CB19E}" type="parTrans" cxnId="{6952BDB0-3459-44DD-AFA7-780FE71AE8E0}">
      <dgm:prSet/>
      <dgm:spPr/>
      <dgm:t>
        <a:bodyPr/>
        <a:lstStyle/>
        <a:p>
          <a:endParaRPr lang="ru-RU"/>
        </a:p>
      </dgm:t>
    </dgm:pt>
    <dgm:pt modelId="{C993A148-86FD-4B62-BFB0-FDD0425219FB}" type="sibTrans" cxnId="{6952BDB0-3459-44DD-AFA7-780FE71AE8E0}">
      <dgm:prSet/>
      <dgm:spPr/>
      <dgm:t>
        <a:bodyPr/>
        <a:lstStyle/>
        <a:p>
          <a:endParaRPr lang="ru-RU"/>
        </a:p>
      </dgm:t>
    </dgm:pt>
    <dgm:pt modelId="{0CB8BEE8-8CA9-46CB-97D8-0C358C66038A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endParaRPr lang="ru-RU" sz="800" b="1" dirty="0"/>
        </a:p>
      </dgm:t>
    </dgm:pt>
    <dgm:pt modelId="{3D8F1B39-1FB1-40E3-921F-8C146D892DBE}" type="parTrans" cxnId="{7B0D2196-72D8-4555-A67E-4F62074BD514}">
      <dgm:prSet/>
      <dgm:spPr/>
      <dgm:t>
        <a:bodyPr/>
        <a:lstStyle/>
        <a:p>
          <a:endParaRPr lang="ru-RU"/>
        </a:p>
      </dgm:t>
    </dgm:pt>
    <dgm:pt modelId="{EC736030-0559-4B32-B65F-9E3745999160}" type="sibTrans" cxnId="{7B0D2196-72D8-4555-A67E-4F62074BD514}">
      <dgm:prSet/>
      <dgm:spPr/>
      <dgm:t>
        <a:bodyPr/>
        <a:lstStyle/>
        <a:p>
          <a:endParaRPr lang="ru-RU"/>
        </a:p>
      </dgm:t>
    </dgm:pt>
    <dgm:pt modelId="{48C8D2AB-73DC-40DC-BC53-2555B82CEA2A}" type="pres">
      <dgm:prSet presAssocID="{50FFD616-01A7-49BF-AADE-9515CF62D010}" presName="Name0" presStyleCnt="0">
        <dgm:presLayoutVars>
          <dgm:dir val="rev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C141DD-C65B-4321-A46A-8E7377D963FE}" type="pres">
      <dgm:prSet presAssocID="{CA99ED7C-EF44-43BD-B050-627E8B3CBFC7}" presName="linNode" presStyleCnt="0"/>
      <dgm:spPr/>
    </dgm:pt>
    <dgm:pt modelId="{3E3A9506-A047-4882-971C-406577B09EB3}" type="pres">
      <dgm:prSet presAssocID="{CA99ED7C-EF44-43BD-B050-627E8B3CBFC7}" presName="parentShp" presStyleLbl="node1" presStyleIdx="0" presStyleCnt="2" custScaleY="86192" custLinFactNeighborX="-1248" custLinFactNeighborY="-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E1B00-85FD-4781-9692-D88BF5C0FF2E}" type="pres">
      <dgm:prSet presAssocID="{CA99ED7C-EF44-43BD-B050-627E8B3CBFC7}" presName="childShp" presStyleLbl="bgAccFollowNode1" presStyleIdx="0" presStyleCnt="2" custScaleX="87965" custLinFactNeighborX="-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0ECC0-2C80-431F-9A79-E570D5305DBB}" type="pres">
      <dgm:prSet presAssocID="{E6C4BCEE-E193-4C10-BC12-E00291CF509F}" presName="spacing" presStyleCnt="0"/>
      <dgm:spPr/>
    </dgm:pt>
    <dgm:pt modelId="{581FBF88-DBFB-4C9C-A3A8-D47F462526FB}" type="pres">
      <dgm:prSet presAssocID="{E5B7BE8F-4FAF-4354-91B3-893510AF351D}" presName="linNode" presStyleCnt="0"/>
      <dgm:spPr/>
    </dgm:pt>
    <dgm:pt modelId="{73B2E8DD-091F-47C8-A15A-E9ED3E1A3554}" type="pres">
      <dgm:prSet presAssocID="{E5B7BE8F-4FAF-4354-91B3-893510AF351D}" presName="parentShp" presStyleLbl="node1" presStyleIdx="1" presStyleCnt="2" custScaleY="85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E616B-4CC1-4C7A-9D58-EA2B10217567}" type="pres">
      <dgm:prSet presAssocID="{E5B7BE8F-4FAF-4354-91B3-893510AF351D}" presName="childShp" presStyleLbl="bgAccFollowNode1" presStyleIdx="1" presStyleCnt="2" custScaleX="92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159B08-487F-4AE8-8ED9-4C2F88CB5F16}" type="presOf" srcId="{50FFD616-01A7-49BF-AADE-9515CF62D010}" destId="{48C8D2AB-73DC-40DC-BC53-2555B82CEA2A}" srcOrd="0" destOrd="0" presId="urn:microsoft.com/office/officeart/2005/8/layout/vList6"/>
    <dgm:cxn modelId="{2E239059-C499-4FDF-AE69-07601F586E0D}" type="presOf" srcId="{0CB8BEE8-8CA9-46CB-97D8-0C358C66038A}" destId="{23CE616B-4CC1-4C7A-9D58-EA2B10217567}" srcOrd="0" destOrd="0" presId="urn:microsoft.com/office/officeart/2005/8/layout/vList6"/>
    <dgm:cxn modelId="{33B0EE38-FCBF-4D86-B1E1-DCDD056A9F7E}" type="presOf" srcId="{7939793B-2061-40F0-8F0B-254728F51B47}" destId="{E2DE1B00-85FD-4781-9692-D88BF5C0FF2E}" srcOrd="0" destOrd="0" presId="urn:microsoft.com/office/officeart/2005/8/layout/vList6"/>
    <dgm:cxn modelId="{5677D90A-187E-4966-A3DE-368010C87F5A}" srcId="{CA99ED7C-EF44-43BD-B050-627E8B3CBFC7}" destId="{7939793B-2061-40F0-8F0B-254728F51B47}" srcOrd="0" destOrd="0" parTransId="{D0EF9157-0627-48A2-A90C-E52A6702F24D}" sibTransId="{81D53DBE-BE85-4DEB-8C55-03A4B779C3AF}"/>
    <dgm:cxn modelId="{7B0D2196-72D8-4555-A67E-4F62074BD514}" srcId="{E5B7BE8F-4FAF-4354-91B3-893510AF351D}" destId="{0CB8BEE8-8CA9-46CB-97D8-0C358C66038A}" srcOrd="0" destOrd="0" parTransId="{3D8F1B39-1FB1-40E3-921F-8C146D892DBE}" sibTransId="{EC736030-0559-4B32-B65F-9E3745999160}"/>
    <dgm:cxn modelId="{C447B03C-438C-4050-893F-3C26509DF6DC}" type="presOf" srcId="{CA99ED7C-EF44-43BD-B050-627E8B3CBFC7}" destId="{3E3A9506-A047-4882-971C-406577B09EB3}" srcOrd="0" destOrd="0" presId="urn:microsoft.com/office/officeart/2005/8/layout/vList6"/>
    <dgm:cxn modelId="{CD95B2A9-BE40-402D-85E0-DBC724A2DF69}" srcId="{50FFD616-01A7-49BF-AADE-9515CF62D010}" destId="{CA99ED7C-EF44-43BD-B050-627E8B3CBFC7}" srcOrd="0" destOrd="0" parTransId="{B6C01A09-395B-4F1B-A7EF-96E5C5229C2A}" sibTransId="{E6C4BCEE-E193-4C10-BC12-E00291CF509F}"/>
    <dgm:cxn modelId="{6952BDB0-3459-44DD-AFA7-780FE71AE8E0}" srcId="{50FFD616-01A7-49BF-AADE-9515CF62D010}" destId="{E5B7BE8F-4FAF-4354-91B3-893510AF351D}" srcOrd="1" destOrd="0" parTransId="{BD45B689-19A5-4263-9F2A-D5FAF28CB19E}" sibTransId="{C993A148-86FD-4B62-BFB0-FDD0425219FB}"/>
    <dgm:cxn modelId="{8E47E527-B739-44C5-B1D9-C38339EA22E6}" type="presOf" srcId="{E5B7BE8F-4FAF-4354-91B3-893510AF351D}" destId="{73B2E8DD-091F-47C8-A15A-E9ED3E1A3554}" srcOrd="0" destOrd="0" presId="urn:microsoft.com/office/officeart/2005/8/layout/vList6"/>
    <dgm:cxn modelId="{CB61CD5A-63BD-4DCB-AAE6-F00A1ED34B5A}" type="presParOf" srcId="{48C8D2AB-73DC-40DC-BC53-2555B82CEA2A}" destId="{A0C141DD-C65B-4321-A46A-8E7377D963FE}" srcOrd="0" destOrd="0" presId="urn:microsoft.com/office/officeart/2005/8/layout/vList6"/>
    <dgm:cxn modelId="{FA9822F6-F1F7-4F95-9522-ADA6B827BEEB}" type="presParOf" srcId="{A0C141DD-C65B-4321-A46A-8E7377D963FE}" destId="{3E3A9506-A047-4882-971C-406577B09EB3}" srcOrd="0" destOrd="0" presId="urn:microsoft.com/office/officeart/2005/8/layout/vList6"/>
    <dgm:cxn modelId="{A0BE275A-9F18-433E-A579-480A4DEF90F6}" type="presParOf" srcId="{A0C141DD-C65B-4321-A46A-8E7377D963FE}" destId="{E2DE1B00-85FD-4781-9692-D88BF5C0FF2E}" srcOrd="1" destOrd="0" presId="urn:microsoft.com/office/officeart/2005/8/layout/vList6"/>
    <dgm:cxn modelId="{996EDD6C-FB8D-4A7E-9113-EF52A0DC0688}" type="presParOf" srcId="{48C8D2AB-73DC-40DC-BC53-2555B82CEA2A}" destId="{F490ECC0-2C80-431F-9A79-E570D5305DBB}" srcOrd="1" destOrd="0" presId="urn:microsoft.com/office/officeart/2005/8/layout/vList6"/>
    <dgm:cxn modelId="{9FE4C233-7839-4BAD-9B8B-58F6770280A5}" type="presParOf" srcId="{48C8D2AB-73DC-40DC-BC53-2555B82CEA2A}" destId="{581FBF88-DBFB-4C9C-A3A8-D47F462526FB}" srcOrd="2" destOrd="0" presId="urn:microsoft.com/office/officeart/2005/8/layout/vList6"/>
    <dgm:cxn modelId="{3F271D47-0A26-4E33-807E-4CBDF584C1EC}" type="presParOf" srcId="{581FBF88-DBFB-4C9C-A3A8-D47F462526FB}" destId="{73B2E8DD-091F-47C8-A15A-E9ED3E1A3554}" srcOrd="0" destOrd="0" presId="urn:microsoft.com/office/officeart/2005/8/layout/vList6"/>
    <dgm:cxn modelId="{CF48CDF3-2D79-475A-844B-350A71BBD716}" type="presParOf" srcId="{581FBF88-DBFB-4C9C-A3A8-D47F462526FB}" destId="{23CE616B-4CC1-4C7A-9D58-EA2B1021756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E1B00-85FD-4781-9692-D88BF5C0FF2E}">
      <dsp:nvSpPr>
        <dsp:cNvPr id="0" name=""/>
        <dsp:cNvSpPr/>
      </dsp:nvSpPr>
      <dsp:spPr>
        <a:xfrm>
          <a:off x="1761244" y="578"/>
          <a:ext cx="2277633" cy="22564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/>
        </a:p>
      </dsp:txBody>
      <dsp:txXfrm>
        <a:off x="1761244" y="282630"/>
        <a:ext cx="1431478" cy="1692310"/>
      </dsp:txXfrm>
    </dsp:sp>
    <dsp:sp modelId="{3E3A9506-A047-4882-971C-406577B09EB3}">
      <dsp:nvSpPr>
        <dsp:cNvPr id="0" name=""/>
        <dsp:cNvSpPr/>
      </dsp:nvSpPr>
      <dsp:spPr>
        <a:xfrm>
          <a:off x="125618" y="203294"/>
          <a:ext cx="1657178" cy="1894530"/>
        </a:xfrm>
        <a:prstGeom prst="roundRect">
          <a:avLst/>
        </a:prstGeom>
        <a:solidFill>
          <a:srgbClr val="2280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УПРАВЛЕНЧЕСКИЕ КОМАНДЫ</a:t>
          </a:r>
          <a:endParaRPr lang="ru-RU" sz="1300" kern="1200" dirty="0"/>
        </a:p>
      </dsp:txBody>
      <dsp:txXfrm>
        <a:off x="206515" y="284191"/>
        <a:ext cx="1495384" cy="1732736"/>
      </dsp:txXfrm>
    </dsp:sp>
    <dsp:sp modelId="{23CE616B-4CC1-4C7A-9D58-EA2B10217567}">
      <dsp:nvSpPr>
        <dsp:cNvPr id="0" name=""/>
        <dsp:cNvSpPr/>
      </dsp:nvSpPr>
      <dsp:spPr>
        <a:xfrm>
          <a:off x="1769820" y="2482634"/>
          <a:ext cx="2260481" cy="22564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/>
        </a:p>
      </dsp:txBody>
      <dsp:txXfrm>
        <a:off x="1769820" y="2764686"/>
        <a:ext cx="1414326" cy="1692310"/>
      </dsp:txXfrm>
    </dsp:sp>
    <dsp:sp modelId="{73B2E8DD-091F-47C8-A15A-E9ED3E1A3554}">
      <dsp:nvSpPr>
        <dsp:cNvPr id="0" name=""/>
        <dsp:cNvSpPr/>
      </dsp:nvSpPr>
      <dsp:spPr>
        <a:xfrm>
          <a:off x="112642" y="2672545"/>
          <a:ext cx="1657178" cy="1850824"/>
        </a:xfrm>
        <a:prstGeom prst="roundRect">
          <a:avLst/>
        </a:prstGeom>
        <a:solidFill>
          <a:srgbClr val="2280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ОТКРЫТАЯ СЕТЕВАЯ МЕТОДИЧЕСКАЯ СЛУЖБА</a:t>
          </a:r>
          <a:endParaRPr lang="ru-RU" sz="1300" kern="1200" dirty="0"/>
        </a:p>
      </dsp:txBody>
      <dsp:txXfrm>
        <a:off x="193539" y="2753442"/>
        <a:ext cx="1495384" cy="1689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E1B00-85FD-4781-9692-D88BF5C0FF2E}">
      <dsp:nvSpPr>
        <dsp:cNvPr id="0" name=""/>
        <dsp:cNvSpPr/>
      </dsp:nvSpPr>
      <dsp:spPr>
        <a:xfrm rot="10800000">
          <a:off x="133826" y="571"/>
          <a:ext cx="2144464" cy="22289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b="1" kern="1200" dirty="0"/>
        </a:p>
      </dsp:txBody>
      <dsp:txXfrm rot="10800000">
        <a:off x="938000" y="279191"/>
        <a:ext cx="1340290" cy="1671721"/>
      </dsp:txXfrm>
    </dsp:sp>
    <dsp:sp modelId="{3E3A9506-A047-4882-971C-406577B09EB3}">
      <dsp:nvSpPr>
        <dsp:cNvPr id="0" name=""/>
        <dsp:cNvSpPr/>
      </dsp:nvSpPr>
      <dsp:spPr>
        <a:xfrm>
          <a:off x="2260737" y="138499"/>
          <a:ext cx="1625240" cy="1921186"/>
        </a:xfrm>
        <a:prstGeom prst="roundRect">
          <a:avLst/>
        </a:prstGeom>
        <a:solidFill>
          <a:srgbClr val="2280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СИСТЕМА НАСТАВНИЧЕСТВА</a:t>
          </a:r>
          <a:endParaRPr lang="ru-RU" sz="1200" kern="1200" dirty="0"/>
        </a:p>
      </dsp:txBody>
      <dsp:txXfrm>
        <a:off x="2340075" y="217837"/>
        <a:ext cx="1466564" cy="1762510"/>
      </dsp:txXfrm>
    </dsp:sp>
    <dsp:sp modelId="{23CE616B-4CC1-4C7A-9D58-EA2B10217567}">
      <dsp:nvSpPr>
        <dsp:cNvPr id="0" name=""/>
        <dsp:cNvSpPr/>
      </dsp:nvSpPr>
      <dsp:spPr>
        <a:xfrm rot="10800000">
          <a:off x="95174" y="2452429"/>
          <a:ext cx="2247512" cy="22289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/>
        </a:p>
      </dsp:txBody>
      <dsp:txXfrm rot="10800000">
        <a:off x="931034" y="2731049"/>
        <a:ext cx="1411652" cy="1671721"/>
      </dsp:txXfrm>
    </dsp:sp>
    <dsp:sp modelId="{73B2E8DD-091F-47C8-A15A-E9ED3E1A3554}">
      <dsp:nvSpPr>
        <dsp:cNvPr id="0" name=""/>
        <dsp:cNvSpPr/>
      </dsp:nvSpPr>
      <dsp:spPr>
        <a:xfrm>
          <a:off x="2342686" y="2610262"/>
          <a:ext cx="1625240" cy="1913296"/>
        </a:xfrm>
        <a:prstGeom prst="roundRect">
          <a:avLst/>
        </a:prstGeom>
        <a:solidFill>
          <a:srgbClr val="2280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СОЦИАЛЬНО-ПСИХОЛОГИЧЕСКАЯ ПОДДЕРЖКА ПЕДАГОГА</a:t>
          </a:r>
          <a:endParaRPr lang="ru-RU" sz="1200" kern="1200" dirty="0"/>
        </a:p>
      </dsp:txBody>
      <dsp:txXfrm>
        <a:off x="2422024" y="2689600"/>
        <a:ext cx="1466564" cy="1754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CD6-C64A-4BA5-BC48-254EE95C3430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13AE-FEEE-4A24-9F30-3EF1CA15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23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CD6-C64A-4BA5-BC48-254EE95C3430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13AE-FEEE-4A24-9F30-3EF1CA15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87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CD6-C64A-4BA5-BC48-254EE95C3430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13AE-FEEE-4A24-9F30-3EF1CA15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3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CD6-C64A-4BA5-BC48-254EE95C3430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13AE-FEEE-4A24-9F30-3EF1CA15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60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CD6-C64A-4BA5-BC48-254EE95C3430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13AE-FEEE-4A24-9F30-3EF1CA15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28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CD6-C64A-4BA5-BC48-254EE95C3430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13AE-FEEE-4A24-9F30-3EF1CA15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6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CD6-C64A-4BA5-BC48-254EE95C3430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13AE-FEEE-4A24-9F30-3EF1CA15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27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CD6-C64A-4BA5-BC48-254EE95C3430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13AE-FEEE-4A24-9F30-3EF1CA15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4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CD6-C64A-4BA5-BC48-254EE95C3430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13AE-FEEE-4A24-9F30-3EF1CA15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9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CD6-C64A-4BA5-BC48-254EE95C3430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13AE-FEEE-4A24-9F30-3EF1CA15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4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CD6-C64A-4BA5-BC48-254EE95C3430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13AE-FEEE-4A24-9F30-3EF1CA15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6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7ACD6-C64A-4BA5-BC48-254EE95C3430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A13AE-FEEE-4A24-9F30-3EF1CA15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90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hdphoto" Target="../media/hdphoto2.wdp"/><Relationship Id="rId18" Type="http://schemas.openxmlformats.org/officeDocument/2006/relationships/hyperlink" Target="https://toipkro.ru/index.php?act=institute&amp;page=599" TargetMode="Externa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diagramData" Target="../diagrams/data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microsoft.com/office/2007/relationships/hdphoto" Target="../media/hdphoto3.wdp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4857" y="174171"/>
            <a:ext cx="8955677" cy="219455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методического сопровождения внедрения эффективных образовательных технологий в реальную практику обучения и воспитания</a:t>
            </a:r>
            <a:r>
              <a:rPr lang="ru-RU" sz="2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979" t="45303" b="1"/>
          <a:stretch/>
        </p:blipFill>
        <p:spPr>
          <a:xfrm>
            <a:off x="2194176" y="3309255"/>
            <a:ext cx="8043287" cy="25329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56" y="375260"/>
            <a:ext cx="1194920" cy="896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9857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13759" y="23687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Федеральная инновационная площадка (ФИП) Министерства просвещения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27122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1285"/>
            <a:ext cx="10256520" cy="45348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ВЫВОДА, комментария к таблице результатов деятельности команды</a:t>
            </a:r>
            <a:endParaRPr lang="ru-RU" sz="20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9497" y="679268"/>
            <a:ext cx="9934303" cy="5701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Заключение. Комментарии к таблицам, выводы: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Положительные показатели реализации ФИП: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анализируемый  период увеличилось количество педагогов, участвующих в проекте по освоению современных технологий: на начало проекта 18 человек (29% от общего количества педагогов), анкетирование прошли  24 участника  (38,7%), на момент написания отчёта – 27 человек (43,5% от общего количества педагогов).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педагоги, участвующие в ФИП, отметили, что изученные новые технологии, их адаптация и применение  повышают мотивацию к дальнейшему профессиональному росту;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человек (29,1%) получили в ходе реализации ФИП новые знания о современных технологиях, 7 (29,1%) расширили свои знания об изучаемых технологиях, 4 (16,6%)  молодых педагога,  увидели стартовые  возможности применения разных технологий,  8 (33,3%) научились на практике применять современные технологии;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активно осваивалась на практике технология «сотворчество»: 19 педагог (79,1%), по данной технологии составлен кейс;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участники ФИП отметили, что образовательное учреждение имеет хорошие ресурсы сопровождения педагогов  в освоении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ЭфОТ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консультации  и обмен опытом, открытые уроки и участие в семинарах разного уровня на базе школы, педагогические советы, позволяющие представить наработанный опыт, познакомиться с опытом других, задать вопросы, получить теоретическую и практическую помощь;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следующий год были предложены, наряду с традиционными для школы формами, новые формы  методической работы по освоению современных технологий: проведение уроков в сотрудничестве с коллегами, методический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методический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лайфхак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намечено на следующем этапе реализации ФИП активное  освоение и обобщение опыта в форме кейса следующих технологий:   «эмоциональный интеллект», «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межпредметность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«игровые»;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Aft>
                <a:spcPts val="80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Недостатки, выявленные в ходе реализации ФИП за текущий период: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малая активность  педагогов по посещению мероприятий, проводимых проектными командами других ОУ (рекомендации: составить план посещения согласно тем по самообразованию);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эпизодически используются педагогами  ресурсы ФИП: публикации в «Педагогической навигации», курсы повышения квалификации в рамках направлений, система наставничества (рекомендации: активнее использовать практики социального контракта и дистрибутивного обучения).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94695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86" t="8001" r="3643" b="9206"/>
          <a:stretch/>
        </p:blipFill>
        <p:spPr>
          <a:xfrm>
            <a:off x="400594" y="548640"/>
            <a:ext cx="11347269" cy="567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50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72" t="7238" r="3214" b="9461"/>
          <a:stretch/>
        </p:blipFill>
        <p:spPr>
          <a:xfrm>
            <a:off x="435429" y="496388"/>
            <a:ext cx="11364686" cy="571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62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 в ресурсе «Педагогическая навигация»</a:t>
            </a:r>
            <a:endParaRPr lang="ru-RU" sz="360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8868" y="1480803"/>
            <a:ext cx="3492137" cy="2359677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Технические вопросы </a:t>
            </a:r>
            <a:r>
              <a:rPr lang="ru-RU" sz="2000" dirty="0" smtClean="0"/>
              <a:t>оформления </a:t>
            </a:r>
            <a:r>
              <a:rPr lang="ru-RU" sz="2000" dirty="0" smtClean="0"/>
              <a:t>публикаций</a:t>
            </a:r>
          </a:p>
          <a:p>
            <a:pPr marL="0" indent="0">
              <a:buNone/>
            </a:pPr>
            <a:r>
              <a:rPr lang="ru-RU" sz="2000" dirty="0" smtClean="0"/>
              <a:t> Ковалева </a:t>
            </a:r>
            <a:r>
              <a:rPr lang="ru-RU" sz="2000" dirty="0" smtClean="0"/>
              <a:t>Е.М., руководитель Информационно-аналитического центра ФИП ТОИПКРО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593" y="1344253"/>
            <a:ext cx="5169856" cy="1956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309" y="3522086"/>
            <a:ext cx="9318816" cy="28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28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58" t="9142" r="3143" b="10476"/>
          <a:stretch/>
        </p:blipFill>
        <p:spPr>
          <a:xfrm>
            <a:off x="409302" y="627016"/>
            <a:ext cx="11399521" cy="5512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741639" y="-2471590"/>
            <a:ext cx="794646" cy="59401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168862" y="257684"/>
            <a:ext cx="596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ПУБЛИКАЦИИ В «ПЕДАГОГИЧЕСКОЙ НАВИГАЦИИ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488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76" r="50113" b="30705"/>
          <a:stretch/>
        </p:blipFill>
        <p:spPr>
          <a:xfrm>
            <a:off x="171413" y="252549"/>
            <a:ext cx="7196039" cy="51963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428" t="54095" r="56929" b="21905"/>
          <a:stretch/>
        </p:blipFill>
        <p:spPr>
          <a:xfrm>
            <a:off x="7880242" y="487679"/>
            <a:ext cx="3423486" cy="33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48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109" y="59771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rgbClr val="0D7A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сотрудничество!</a:t>
            </a:r>
            <a:endParaRPr lang="ru-RU" sz="4800" dirty="0">
              <a:solidFill>
                <a:srgbClr val="0D7A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3424" y="0"/>
            <a:ext cx="79857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663" y="1410790"/>
            <a:ext cx="4005943" cy="50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4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программе </a:t>
            </a:r>
            <a:r>
              <a:rPr lang="ru-RU" b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вебинара</a:t>
            </a:r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1471749"/>
            <a:ext cx="10622280" cy="47052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i="1" dirty="0">
              <a:solidFill>
                <a:srgbClr val="006666"/>
              </a:solidFill>
            </a:endParaRPr>
          </a:p>
          <a:p>
            <a:r>
              <a:rPr lang="ru-RU" i="1" dirty="0">
                <a:solidFill>
                  <a:srgbClr val="006666"/>
                </a:solidFill>
              </a:rPr>
              <a:t>"Результаты, анализ деятельности базовых образовательных организаций в рамках Проекта в 2019-2020 учебном году";</a:t>
            </a:r>
          </a:p>
          <a:p>
            <a:r>
              <a:rPr lang="ru-RU" i="1" dirty="0">
                <a:solidFill>
                  <a:srgbClr val="006666"/>
                </a:solidFill>
              </a:rPr>
              <a:t>"Методические рекомендации, лучшие практики по внедрению эффективных образовательных технологий в обучение".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6666"/>
                </a:solidFill>
              </a:rPr>
              <a:t>Основные </a:t>
            </a:r>
            <a:r>
              <a:rPr lang="ru-RU" i="1" dirty="0" smtClean="0">
                <a:solidFill>
                  <a:srgbClr val="006666"/>
                </a:solidFill>
              </a:rPr>
              <a:t>спикеры:</a:t>
            </a:r>
            <a:endParaRPr lang="ru-RU" i="1" dirty="0">
              <a:solidFill>
                <a:srgbClr val="006666"/>
              </a:solidFill>
            </a:endParaRPr>
          </a:p>
          <a:p>
            <a:r>
              <a:rPr lang="ru-RU" i="1" dirty="0" err="1" smtClean="0">
                <a:solidFill>
                  <a:srgbClr val="006666"/>
                </a:solidFill>
              </a:rPr>
              <a:t>Бочарова</a:t>
            </a:r>
            <a:r>
              <a:rPr lang="ru-RU" i="1" dirty="0" smtClean="0">
                <a:solidFill>
                  <a:srgbClr val="006666"/>
                </a:solidFill>
              </a:rPr>
              <a:t> </a:t>
            </a:r>
            <a:r>
              <a:rPr lang="ru-RU" i="1" dirty="0">
                <a:solidFill>
                  <a:srgbClr val="006666"/>
                </a:solidFill>
              </a:rPr>
              <a:t>Галина Владимировна, руководитель подпрограммы «Система наставничества и общественной экспертизы значимого педагогического опыта с участием общественных организаций педагогов», заведующий ЦОМР ТОИПКРО;</a:t>
            </a:r>
          </a:p>
          <a:p>
            <a:r>
              <a:rPr lang="ru-RU" i="1" dirty="0" err="1">
                <a:solidFill>
                  <a:srgbClr val="006666"/>
                </a:solidFill>
              </a:rPr>
              <a:t>Пенская</a:t>
            </a:r>
            <a:r>
              <a:rPr lang="ru-RU" i="1" dirty="0">
                <a:solidFill>
                  <a:srgbClr val="006666"/>
                </a:solidFill>
              </a:rPr>
              <a:t> Анна Александровна, руководитель подпрограммы «Открытая сетевая методическая служба», заведующий </a:t>
            </a:r>
            <a:r>
              <a:rPr lang="ru-RU" i="1" dirty="0" err="1">
                <a:solidFill>
                  <a:srgbClr val="006666"/>
                </a:solidFill>
              </a:rPr>
              <a:t>КНППМиМСП</a:t>
            </a:r>
            <a:r>
              <a:rPr lang="ru-RU" i="1" dirty="0">
                <a:solidFill>
                  <a:srgbClr val="006666"/>
                </a:solidFill>
              </a:rPr>
              <a:t> ТОИПКРО;</a:t>
            </a:r>
          </a:p>
          <a:p>
            <a:r>
              <a:rPr lang="ru-RU" i="1" dirty="0">
                <a:solidFill>
                  <a:srgbClr val="006666"/>
                </a:solidFill>
              </a:rPr>
              <a:t>Ковалева Евгения Михайловна, специалист по организации работы ресурса «Педагогическая навигация», начальник ОИАР </a:t>
            </a:r>
            <a:r>
              <a:rPr lang="ru-RU" i="1" dirty="0" smtClean="0">
                <a:solidFill>
                  <a:srgbClr val="006666"/>
                </a:solidFill>
              </a:rPr>
              <a:t>ТОИПКРО;</a:t>
            </a:r>
          </a:p>
          <a:p>
            <a:r>
              <a:rPr lang="ru-RU" i="1" dirty="0">
                <a:solidFill>
                  <a:srgbClr val="006666"/>
                </a:solidFill>
              </a:rPr>
              <a:t>Печерица Эльза </a:t>
            </a:r>
            <a:r>
              <a:rPr lang="ru-RU" i="1" dirty="0" err="1">
                <a:solidFill>
                  <a:srgbClr val="006666"/>
                </a:solidFill>
              </a:rPr>
              <a:t>Ильдусовна</a:t>
            </a:r>
            <a:r>
              <a:rPr lang="ru-RU" i="1" dirty="0">
                <a:solidFill>
                  <a:srgbClr val="006666"/>
                </a:solidFill>
              </a:rPr>
              <a:t>, руководитель ФИП, </a:t>
            </a:r>
            <a:r>
              <a:rPr lang="ru-RU" i="1" dirty="0" err="1">
                <a:solidFill>
                  <a:srgbClr val="006666"/>
                </a:solidFill>
              </a:rPr>
              <a:t>к.пед.н</a:t>
            </a:r>
            <a:r>
              <a:rPr lang="ru-RU" i="1" dirty="0">
                <a:solidFill>
                  <a:srgbClr val="006666"/>
                </a:solidFill>
              </a:rPr>
              <a:t>., доцент </a:t>
            </a:r>
            <a:r>
              <a:rPr lang="ru-RU" i="1" dirty="0" err="1">
                <a:solidFill>
                  <a:srgbClr val="006666"/>
                </a:solidFill>
              </a:rPr>
              <a:t>КНППМиМСП</a:t>
            </a:r>
            <a:r>
              <a:rPr lang="ru-RU" i="1" dirty="0">
                <a:solidFill>
                  <a:srgbClr val="006666"/>
                </a:solidFill>
              </a:rPr>
              <a:t> ТОИПКРО.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8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9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49689" y="1245935"/>
            <a:ext cx="9568498" cy="11288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174046" y="2243670"/>
            <a:ext cx="10724443" cy="3138311"/>
          </a:xfrm>
          <a:prstGeom prst="rect">
            <a:avLst/>
          </a:prstGeom>
          <a:ln>
            <a:solidFill>
              <a:srgbClr val="4BACC6"/>
            </a:solidFill>
          </a:ln>
          <a:effectLst>
            <a:outerShdw blurRad="50800" dist="50800" dir="1464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Разработка и апробация системы методической поддержки, обеспечивающей формирование профессиональных умений педагогов для активного внедрения и реализации эффективных образовательных технологий в реальной практике обучения и воспитания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Aparajita" panose="020B0604020202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357636" y="535515"/>
            <a:ext cx="8996164" cy="84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109EB4"/>
                </a:solidFill>
              </a:rPr>
              <a:t>ЦЕЛЬ ФИП ТОИПКРО</a:t>
            </a:r>
            <a:endParaRPr lang="ru-RU" sz="4800" dirty="0"/>
          </a:p>
        </p:txBody>
      </p:sp>
      <p:pic>
        <p:nvPicPr>
          <p:cNvPr id="5122" name="Picture 2" descr="http://pngimg.com/uploads/target/target_PNG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423" y="5101874"/>
            <a:ext cx="2007834" cy="16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170592" y="1525967"/>
          <a:ext cx="4142945" cy="4739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/>
          </p:nvPr>
        </p:nvGraphicFramePr>
        <p:xfrm>
          <a:off x="7780115" y="1575376"/>
          <a:ext cx="4063101" cy="468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3728340" y="2345895"/>
            <a:ext cx="4462911" cy="3089707"/>
            <a:chOff x="3728340" y="2345895"/>
            <a:chExt cx="4462911" cy="3089707"/>
          </a:xfrm>
        </p:grpSpPr>
        <p:sp>
          <p:nvSpPr>
            <p:cNvPr id="15" name="Полилиния 14"/>
            <p:cNvSpPr/>
            <p:nvPr/>
          </p:nvSpPr>
          <p:spPr>
            <a:xfrm>
              <a:off x="3744785" y="2347501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Форсайт</a:t>
              </a:r>
              <a:r>
                <a:rPr lang="en-US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</a:t>
              </a: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сессии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 rot="21595339">
              <a:off x="4674945" y="2497757"/>
              <a:ext cx="173234" cy="212846"/>
            </a:xfrm>
            <a:custGeom>
              <a:avLst/>
              <a:gdLst>
                <a:gd name="connsiteX0" fmla="*/ 0 w 173234"/>
                <a:gd name="connsiteY0" fmla="*/ 42569 h 212846"/>
                <a:gd name="connsiteX1" fmla="*/ 86617 w 173234"/>
                <a:gd name="connsiteY1" fmla="*/ 42569 h 212846"/>
                <a:gd name="connsiteX2" fmla="*/ 86617 w 173234"/>
                <a:gd name="connsiteY2" fmla="*/ 0 h 212846"/>
                <a:gd name="connsiteX3" fmla="*/ 173234 w 173234"/>
                <a:gd name="connsiteY3" fmla="*/ 106423 h 212846"/>
                <a:gd name="connsiteX4" fmla="*/ 86617 w 173234"/>
                <a:gd name="connsiteY4" fmla="*/ 212846 h 212846"/>
                <a:gd name="connsiteX5" fmla="*/ 86617 w 173234"/>
                <a:gd name="connsiteY5" fmla="*/ 170277 h 212846"/>
                <a:gd name="connsiteX6" fmla="*/ 0 w 173234"/>
                <a:gd name="connsiteY6" fmla="*/ 170277 h 212846"/>
                <a:gd name="connsiteX7" fmla="*/ 0 w 173234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234" h="212846">
                  <a:moveTo>
                    <a:pt x="0" y="42569"/>
                  </a:moveTo>
                  <a:lnTo>
                    <a:pt x="86617" y="42569"/>
                  </a:lnTo>
                  <a:lnTo>
                    <a:pt x="86617" y="0"/>
                  </a:lnTo>
                  <a:lnTo>
                    <a:pt x="173234" y="106423"/>
                  </a:lnTo>
                  <a:lnTo>
                    <a:pt x="86617" y="212846"/>
                  </a:lnTo>
                  <a:lnTo>
                    <a:pt x="86617" y="170277"/>
                  </a:lnTo>
                  <a:lnTo>
                    <a:pt x="0" y="170277"/>
                  </a:lnTo>
                  <a:lnTo>
                    <a:pt x="0" y="4256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42568" rIns="51970" bIns="4256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929893" y="2345895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Педагогичес</a:t>
              </a: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кие мастерские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863672" y="2496947"/>
              <a:ext cx="181949" cy="212846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0" y="42569"/>
                  </a:moveTo>
                  <a:lnTo>
                    <a:pt x="90975" y="42569"/>
                  </a:lnTo>
                  <a:lnTo>
                    <a:pt x="90975" y="0"/>
                  </a:lnTo>
                  <a:lnTo>
                    <a:pt x="181949" y="106423"/>
                  </a:lnTo>
                  <a:lnTo>
                    <a:pt x="90975" y="212846"/>
                  </a:lnTo>
                  <a:lnTo>
                    <a:pt x="90975" y="170277"/>
                  </a:lnTo>
                  <a:lnTo>
                    <a:pt x="0" y="170277"/>
                  </a:lnTo>
                  <a:lnTo>
                    <a:pt x="0" y="4256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2569" rIns="54585" bIns="4256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131446" y="2345895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Семинары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7065225" y="2496947"/>
              <a:ext cx="181949" cy="212846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0" y="42569"/>
                  </a:moveTo>
                  <a:lnTo>
                    <a:pt x="90975" y="42569"/>
                  </a:lnTo>
                  <a:lnTo>
                    <a:pt x="90975" y="0"/>
                  </a:lnTo>
                  <a:lnTo>
                    <a:pt x="181949" y="106423"/>
                  </a:lnTo>
                  <a:lnTo>
                    <a:pt x="90975" y="212846"/>
                  </a:lnTo>
                  <a:lnTo>
                    <a:pt x="90975" y="170277"/>
                  </a:lnTo>
                  <a:lnTo>
                    <a:pt x="0" y="170277"/>
                  </a:lnTo>
                  <a:lnTo>
                    <a:pt x="0" y="4256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2569" rIns="54585" bIns="4256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7332999" y="2345895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562" tIns="45562" rIns="45562" bIns="4556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Курсы повышения квалификации</a:t>
              </a:r>
              <a:endParaRPr lang="ru-RU" sz="8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7655702" y="2936372"/>
              <a:ext cx="212847" cy="181950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145559" y="1"/>
                  </a:moveTo>
                  <a:lnTo>
                    <a:pt x="145559" y="106424"/>
                  </a:lnTo>
                  <a:lnTo>
                    <a:pt x="181949" y="106424"/>
                  </a:lnTo>
                  <a:lnTo>
                    <a:pt x="90975" y="212845"/>
                  </a:lnTo>
                  <a:lnTo>
                    <a:pt x="0" y="106424"/>
                  </a:lnTo>
                  <a:lnTo>
                    <a:pt x="36390" y="106424"/>
                  </a:lnTo>
                  <a:lnTo>
                    <a:pt x="36390" y="1"/>
                  </a:lnTo>
                  <a:lnTo>
                    <a:pt x="145559" y="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570" tIns="1" rIns="42569" bIns="5458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7332999" y="3204147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562" tIns="45562" rIns="45562" bIns="4556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Консультацион</a:t>
              </a:r>
              <a:endParaRPr lang="ru-RU" sz="800" kern="12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ные</a:t>
              </a:r>
              <a:r>
                <a:rPr lang="ru-RU" sz="8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площадки</a:t>
              </a:r>
              <a:endParaRPr lang="ru-RU" sz="8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 rot="21600000">
              <a:off x="7075524" y="3355199"/>
              <a:ext cx="181949" cy="212846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181949" y="170277"/>
                  </a:moveTo>
                  <a:lnTo>
                    <a:pt x="90974" y="170277"/>
                  </a:lnTo>
                  <a:lnTo>
                    <a:pt x="90974" y="212846"/>
                  </a:lnTo>
                  <a:lnTo>
                    <a:pt x="0" y="106423"/>
                  </a:lnTo>
                  <a:lnTo>
                    <a:pt x="90974" y="0"/>
                  </a:lnTo>
                  <a:lnTo>
                    <a:pt x="90974" y="42569"/>
                  </a:lnTo>
                  <a:lnTo>
                    <a:pt x="181949" y="42569"/>
                  </a:lnTo>
                  <a:lnTo>
                    <a:pt x="181949" y="17027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585" tIns="42569" rIns="0" bIns="4256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6131446" y="3204147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Тренинги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 rot="21600000">
              <a:off x="5873971" y="3355198"/>
              <a:ext cx="181949" cy="212847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181949" y="170277"/>
                  </a:moveTo>
                  <a:lnTo>
                    <a:pt x="90974" y="170277"/>
                  </a:lnTo>
                  <a:lnTo>
                    <a:pt x="90974" y="212846"/>
                  </a:lnTo>
                  <a:lnTo>
                    <a:pt x="0" y="106423"/>
                  </a:lnTo>
                  <a:lnTo>
                    <a:pt x="90974" y="0"/>
                  </a:lnTo>
                  <a:lnTo>
                    <a:pt x="90974" y="42569"/>
                  </a:lnTo>
                  <a:lnTo>
                    <a:pt x="181949" y="42569"/>
                  </a:lnTo>
                  <a:lnTo>
                    <a:pt x="181949" y="17027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585" tIns="42570" rIns="0" bIns="4256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4929893" y="3204147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Анализ кейсов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 rot="21600000">
              <a:off x="4672418" y="3355198"/>
              <a:ext cx="181949" cy="212847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181949" y="170277"/>
                  </a:moveTo>
                  <a:lnTo>
                    <a:pt x="90974" y="170277"/>
                  </a:lnTo>
                  <a:lnTo>
                    <a:pt x="90974" y="212846"/>
                  </a:lnTo>
                  <a:lnTo>
                    <a:pt x="0" y="106423"/>
                  </a:lnTo>
                  <a:lnTo>
                    <a:pt x="90974" y="0"/>
                  </a:lnTo>
                  <a:lnTo>
                    <a:pt x="90974" y="42569"/>
                  </a:lnTo>
                  <a:lnTo>
                    <a:pt x="181949" y="42569"/>
                  </a:lnTo>
                  <a:lnTo>
                    <a:pt x="181949" y="17027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585" tIns="42570" rIns="0" bIns="4256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3728340" y="3204147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Педагогичес</a:t>
              </a: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кие мастерские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4051043" y="3794624"/>
              <a:ext cx="212847" cy="181950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145559" y="1"/>
                  </a:moveTo>
                  <a:lnTo>
                    <a:pt x="145559" y="106424"/>
                  </a:lnTo>
                  <a:lnTo>
                    <a:pt x="181949" y="106424"/>
                  </a:lnTo>
                  <a:lnTo>
                    <a:pt x="90975" y="212845"/>
                  </a:lnTo>
                  <a:lnTo>
                    <a:pt x="0" y="106424"/>
                  </a:lnTo>
                  <a:lnTo>
                    <a:pt x="36390" y="106424"/>
                  </a:lnTo>
                  <a:lnTo>
                    <a:pt x="36390" y="1"/>
                  </a:lnTo>
                  <a:lnTo>
                    <a:pt x="145559" y="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570" tIns="1" rIns="42569" bIns="5458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3728340" y="4062399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Семинары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4662119" y="4213451"/>
              <a:ext cx="181949" cy="212846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0" y="42569"/>
                  </a:moveTo>
                  <a:lnTo>
                    <a:pt x="90975" y="42569"/>
                  </a:lnTo>
                  <a:lnTo>
                    <a:pt x="90975" y="0"/>
                  </a:lnTo>
                  <a:lnTo>
                    <a:pt x="181949" y="106423"/>
                  </a:lnTo>
                  <a:lnTo>
                    <a:pt x="90975" y="212846"/>
                  </a:lnTo>
                  <a:lnTo>
                    <a:pt x="90975" y="170277"/>
                  </a:lnTo>
                  <a:lnTo>
                    <a:pt x="0" y="170277"/>
                  </a:lnTo>
                  <a:lnTo>
                    <a:pt x="0" y="4256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2569" rIns="54585" bIns="4256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4929893" y="4062399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Курсы повышения квалификации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5863672" y="4213451"/>
              <a:ext cx="181949" cy="212846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0" y="42569"/>
                  </a:moveTo>
                  <a:lnTo>
                    <a:pt x="90975" y="42569"/>
                  </a:lnTo>
                  <a:lnTo>
                    <a:pt x="90975" y="0"/>
                  </a:lnTo>
                  <a:lnTo>
                    <a:pt x="181949" y="106423"/>
                  </a:lnTo>
                  <a:lnTo>
                    <a:pt x="90975" y="212846"/>
                  </a:lnTo>
                  <a:lnTo>
                    <a:pt x="90975" y="170277"/>
                  </a:lnTo>
                  <a:lnTo>
                    <a:pt x="0" y="170277"/>
                  </a:lnTo>
                  <a:lnTo>
                    <a:pt x="0" y="4256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2569" rIns="54585" bIns="4256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6131446" y="4062399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Экспертные сессии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7065225" y="4213451"/>
              <a:ext cx="181949" cy="212846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0" y="42569"/>
                  </a:moveTo>
                  <a:lnTo>
                    <a:pt x="90975" y="42569"/>
                  </a:lnTo>
                  <a:lnTo>
                    <a:pt x="90975" y="0"/>
                  </a:lnTo>
                  <a:lnTo>
                    <a:pt x="181949" y="106423"/>
                  </a:lnTo>
                  <a:lnTo>
                    <a:pt x="90975" y="212846"/>
                  </a:lnTo>
                  <a:lnTo>
                    <a:pt x="90975" y="170277"/>
                  </a:lnTo>
                  <a:lnTo>
                    <a:pt x="0" y="170277"/>
                  </a:lnTo>
                  <a:lnTo>
                    <a:pt x="0" y="4256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2569" rIns="54585" bIns="4256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7332999" y="4062399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Педагогичес</a:t>
              </a: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кие мастерские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7655702" y="4652876"/>
              <a:ext cx="212847" cy="181950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145559" y="1"/>
                  </a:moveTo>
                  <a:lnTo>
                    <a:pt x="145559" y="106424"/>
                  </a:lnTo>
                  <a:lnTo>
                    <a:pt x="181949" y="106424"/>
                  </a:lnTo>
                  <a:lnTo>
                    <a:pt x="90975" y="212845"/>
                  </a:lnTo>
                  <a:lnTo>
                    <a:pt x="0" y="106424"/>
                  </a:lnTo>
                  <a:lnTo>
                    <a:pt x="36390" y="106424"/>
                  </a:lnTo>
                  <a:lnTo>
                    <a:pt x="36390" y="1"/>
                  </a:lnTo>
                  <a:lnTo>
                    <a:pt x="145559" y="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570" tIns="1" rIns="42569" bIns="5458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7332999" y="4920651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182" tIns="53182" rIns="53182" bIns="5318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Семинары</a:t>
              </a:r>
              <a:endParaRPr lang="ru-RU" sz="10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4" name="Полилиния 43"/>
            <p:cNvSpPr/>
            <p:nvPr/>
          </p:nvSpPr>
          <p:spPr>
            <a:xfrm rot="21600000">
              <a:off x="7075524" y="5071702"/>
              <a:ext cx="181950" cy="212847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181949" y="170277"/>
                  </a:moveTo>
                  <a:lnTo>
                    <a:pt x="90974" y="170277"/>
                  </a:lnTo>
                  <a:lnTo>
                    <a:pt x="90974" y="212846"/>
                  </a:lnTo>
                  <a:lnTo>
                    <a:pt x="0" y="106423"/>
                  </a:lnTo>
                  <a:lnTo>
                    <a:pt x="90974" y="0"/>
                  </a:lnTo>
                  <a:lnTo>
                    <a:pt x="90974" y="42569"/>
                  </a:lnTo>
                  <a:lnTo>
                    <a:pt x="181949" y="42569"/>
                  </a:lnTo>
                  <a:lnTo>
                    <a:pt x="181949" y="17027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585" tIns="42570" rIns="1" bIns="4256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131446" y="4920651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Курсы повышения квалификации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6" name="Полилиния 45"/>
            <p:cNvSpPr/>
            <p:nvPr/>
          </p:nvSpPr>
          <p:spPr>
            <a:xfrm rot="21600000">
              <a:off x="5873971" y="5071702"/>
              <a:ext cx="181950" cy="212847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181949" y="170277"/>
                  </a:moveTo>
                  <a:lnTo>
                    <a:pt x="90974" y="170277"/>
                  </a:lnTo>
                  <a:lnTo>
                    <a:pt x="90974" y="212846"/>
                  </a:lnTo>
                  <a:lnTo>
                    <a:pt x="0" y="106423"/>
                  </a:lnTo>
                  <a:lnTo>
                    <a:pt x="90974" y="0"/>
                  </a:lnTo>
                  <a:lnTo>
                    <a:pt x="90974" y="42569"/>
                  </a:lnTo>
                  <a:lnTo>
                    <a:pt x="181949" y="42569"/>
                  </a:lnTo>
                  <a:lnTo>
                    <a:pt x="181949" y="17027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585" tIns="42570" rIns="1" bIns="4256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4929893" y="4920651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Тренинги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8" name="Полилиния 47"/>
            <p:cNvSpPr/>
            <p:nvPr/>
          </p:nvSpPr>
          <p:spPr>
            <a:xfrm rot="21600000">
              <a:off x="4672418" y="5071703"/>
              <a:ext cx="181949" cy="212846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181949" y="170277"/>
                  </a:moveTo>
                  <a:lnTo>
                    <a:pt x="90974" y="170277"/>
                  </a:lnTo>
                  <a:lnTo>
                    <a:pt x="90974" y="212846"/>
                  </a:lnTo>
                  <a:lnTo>
                    <a:pt x="0" y="106423"/>
                  </a:lnTo>
                  <a:lnTo>
                    <a:pt x="90974" y="0"/>
                  </a:lnTo>
                  <a:lnTo>
                    <a:pt x="90974" y="42569"/>
                  </a:lnTo>
                  <a:lnTo>
                    <a:pt x="181949" y="42569"/>
                  </a:lnTo>
                  <a:lnTo>
                    <a:pt x="181949" y="17027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584" tIns="42569" rIns="0" bIns="4256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3728340" y="4920651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Педагогичес</a:t>
              </a: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кие мастерские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66809" y="1425466"/>
            <a:ext cx="6497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C788A"/>
                </a:solidFill>
              </a:rPr>
              <a:t>Внедрение педагогами эффективных образовательных технологий в реальную практику</a:t>
            </a:r>
            <a:endParaRPr lang="ru-RU" b="1" dirty="0">
              <a:solidFill>
                <a:srgbClr val="0C788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559" y="257546"/>
            <a:ext cx="117197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ФИП ТОИПКРО «МЕТОДИЧЕСКАЯ ПОДДЕРЖКА ПЕДАГОГОВ И ШКОЛЬНЫХ КОМАНД ВО ВНЕДРЕНИИ И РЕАЛИЗАЦИИ ЭФФЕКТИВНЫХ ОБРАЗОВАТЕЛЬНЫХ ТЕХНОЛОГИЙ» </a:t>
            </a:r>
            <a:endParaRPr lang="ru-RU" sz="2200" b="1" dirty="0">
              <a:solidFill>
                <a:srgbClr val="109EB4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3877" y="5498066"/>
            <a:ext cx="4257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8409"/>
                </a:solidFill>
                <a:latin typeface="Arial" pitchFamily="34" charset="0"/>
                <a:cs typeface="Arial" pitchFamily="34" charset="0"/>
              </a:rPr>
              <a:t>СИСТЕМА ПОСТКУРСОВОГО</a:t>
            </a:r>
          </a:p>
          <a:p>
            <a:pPr algn="ctr"/>
            <a:r>
              <a:rPr lang="ru-RU" sz="1200" dirty="0" smtClean="0">
                <a:solidFill>
                  <a:srgbClr val="FF8409"/>
                </a:solidFill>
                <a:latin typeface="Arial" pitchFamily="34" charset="0"/>
                <a:cs typeface="Arial" pitchFamily="34" charset="0"/>
              </a:rPr>
              <a:t> СОПРОВОЖДЕНИЯ ПЕДАГОГОВ  </a:t>
            </a:r>
            <a:endParaRPr lang="ru-RU" sz="1200" dirty="0">
              <a:solidFill>
                <a:srgbClr val="FF84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0414" y="2084234"/>
            <a:ext cx="1652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dirty="0"/>
              <a:t>Кейсы, сценарии, модели управления/стимулирования внедрения  эффективных образовательных технологий  в образовательной организации на основе социальных контрактов  и дистрибутивного обучения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53293" y="4517788"/>
            <a:ext cx="16475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dirty="0"/>
              <a:t>Интеграция системы ДПО и Ассоциаций педагогов</a:t>
            </a:r>
          </a:p>
          <a:p>
            <a:pPr lvl="0"/>
            <a:endParaRPr lang="ru-RU" sz="900" dirty="0"/>
          </a:p>
          <a:p>
            <a:pPr lvl="0"/>
            <a:r>
              <a:rPr lang="ru-RU" sz="900" dirty="0"/>
              <a:t> Интернет-платформа «Педагогическая навигация» - ресурс оперативной помощи учителям при решении определенной задачи/затруднения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668082" y="2074065"/>
            <a:ext cx="136395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Организация  экспертного сообщества педагогов по внедрению эффективных образовательных технологий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624994" y="4327772"/>
            <a:ext cx="165619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Обновление компетенций педагогов:  </a:t>
            </a:r>
          </a:p>
          <a:p>
            <a:r>
              <a:rPr lang="ru-RU" sz="900" dirty="0" smtClean="0"/>
              <a:t>Конструкторское</a:t>
            </a:r>
            <a:endParaRPr lang="ru-RU" sz="900" dirty="0"/>
          </a:p>
          <a:p>
            <a:r>
              <a:rPr lang="ru-RU" sz="900" dirty="0"/>
              <a:t>Коммуникативное и  регулятивное</a:t>
            </a:r>
          </a:p>
          <a:p>
            <a:r>
              <a:rPr lang="ru-RU" sz="900" dirty="0"/>
              <a:t>Рефлексивное</a:t>
            </a:r>
          </a:p>
          <a:p>
            <a:r>
              <a:rPr lang="ru-RU" sz="900" dirty="0"/>
              <a:t>Психологическое сопровождение внедрения технологий в образовательных организациях </a:t>
            </a:r>
          </a:p>
        </p:txBody>
      </p:sp>
      <p:pic>
        <p:nvPicPr>
          <p:cNvPr id="2050" name="Picture 2" descr="https://www.pinclipart.com/picdir/middle/210-2107224_health-and-welfare-clipart.png"/>
          <p:cNvPicPr>
            <a:picLocks noChangeAspect="1" noChangeArrowheads="1"/>
          </p:cNvPicPr>
          <p:nvPr/>
        </p:nvPicPr>
        <p:blipFill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56219" y1="44000" x2="56219" y2="44000"/>
                        <a14:foregroundMark x1="57711" y1="61333" x2="57711" y2="61333"/>
                        <a14:foregroundMark x1="55721" y1="56667" x2="55721" y2="56667"/>
                        <a14:foregroundMark x1="34328" y1="56000" x2="34328" y2="56000"/>
                        <a14:foregroundMark x1="27861" y1="64667" x2="27861" y2="64667"/>
                        <a14:foregroundMark x1="27861" y1="80000" x2="27861" y2="80000"/>
                        <a14:foregroundMark x1="36816" y1="76000" x2="36816" y2="76000"/>
                        <a14:foregroundMark x1="55224" y1="76000" x2="55224" y2="76000"/>
                        <a14:foregroundMark x1="62687" y1="92667" x2="62687" y2="92667"/>
                        <a14:backgroundMark x1="53731" y1="32000" x2="53731" y2="32000"/>
                        <a14:backgroundMark x1="59701" y1="18667" x2="59701" y2="18667"/>
                        <a14:backgroundMark x1="45771" y1="17333" x2="45771" y2="1733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230" y="1859092"/>
            <a:ext cx="900156" cy="67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banner2.cleanpng.com/20180608/lkp/kisspng-human-resource-management-organization-human-resou-5b1acd2e341500.6147335115284831182133.jpg"/>
          <p:cNvPicPr>
            <a:picLocks noChangeAspect="1" noChangeArrowheads="1"/>
          </p:cNvPicPr>
          <p:nvPr/>
        </p:nvPicPr>
        <p:blipFill rotWithShape="1">
          <a:blip r:embed="rId1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1000" l="17556" r="77778">
                        <a14:foregroundMark x1="36778" y1="22500" x2="36778" y2="22500"/>
                        <a14:foregroundMark x1="38556" y1="36333" x2="38556" y2="36333"/>
                        <a14:foregroundMark x1="62444" y1="45833" x2="62444" y2="45833"/>
                        <a14:foregroundMark x1="63333" y1="55500" x2="63333" y2="55500"/>
                        <a14:foregroundMark x1="41444" y1="65667" x2="41444" y2="65667"/>
                        <a14:foregroundMark x1="40778" y1="74167" x2="40778" y2="74167"/>
                        <a14:backgroundMark x1="51333" y1="9000" x2="51333" y2="9000"/>
                        <a14:backgroundMark x1="53000" y1="29500" x2="53000" y2="29500"/>
                        <a14:backgroundMark x1="42556" y1="29167" x2="42556" y2="29167"/>
                        <a14:backgroundMark x1="45333" y1="31833" x2="45333" y2="31833"/>
                        <a14:backgroundMark x1="46556" y1="53667" x2="46556" y2="53667"/>
                        <a14:backgroundMark x1="24444" y1="46667" x2="24444" y2="46667"/>
                        <a14:backgroundMark x1="45333" y1="64500" x2="45333" y2="64500"/>
                        <a14:backgroundMark x1="56556" y1="75000" x2="56556" y2="75000"/>
                        <a14:backgroundMark x1="60444" y1="59667" x2="60444" y2="59667"/>
                        <a14:backgroundMark x1="77444" y1="67167" x2="77444" y2="67167"/>
                        <a14:backgroundMark x1="74444" y1="52000" x2="74444" y2="52000"/>
                        <a14:backgroundMark x1="75556" y1="37000" x2="75556" y2="37000"/>
                        <a14:backgroundMark x1="73000" y1="28500" x2="73000" y2="28500"/>
                        <a14:backgroundMark x1="64556" y1="27667" x2="64556" y2="2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2" r="16977" b="2850"/>
          <a:stretch/>
        </p:blipFill>
        <p:spPr bwMode="auto">
          <a:xfrm>
            <a:off x="671451" y="4263377"/>
            <a:ext cx="783862" cy="7768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ssets.website-files.com/5d65fbc6071de81848ecbddd/5d78483b21b0b213c8a76b62_Business-133-300-A.png"/>
          <p:cNvPicPr>
            <a:picLocks noChangeAspect="1" noChangeArrowheads="1"/>
          </p:cNvPicPr>
          <p:nvPr/>
        </p:nvPicPr>
        <p:blipFill>
          <a:blip r:embed="rId1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5" y="1859092"/>
            <a:ext cx="699038" cy="6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mages.squarespace-cdn.com/content/v1/5589ac85e4b072953af4897f/1561732612638-K3AA00SOKEE1XDZ7LY39/ke17ZwdGBToddI8pDm48kGDpvalPb1SqHoCn1hwN0Y57gQa3H78H3Y0txjaiv_0fDoOvxcdMmMKkDsyUqMSsMWxHk725yiiHCCLfrh8O1z5QHyNOqBUUEtDDsRWrJLTmx-YtV7KdJhhcFMxgH7DNwVWsr4BytTuzU0mdZNjZkC7ehjA8nxqmKGxR1QtMJl5J/noun_Handshake_680244.png"/>
          <p:cNvPicPr>
            <a:picLocks noChangeAspect="1" noChangeArrowheads="1"/>
          </p:cNvPicPr>
          <p:nvPr/>
        </p:nvPicPr>
        <p:blipFill rotWithShape="1">
          <a:blip r:embed="rId1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4" t="21925" r="17810" b="21098"/>
          <a:stretch/>
        </p:blipFill>
        <p:spPr bwMode="auto">
          <a:xfrm>
            <a:off x="10583542" y="4314893"/>
            <a:ext cx="629047" cy="52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851381" y="6330709"/>
            <a:ext cx="918754" cy="358946"/>
          </a:xfrm>
          <a:prstGeom prst="rect">
            <a:avLst/>
          </a:prstGeom>
          <a:solidFill>
            <a:srgbClr val="228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2018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01928" y="6341376"/>
            <a:ext cx="839638" cy="358947"/>
          </a:xfrm>
          <a:prstGeom prst="rect">
            <a:avLst/>
          </a:prstGeom>
          <a:solidFill>
            <a:srgbClr val="228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2023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093" y="9689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18"/>
              </a:rPr>
              <a:t>https</a:t>
            </a:r>
            <a:r>
              <a:rPr lang="en-US" dirty="0">
                <a:hlinkClick r:id="rId18"/>
              </a:rPr>
              <a:t>://</a:t>
            </a:r>
            <a:r>
              <a:rPr lang="en-US" dirty="0" smtClean="0">
                <a:hlinkClick r:id="rId18"/>
              </a:rPr>
              <a:t>toipkro.ru/index.php?act=institute&amp;page=599</a:t>
            </a:r>
            <a:endParaRPr lang="ru-RU" dirty="0"/>
          </a:p>
        </p:txBody>
      </p:sp>
      <p:pic>
        <p:nvPicPr>
          <p:cNvPr id="20" name="Picture 2" descr="https://localxmarketing.com/wp-content/uploads/ppc-green-1.pn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 r="23096" b="20101"/>
          <a:stretch/>
        </p:blipFill>
        <p:spPr bwMode="auto">
          <a:xfrm>
            <a:off x="8442361" y="1008267"/>
            <a:ext cx="365266" cy="50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806060" y="6364972"/>
            <a:ext cx="4359943" cy="3117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C788A"/>
                </a:solidFill>
              </a:rPr>
              <a:t>40 </a:t>
            </a:r>
            <a:r>
              <a:rPr lang="ru-RU" dirty="0" smtClean="0">
                <a:solidFill>
                  <a:srgbClr val="0C788A"/>
                </a:solidFill>
              </a:rPr>
              <a:t>базовых образовательных организаций</a:t>
            </a:r>
            <a:endParaRPr lang="ru-RU" dirty="0">
              <a:solidFill>
                <a:srgbClr val="0C78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в базовых образовательных организациях </a:t>
            </a:r>
            <a:r>
              <a:rPr lang="ru-RU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ФИП ТОИПКРО 2019-2020?</a:t>
            </a:r>
            <a:endParaRPr lang="ru-RU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62770" y="1857296"/>
            <a:ext cx="6305007" cy="914400"/>
          </a:xfrm>
          <a:prstGeom prst="round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996 педагогов обучено  новым образовательным технологиям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62769" y="2916621"/>
            <a:ext cx="6305007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 открытых тренинга по эффективным технологиям провели базовые ОО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6830" y="4323382"/>
            <a:ext cx="6409509" cy="914400"/>
          </a:xfrm>
          <a:prstGeom prst="round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 публикации педагогов в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ресурсе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«Педагогическая навигация»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6830" y="5344968"/>
            <a:ext cx="6466115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 кейсов: из опыта инновационной деятельности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30" y="1880651"/>
            <a:ext cx="3446147" cy="2297431"/>
          </a:xfrm>
          <a:prstGeom prst="rect">
            <a:avLst/>
          </a:prstGeom>
        </p:spPr>
      </p:pic>
      <p:pic>
        <p:nvPicPr>
          <p:cNvPr id="1026" name="Picture 2" descr="Изображение к новости Эффективные образовательные технолог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30" y="4027188"/>
            <a:ext cx="3641447" cy="242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73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802" y="139337"/>
            <a:ext cx="10255997" cy="912667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АКТИВНОСТЬ ШКОЛЬНЫХ КОМАНД </a:t>
            </a:r>
            <a:r>
              <a:rPr lang="ru-RU" sz="32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ПОДПРОГРАММАХ ФИП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16" y="1287100"/>
            <a:ext cx="4167459" cy="6811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72" t="2206" r="27071" b="1223"/>
          <a:stretch/>
        </p:blipFill>
        <p:spPr>
          <a:xfrm>
            <a:off x="951070" y="2064592"/>
            <a:ext cx="3504557" cy="1539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770" y="4077550"/>
            <a:ext cx="4610779" cy="873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500" t="1985" r="28115" b="1"/>
          <a:stretch/>
        </p:blipFill>
        <p:spPr>
          <a:xfrm>
            <a:off x="951070" y="5020292"/>
            <a:ext cx="3300548" cy="14949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29000" t="15619" r="12715" b="60000"/>
          <a:stretch/>
        </p:blipFill>
        <p:spPr>
          <a:xfrm>
            <a:off x="7310343" y="3859940"/>
            <a:ext cx="4043456" cy="951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29643" t="15112" r="12857" b="40952"/>
          <a:stretch/>
        </p:blipFill>
        <p:spPr>
          <a:xfrm>
            <a:off x="6687095" y="4896614"/>
            <a:ext cx="3590610" cy="1543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1110" y="1184885"/>
            <a:ext cx="5009740" cy="7169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3341" y="1971349"/>
            <a:ext cx="3309199" cy="15328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93424" y="0"/>
            <a:ext cx="798576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2233" y="940969"/>
            <a:ext cx="1264766" cy="914400"/>
          </a:xfrm>
          <a:prstGeom prst="round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команд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17326" y="1094683"/>
            <a:ext cx="11570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команд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7786" y="3896942"/>
            <a:ext cx="1132114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04013" y="3896942"/>
            <a:ext cx="1059328" cy="914400"/>
          </a:xfrm>
          <a:prstGeom prst="round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команд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211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ПОЗИТИВНЫХ ИЗМЕНЕНИЙ В БАЗОВЫХ ОО. </a:t>
            </a:r>
            <a:r>
              <a:rPr lang="ru-RU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ДОСТИЖЕНИЕ </a:t>
            </a:r>
            <a:r>
              <a:rPr lang="ru-RU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СОСТОЯЛОСЬ</a:t>
            </a:r>
            <a:r>
              <a:rPr lang="ru-RU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9188" y="1690688"/>
            <a:ext cx="8064137" cy="457517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Деятельность на основе </a:t>
            </a:r>
            <a:r>
              <a:rPr lang="ru-RU" dirty="0" smtClean="0"/>
              <a:t>своевременной </a:t>
            </a:r>
            <a:r>
              <a:rPr lang="ru-RU" dirty="0" smtClean="0"/>
              <a:t>рефлексии и </a:t>
            </a:r>
            <a:r>
              <a:rPr lang="ru-RU" dirty="0" smtClean="0"/>
              <a:t>коррекции;</a:t>
            </a:r>
            <a:endParaRPr lang="ru-RU" dirty="0" smtClean="0"/>
          </a:p>
          <a:p>
            <a:r>
              <a:rPr lang="ru-RU" dirty="0" smtClean="0"/>
              <a:t>Участие </a:t>
            </a:r>
            <a:r>
              <a:rPr lang="ru-RU" dirty="0" smtClean="0"/>
              <a:t>в каждой подпрограмме ФИП способствует комплексной поддержке педагогов (</a:t>
            </a:r>
            <a:r>
              <a:rPr lang="ru-RU" dirty="0" smtClean="0"/>
              <a:t>методической, </a:t>
            </a:r>
            <a:r>
              <a:rPr lang="ru-RU" dirty="0" smtClean="0"/>
              <a:t>технологической, психологической, управленческой). АКТИВНАЯ ВОВЛЕЧЕННОСТЬ УПРАВЛЕНЦЕВ (результат –  мотивирующая среда в образовательной организации для освоения и внедрения эффективных практик); </a:t>
            </a:r>
          </a:p>
          <a:p>
            <a:r>
              <a:rPr lang="ru-RU" dirty="0" smtClean="0"/>
              <a:t>Согласованность действий и распределенная ответственность в команде; </a:t>
            </a:r>
            <a:endParaRPr lang="ru-RU" dirty="0" smtClean="0"/>
          </a:p>
          <a:p>
            <a:r>
              <a:rPr lang="ru-RU" dirty="0" smtClean="0"/>
              <a:t>Апробация дистрибутивного подхода и социального контракта в деятельности педагогов по освоению и внедрению образовательных технологий в практику;</a:t>
            </a:r>
          </a:p>
          <a:p>
            <a:r>
              <a:rPr lang="ru-RU" dirty="0" smtClean="0"/>
              <a:t>Умение профессионально </a:t>
            </a:r>
            <a:r>
              <a:rPr lang="ru-RU" dirty="0" smtClean="0"/>
              <a:t>описывать свой опыт в формате кейса и статьи в Педагогической навигации (по заданному </a:t>
            </a:r>
            <a:r>
              <a:rPr lang="ru-RU" dirty="0" smtClean="0"/>
              <a:t>формату); </a:t>
            </a:r>
          </a:p>
          <a:p>
            <a:r>
              <a:rPr lang="ru-RU" dirty="0" smtClean="0"/>
              <a:t>Успешная, позитивная динамика роста наметилась в тех командах, где деятельность в ФИП используется в качестве ресурса организованного и поэтапного инновационного развития своего коллектива. Формальное отношение - как  к «дополнительной нагрузке», не дает позитивных результатов.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93" y="2875053"/>
            <a:ext cx="2551611" cy="18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9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4142" t="20572" r="22858" b="17587"/>
          <a:stretch/>
        </p:blipFill>
        <p:spPr>
          <a:xfrm>
            <a:off x="2830284" y="0"/>
            <a:ext cx="6461761" cy="4241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3857" t="47492" r="22857" b="20952"/>
          <a:stretch/>
        </p:blipFill>
        <p:spPr>
          <a:xfrm>
            <a:off x="2795450" y="4349933"/>
            <a:ext cx="6496595" cy="2164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9337" y="278674"/>
            <a:ext cx="2577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1</a:t>
            </a:r>
          </a:p>
          <a:p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«АНАЛИЗ 5 КОМПЕТЕНЦИЙ ПЕДАГОГОВ» </a:t>
            </a:r>
            <a:endParaRPr lang="ru-RU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44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1886" y="179755"/>
            <a:ext cx="2595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</a:t>
            </a:r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«АНАЛИЗ 5 КОМПЕТЕНЦИЙ ПЕДАГОГОВ» </a:t>
            </a:r>
            <a:endParaRPr lang="ru-RU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2786" t="16000" r="23285" b="25206"/>
          <a:stretch/>
        </p:blipFill>
        <p:spPr>
          <a:xfrm>
            <a:off x="3248297" y="0"/>
            <a:ext cx="6574972" cy="40320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3500" t="42920" r="23429" b="16699"/>
          <a:stretch/>
        </p:blipFill>
        <p:spPr>
          <a:xfrm>
            <a:off x="3300548" y="3959276"/>
            <a:ext cx="6470469" cy="27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993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908</Words>
  <Application>Microsoft Office PowerPoint</Application>
  <PresentationFormat>Широкоэкранный</PresentationFormat>
  <Paragraphs>102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Aparajita</vt:lpstr>
      <vt:lpstr>Arial</vt:lpstr>
      <vt:lpstr>Calibri</vt:lpstr>
      <vt:lpstr>Calibri Light</vt:lpstr>
      <vt:lpstr>Candara</vt:lpstr>
      <vt:lpstr>Times New Roman</vt:lpstr>
      <vt:lpstr>Тема Office</vt:lpstr>
      <vt:lpstr>Особенности методического сопровождения внедрения эффективных образовательных технологий в реальную практику обучения и воспитания </vt:lpstr>
      <vt:lpstr>В программе вебинара:</vt:lpstr>
      <vt:lpstr>Презентация PowerPoint</vt:lpstr>
      <vt:lpstr>Презентация PowerPoint</vt:lpstr>
      <vt:lpstr>Результаты в базовых образовательных организациях ФИП ТОИПКРО 2019-2020?</vt:lpstr>
      <vt:lpstr>АКТИВНОСТЬ ШКОЛЬНЫХ КОМАНД  В ПОДПРОГРАММАХ ФИП</vt:lpstr>
      <vt:lpstr>ПРИМЕРЫ ПОЗИТИВНЫХ ИЗМЕНЕНИЙ В БАЗОВЫХ ОО. ПОЧЕМУ ДОСТИЖЕНИЕ РЕЗУЛЬТАТОВ СОСТОЯЛОСЬ?</vt:lpstr>
      <vt:lpstr>Презентация PowerPoint</vt:lpstr>
      <vt:lpstr>Презентация PowerPoint</vt:lpstr>
      <vt:lpstr>ПРИМЕР ВЫВОДА, комментария к таблице результатов деятельности команды</vt:lpstr>
      <vt:lpstr>Презентация PowerPoint</vt:lpstr>
      <vt:lpstr>Презентация PowerPoint</vt:lpstr>
      <vt:lpstr>Публикации в ресурсе «Педагогическая навигация»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поддержка педагогов и школьных команд во внедрении и реализации эффективных образовательных технологий</dc:title>
  <dc:creator>Иностранный язык</dc:creator>
  <cp:lastModifiedBy>Иностранный язык</cp:lastModifiedBy>
  <cp:revision>64</cp:revision>
  <dcterms:created xsi:type="dcterms:W3CDTF">2020-02-12T08:30:24Z</dcterms:created>
  <dcterms:modified xsi:type="dcterms:W3CDTF">2020-06-08T03:46:38Z</dcterms:modified>
</cp:coreProperties>
</file>