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59" r:id="rId4"/>
    <p:sldId id="288" r:id="rId5"/>
    <p:sldId id="290" r:id="rId6"/>
    <p:sldId id="295" r:id="rId7"/>
    <p:sldId id="292" r:id="rId8"/>
    <p:sldId id="293" r:id="rId9"/>
    <p:sldId id="294" r:id="rId10"/>
    <p:sldId id="272" r:id="rId11"/>
    <p:sldId id="275" r:id="rId12"/>
    <p:sldId id="276" r:id="rId13"/>
    <p:sldId id="284" r:id="rId14"/>
    <p:sldId id="278" r:id="rId15"/>
    <p:sldId id="279" r:id="rId16"/>
    <p:sldId id="285" r:id="rId17"/>
    <p:sldId id="281" r:id="rId18"/>
    <p:sldId id="263" r:id="rId19"/>
    <p:sldId id="266" r:id="rId20"/>
    <p:sldId id="286" r:id="rId21"/>
    <p:sldId id="297" r:id="rId22"/>
    <p:sldId id="298" r:id="rId23"/>
    <p:sldId id="296" r:id="rId24"/>
  </p:sldIdLst>
  <p:sldSz cx="121602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2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300"/>
      </p:cViewPr>
      <p:guideLst>
        <p:guide orient="horz" pos="2155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0F54A-5079-49DC-B96D-3BA6FEB9600B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BCABB3-3845-476A-A482-51773CA006C7}">
      <dgm:prSet phldrT="[Текст]"/>
      <dgm:spPr/>
      <dgm:t>
        <a:bodyPr/>
        <a:lstStyle/>
        <a:p>
          <a:r>
            <a:rPr lang="ru-RU" dirty="0" smtClean="0"/>
            <a:t>МКДО 0-7</a:t>
          </a:r>
          <a:endParaRPr lang="ru-RU" dirty="0"/>
        </a:p>
      </dgm:t>
    </dgm:pt>
    <dgm:pt modelId="{1885DCE2-E695-4473-9178-C95AD4263479}" type="parTrans" cxnId="{146A0DC7-4A1F-4887-8705-3E228B8E1D77}">
      <dgm:prSet/>
      <dgm:spPr/>
      <dgm:t>
        <a:bodyPr/>
        <a:lstStyle/>
        <a:p>
          <a:endParaRPr lang="ru-RU"/>
        </a:p>
      </dgm:t>
    </dgm:pt>
    <dgm:pt modelId="{9E139A06-3A93-4A67-AE9E-F92238BCDAB4}" type="sibTrans" cxnId="{146A0DC7-4A1F-4887-8705-3E228B8E1D77}">
      <dgm:prSet/>
      <dgm:spPr/>
      <dgm:t>
        <a:bodyPr/>
        <a:lstStyle/>
        <a:p>
          <a:endParaRPr lang="ru-RU"/>
        </a:p>
      </dgm:t>
    </dgm:pt>
    <dgm:pt modelId="{FC978031-76B5-4765-BCEC-61C2A911F757}">
      <dgm:prSet phldrT="[Текст]" custT="1"/>
      <dgm:spPr/>
      <dgm:t>
        <a:bodyPr/>
        <a:lstStyle/>
        <a:p>
          <a:r>
            <a:rPr lang="ru-RU" sz="4000" dirty="0" smtClean="0"/>
            <a:t>23 ДОО</a:t>
          </a:r>
          <a:endParaRPr lang="ru-RU" sz="4000" dirty="0"/>
        </a:p>
      </dgm:t>
    </dgm:pt>
    <dgm:pt modelId="{27FD5457-879E-4666-9DE8-3F614E40F03C}" type="parTrans" cxnId="{031EAB98-1BA9-461A-9619-E66644AC1F1E}">
      <dgm:prSet/>
      <dgm:spPr/>
      <dgm:t>
        <a:bodyPr/>
        <a:lstStyle/>
        <a:p>
          <a:endParaRPr lang="ru-RU"/>
        </a:p>
      </dgm:t>
    </dgm:pt>
    <dgm:pt modelId="{9C21F5E3-904D-4E27-958A-66B1630D41E5}" type="sibTrans" cxnId="{031EAB98-1BA9-461A-9619-E66644AC1F1E}">
      <dgm:prSet/>
      <dgm:spPr/>
      <dgm:t>
        <a:bodyPr/>
        <a:lstStyle/>
        <a:p>
          <a:endParaRPr lang="ru-RU"/>
        </a:p>
      </dgm:t>
    </dgm:pt>
    <dgm:pt modelId="{4DF93DA3-C7DE-4A08-B08A-009C31FBE314}" type="pres">
      <dgm:prSet presAssocID="{5B80F54A-5079-49DC-B96D-3BA6FEB9600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40EFAC-D06F-4D8C-9CAA-6D1EDA2961E6}" type="pres">
      <dgm:prSet presAssocID="{E9BCABB3-3845-476A-A482-51773CA006C7}" presName="compNode" presStyleCnt="0"/>
      <dgm:spPr/>
    </dgm:pt>
    <dgm:pt modelId="{ABEFDADD-3225-4FCF-A877-645116DC7D44}" type="pres">
      <dgm:prSet presAssocID="{E9BCABB3-3845-476A-A482-51773CA006C7}" presName="noGeometry" presStyleCnt="0"/>
      <dgm:spPr/>
    </dgm:pt>
    <dgm:pt modelId="{D1043163-2A56-4696-9A0B-DE9B995E22B4}" type="pres">
      <dgm:prSet presAssocID="{E9BCABB3-3845-476A-A482-51773CA006C7}" presName="childTextVisible" presStyleLbl="bgAccFollowNode1" presStyleIdx="0" presStyleCnt="1" custScaleX="129910" custScaleY="74284" custLinFactNeighborX="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4A191-001B-4A1C-8144-A49820BDC2AE}" type="pres">
      <dgm:prSet presAssocID="{E9BCABB3-3845-476A-A482-51773CA006C7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3FDC827C-CE85-4F36-8DB5-26790C77A767}" type="pres">
      <dgm:prSet presAssocID="{E9BCABB3-3845-476A-A482-51773CA006C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A0DC7-4A1F-4887-8705-3E228B8E1D77}" srcId="{5B80F54A-5079-49DC-B96D-3BA6FEB9600B}" destId="{E9BCABB3-3845-476A-A482-51773CA006C7}" srcOrd="0" destOrd="0" parTransId="{1885DCE2-E695-4473-9178-C95AD4263479}" sibTransId="{9E139A06-3A93-4A67-AE9E-F92238BCDAB4}"/>
    <dgm:cxn modelId="{65A5FC13-7F57-4C8E-BA34-080B2801486E}" type="presOf" srcId="{FC978031-76B5-4765-BCEC-61C2A911F757}" destId="{D1043163-2A56-4696-9A0B-DE9B995E22B4}" srcOrd="0" destOrd="0" presId="urn:microsoft.com/office/officeart/2005/8/layout/hProcess6"/>
    <dgm:cxn modelId="{031EAB98-1BA9-461A-9619-E66644AC1F1E}" srcId="{E9BCABB3-3845-476A-A482-51773CA006C7}" destId="{FC978031-76B5-4765-BCEC-61C2A911F757}" srcOrd="0" destOrd="0" parTransId="{27FD5457-879E-4666-9DE8-3F614E40F03C}" sibTransId="{9C21F5E3-904D-4E27-958A-66B1630D41E5}"/>
    <dgm:cxn modelId="{A4AFE5BF-D5F2-4A32-AFF2-8EE1FBF01D71}" type="presOf" srcId="{E9BCABB3-3845-476A-A482-51773CA006C7}" destId="{3FDC827C-CE85-4F36-8DB5-26790C77A767}" srcOrd="0" destOrd="0" presId="urn:microsoft.com/office/officeart/2005/8/layout/hProcess6"/>
    <dgm:cxn modelId="{DFBE878E-AABC-4A8C-9B54-3BD6DDCDC9CE}" type="presOf" srcId="{FC978031-76B5-4765-BCEC-61C2A911F757}" destId="{D504A191-001B-4A1C-8144-A49820BDC2AE}" srcOrd="1" destOrd="0" presId="urn:microsoft.com/office/officeart/2005/8/layout/hProcess6"/>
    <dgm:cxn modelId="{D5A84C68-B422-4017-BE86-4B61C07D2AE9}" type="presOf" srcId="{5B80F54A-5079-49DC-B96D-3BA6FEB9600B}" destId="{4DF93DA3-C7DE-4A08-B08A-009C31FBE314}" srcOrd="0" destOrd="0" presId="urn:microsoft.com/office/officeart/2005/8/layout/hProcess6"/>
    <dgm:cxn modelId="{D3E1D6C6-2817-47CF-BD5E-D395F390389F}" type="presParOf" srcId="{4DF93DA3-C7DE-4A08-B08A-009C31FBE314}" destId="{FC40EFAC-D06F-4D8C-9CAA-6D1EDA2961E6}" srcOrd="0" destOrd="0" presId="urn:microsoft.com/office/officeart/2005/8/layout/hProcess6"/>
    <dgm:cxn modelId="{2E7123D2-47B9-410D-B836-4C0E64F529B8}" type="presParOf" srcId="{FC40EFAC-D06F-4D8C-9CAA-6D1EDA2961E6}" destId="{ABEFDADD-3225-4FCF-A877-645116DC7D44}" srcOrd="0" destOrd="0" presId="urn:microsoft.com/office/officeart/2005/8/layout/hProcess6"/>
    <dgm:cxn modelId="{7F019D02-8E55-447D-824F-46A87C834D63}" type="presParOf" srcId="{FC40EFAC-D06F-4D8C-9CAA-6D1EDA2961E6}" destId="{D1043163-2A56-4696-9A0B-DE9B995E22B4}" srcOrd="1" destOrd="0" presId="urn:microsoft.com/office/officeart/2005/8/layout/hProcess6"/>
    <dgm:cxn modelId="{73941B49-6B51-463A-B60C-9722AE51CA30}" type="presParOf" srcId="{FC40EFAC-D06F-4D8C-9CAA-6D1EDA2961E6}" destId="{D504A191-001B-4A1C-8144-A49820BDC2AE}" srcOrd="2" destOrd="0" presId="urn:microsoft.com/office/officeart/2005/8/layout/hProcess6"/>
    <dgm:cxn modelId="{762D7078-3F1B-4DB2-86F3-0367E3A1D01A}" type="presParOf" srcId="{FC40EFAC-D06F-4D8C-9CAA-6D1EDA2961E6}" destId="{3FDC827C-CE85-4F36-8DB5-26790C77A76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43163-2A56-4696-9A0B-DE9B995E22B4}">
      <dsp:nvSpPr>
        <dsp:cNvPr id="0" name=""/>
        <dsp:cNvSpPr/>
      </dsp:nvSpPr>
      <dsp:spPr>
        <a:xfrm>
          <a:off x="947005" y="288037"/>
          <a:ext cx="3329228" cy="16640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25400" rIns="508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23 ДОО</a:t>
          </a:r>
          <a:endParaRPr lang="ru-RU" sz="4000" kern="1200" dirty="0"/>
        </a:p>
      </dsp:txBody>
      <dsp:txXfrm>
        <a:off x="1779313" y="537647"/>
        <a:ext cx="1914499" cy="1164844"/>
      </dsp:txXfrm>
    </dsp:sp>
    <dsp:sp modelId="{3FDC827C-CE85-4F36-8DB5-26790C77A767}">
      <dsp:nvSpPr>
        <dsp:cNvPr id="0" name=""/>
        <dsp:cNvSpPr/>
      </dsp:nvSpPr>
      <dsp:spPr>
        <a:xfrm>
          <a:off x="438921" y="479389"/>
          <a:ext cx="1281359" cy="1281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МКДО 0-7</a:t>
          </a:r>
          <a:endParaRPr lang="ru-RU" sz="2500" kern="1200" dirty="0"/>
        </a:p>
      </dsp:txBody>
      <dsp:txXfrm>
        <a:off x="626572" y="667040"/>
        <a:ext cx="906057" cy="906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7E70-95CC-44A4-9598-CD019B49F62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CC41-46F7-4891-9E9B-40639445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территории Томской области начиная с 2011 года открываются Ассоциации учителей-предметников</a:t>
            </a:r>
            <a:r>
              <a:rPr lang="ru-RU" baseline="0" dirty="0"/>
              <a:t>. И к 2017 учебному году их 12.  За 6 лет деятельности проведено более 480 педагогических событий различного уровня. Члены актива Ассоциаций это высокопрофессиональные люди, поэтому они являются экспертами ЕГЭ, ГИА, членами жюри ВСОШ, некоторые из них вошли в правление федеральных предметных Ассоциаций. В качестве перспективных задач в 2017 -2018 учебном году ставиться открытие новых Ассоциаций, привлечение активных, творческих учителей к существующим объединениям и выработка механизмов взаимодействия с федеральными, муниципальными учебно-методическими объединениями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3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территории Томской области начиная с 2011 года открываются Ассоциации учителей-предметников</a:t>
            </a:r>
            <a:r>
              <a:rPr lang="ru-RU" baseline="0" dirty="0"/>
              <a:t>. И к 2017 учебному году их 12.  За 6 лет деятельности проведено более 480 педагогических событий различного уровня. Члены актива Ассоциаций это высокопрофессиональные люди, поэтому они являются экспертами ЕГЭ, ГИА, членами жюри ВСОШ, некоторые из них вошли в правление федеральных предметных Ассоциаций. В качестве перспективных задач в 2017 -2018 учебном году ставиться открытие новых Ассоциаций, привлечение активных, творческих учителей к существующим объединениям и выработка механизмов взаимодействия с федеральными, муниципальными учебно-методическими объединениями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520880" y="3420269"/>
            <a:ext cx="5776716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880" y="5026511"/>
            <a:ext cx="5776716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4017" y="1548061"/>
            <a:ext cx="6167287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017" y="1764085"/>
            <a:ext cx="9120635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395680"/>
            <a:ext cx="9120635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2899313"/>
            <a:ext cx="9120635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018" y="1591376"/>
            <a:ext cx="4430023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630" y="1591376"/>
            <a:ext cx="443002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8" y="755973"/>
            <a:ext cx="9207499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531205"/>
            <a:ext cx="40823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017" y="2169338"/>
            <a:ext cx="40823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4040" y="1531205"/>
            <a:ext cx="477747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4040" y="2169338"/>
            <a:ext cx="477747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207499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755974"/>
            <a:ext cx="4000638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4321" y="755973"/>
            <a:ext cx="48871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4" y="1620069"/>
            <a:ext cx="4000638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788378"/>
            <a:ext cx="9207499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4017" y="611216"/>
            <a:ext cx="9207499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4017" y="5353672"/>
            <a:ext cx="9207499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764085"/>
            <a:ext cx="912063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oshtomsk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7597" y="1692077"/>
            <a:ext cx="6192688" cy="792088"/>
          </a:xfrm>
        </p:spPr>
        <p:txBody>
          <a:bodyPr/>
          <a:lstStyle/>
          <a:p>
            <a:r>
              <a:rPr lang="ru-RU" sz="4000" b="1" dirty="0">
                <a:solidFill>
                  <a:srgbClr val="2062B0"/>
                </a:solidFill>
              </a:rPr>
              <a:t>Семинар-совещание</a:t>
            </a:r>
            <a:r>
              <a:rPr lang="ru-RU" sz="4000" dirty="0">
                <a:solidFill>
                  <a:srgbClr val="2062B0"/>
                </a:solidFill>
              </a:rPr>
              <a:t/>
            </a:r>
            <a:br>
              <a:rPr lang="ru-RU" sz="4000" dirty="0">
                <a:solidFill>
                  <a:srgbClr val="2062B0"/>
                </a:solidFill>
              </a:rPr>
            </a:br>
            <a:r>
              <a:rPr lang="ru-RU" sz="4000" dirty="0">
                <a:solidFill>
                  <a:srgbClr val="2062B0"/>
                </a:solidFill>
              </a:rPr>
              <a:t>«Система мониторинга качества дошкольного </a:t>
            </a:r>
            <a:r>
              <a:rPr lang="ru-RU" sz="4000" dirty="0">
                <a:solidFill>
                  <a:srgbClr val="2062B0"/>
                </a:solidFill>
              </a:rPr>
              <a:t>образования»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rgbClr val="2062B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4879" r="12489" b="8842"/>
          <a:stretch/>
        </p:blipFill>
        <p:spPr bwMode="auto">
          <a:xfrm>
            <a:off x="1183581" y="1485455"/>
            <a:ext cx="8208912" cy="438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9605" y="683966"/>
            <a:ext cx="574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сбора информации МКДО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3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9590" r="19438" b="8574"/>
          <a:stretch/>
        </p:blipFill>
        <p:spPr bwMode="auto">
          <a:xfrm>
            <a:off x="1399606" y="1157486"/>
            <a:ext cx="8391153" cy="500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3581" y="683965"/>
            <a:ext cx="797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системы показателей качества МКДО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9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87637" y="5181412"/>
            <a:ext cx="8400056" cy="46166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87637" y="5698153"/>
            <a:ext cx="8400056" cy="46166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16718" r="18080" b="19169"/>
          <a:stretch/>
        </p:blipFill>
        <p:spPr bwMode="auto">
          <a:xfrm>
            <a:off x="1471614" y="1170806"/>
            <a:ext cx="8928993" cy="42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3581" y="683965"/>
            <a:ext cx="797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системы показателей качества МКДО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7637" y="5181412"/>
            <a:ext cx="840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20 показателей качества МКДО – уровень 1 группы ДОО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2570" y="5698153"/>
            <a:ext cx="852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20 показателей качества МКДО – уровень 2 ДОО в целом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9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7710" r="10666" b="10690"/>
          <a:stretch/>
        </p:blipFill>
        <p:spPr bwMode="auto">
          <a:xfrm>
            <a:off x="1203946" y="1145629"/>
            <a:ext cx="9419993" cy="493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3581" y="683965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индикаторов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4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12619" r="2563" b="13107"/>
          <a:stretch/>
        </p:blipFill>
        <p:spPr bwMode="auto">
          <a:xfrm>
            <a:off x="1327597" y="1332037"/>
            <a:ext cx="966207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3949" y="683965"/>
            <a:ext cx="797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системы показателей качества МКДО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1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10188" r="25631" b="17928"/>
          <a:stretch/>
        </p:blipFill>
        <p:spPr bwMode="auto">
          <a:xfrm>
            <a:off x="1471613" y="1332037"/>
            <a:ext cx="7920880" cy="454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3582" y="683965"/>
            <a:ext cx="496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оценивания качества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2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9861" r="22420" b="6994"/>
          <a:stretch/>
        </p:blipFill>
        <p:spPr bwMode="auto">
          <a:xfrm>
            <a:off x="1543622" y="1153914"/>
            <a:ext cx="7416823" cy="472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3581" y="683965"/>
            <a:ext cx="5764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Развернутая система индикаторов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0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6757" r="16308" b="8228"/>
          <a:stretch/>
        </p:blipFill>
        <p:spPr bwMode="auto">
          <a:xfrm>
            <a:off x="1509365" y="1404045"/>
            <a:ext cx="8700269" cy="45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3581" y="683965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Лист самооценки педагогов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5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21638" r="28489" b="37219"/>
          <a:stretch/>
        </p:blipFill>
        <p:spPr bwMode="auto">
          <a:xfrm>
            <a:off x="1543621" y="899989"/>
            <a:ext cx="8640960" cy="47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6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2014" y="611958"/>
            <a:ext cx="5485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План-график проведения МКДО </a:t>
            </a:r>
          </a:p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Томской области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02451"/>
              </p:ext>
            </p:extLst>
          </p:nvPr>
        </p:nvGraphicFramePr>
        <p:xfrm>
          <a:off x="1462014" y="1433231"/>
          <a:ext cx="8424937" cy="4353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6141"/>
                <a:gridCol w="667322"/>
                <a:gridCol w="1140628"/>
                <a:gridCol w="193844"/>
                <a:gridCol w="167002"/>
              </a:tblGrid>
              <a:tr h="25418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Обучение Экспертов МКДО.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/>
                    </a:p>
                  </a:txBody>
                  <a:tcPr marL="59382" marR="59382" marT="29691" marB="2969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093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Внутренний мониторинг качества дошкольного образования в ДОО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747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Обучение </a:t>
                      </a:r>
                      <a:r>
                        <a:rPr lang="ru-RU" sz="1400" dirty="0">
                          <a:effectLst/>
                        </a:rPr>
                        <a:t>сотрудников ДОО проведению оценки качества с использованием Инструментария МКДО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Формирование </a:t>
                      </a:r>
                      <a:r>
                        <a:rPr lang="ru-RU" sz="1400" dirty="0">
                          <a:effectLst/>
                        </a:rPr>
                        <a:t>и утверждение приказом Руководителя ДОО рабочей группы МКДО в ДОО в составе не менее трех человек.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Сбор </a:t>
                      </a:r>
                      <a:r>
                        <a:rPr lang="ru-RU" sz="1400" dirty="0">
                          <a:effectLst/>
                        </a:rPr>
                        <a:t>контекстной информации и ее ввод в электронную форму МКДО «Профиль ДОО».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r>
                        <a:rPr lang="en-US" sz="1800" dirty="0">
                          <a:effectLst/>
                        </a:rPr>
                        <a:t>01 </a:t>
                      </a:r>
                      <a:r>
                        <a:rPr lang="ru-RU" sz="1800" dirty="0">
                          <a:effectLst/>
                        </a:rPr>
                        <a:t>октября 2021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 marL="59382" marR="59382" marT="29691" marB="2969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82" marR="59382" marT="29691" marB="29691"/>
                </a:tc>
              </a:tr>
              <a:tr h="2287681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Проведение </a:t>
                      </a:r>
                      <a:r>
                        <a:rPr lang="ru-RU" sz="1400" dirty="0">
                          <a:effectLst/>
                        </a:rPr>
                        <a:t>самооценки педагогами ДОО с использованием электронной формы «Листа самооценки педагога ДОО» в ЕИПМКДО.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Проведение </a:t>
                      </a:r>
                      <a:r>
                        <a:rPr lang="ru-RU" sz="1400" dirty="0">
                          <a:effectLst/>
                        </a:rPr>
                        <a:t>внутренней оценки качества реализуемых образовательных программ дошкольного образования в ДОО рабочей группой ДОО.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Внутренняя </a:t>
                      </a:r>
                      <a:r>
                        <a:rPr lang="ru-RU" sz="1400" dirty="0">
                          <a:effectLst/>
                        </a:rPr>
                        <a:t>оценка качества дошкольного образования и услуг по присмотру и уходу в ДОО с использованием Шкал МКДО и оценочного листа Шкал МКДО в части показателей качества Уровня 1.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Проведение </a:t>
                      </a:r>
                      <a:r>
                        <a:rPr lang="ru-RU" sz="1400" dirty="0">
                          <a:effectLst/>
                        </a:rPr>
                        <a:t>внутренней оценки качества дошкольного образования и услуг по присмотру и уходу в ДОО с использованием Шкал МКДО и оценочного листа МКДО в части показателей качества Уровня 2 Администрацией ДОО / Координатором ДОО.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15 октября 2021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36" marR="44536" marT="0" marB="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9382" marR="59382" marT="29691" marB="2969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382" marR="59382" marT="29691" marB="29691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1133"/>
              </p:ext>
            </p:extLst>
          </p:nvPr>
        </p:nvGraphicFramePr>
        <p:xfrm>
          <a:off x="1462013" y="5796533"/>
          <a:ext cx="8312844" cy="939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2368"/>
                <a:gridCol w="1390476"/>
              </a:tblGrid>
              <a:tr h="9393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Составление </a:t>
                      </a:r>
                      <a:r>
                        <a:rPr lang="ru-RU" sz="1400" dirty="0">
                          <a:effectLst/>
                        </a:rPr>
                        <a:t>Отчета о внутренней оценке качества дошкольного образования и услуг по присмотру и уходу в ДОО.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Составление отчета «Качество дошкольного образования в ДОО» (ЕИП МКДО).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6" marR="6583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15 октября 2021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6" marR="658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00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183581" y="683965"/>
            <a:ext cx="9073008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400" b="1" dirty="0">
                <a:solidFill>
                  <a:srgbClr val="2062B0"/>
                </a:solidFill>
              </a:rPr>
              <a:t>Мониторинг качества дошкольного образования</a:t>
            </a:r>
            <a:endParaRPr lang="ru-RU" sz="2400" dirty="0">
              <a:solidFill>
                <a:srgbClr val="2062B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1912" y="1715885"/>
            <a:ext cx="417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Заказчик</a:t>
            </a:r>
          </a:p>
          <a:p>
            <a:pPr algn="ctr"/>
            <a:r>
              <a:rPr lang="ru-RU" b="1" dirty="0"/>
              <a:t>Федеральная служба </a:t>
            </a:r>
          </a:p>
          <a:p>
            <a:pPr algn="ctr"/>
            <a:r>
              <a:rPr lang="ru-RU" b="1" dirty="0"/>
              <a:t>по </a:t>
            </a:r>
            <a:r>
              <a:rPr lang="ru-RU" b="1" dirty="0"/>
              <a:t>надзору в сфере образования </a:t>
            </a:r>
            <a:endParaRPr lang="ru-RU" b="1" dirty="0"/>
          </a:p>
          <a:p>
            <a:pPr algn="ctr"/>
            <a:r>
              <a:rPr lang="ru-RU" b="1" dirty="0"/>
              <a:t>и науки (</a:t>
            </a:r>
            <a:r>
              <a:rPr lang="ru-RU" b="1" dirty="0" err="1"/>
              <a:t>Рособрандзор</a:t>
            </a:r>
            <a:r>
              <a:rPr lang="ru-RU" b="1" dirty="0"/>
              <a:t>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4101" y="3078249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Исполнитель </a:t>
            </a:r>
            <a:r>
              <a:rPr lang="ru-RU" dirty="0" err="1"/>
              <a:t>гос.заказа</a:t>
            </a:r>
            <a:endParaRPr lang="ru-RU" dirty="0"/>
          </a:p>
          <a:p>
            <a:pPr algn="ctr"/>
            <a:r>
              <a:rPr lang="ru-RU" b="1" dirty="0"/>
              <a:t>АО «Академия просвещения»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4101" y="3920996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Соисполнитель </a:t>
            </a:r>
          </a:p>
          <a:p>
            <a:pPr algn="ctr"/>
            <a:r>
              <a:rPr lang="ru-RU" b="1" dirty="0"/>
              <a:t>Федеральный оператор МКДО</a:t>
            </a:r>
          </a:p>
          <a:p>
            <a:pPr algn="ctr"/>
            <a:r>
              <a:rPr lang="ru-RU" b="1" dirty="0"/>
              <a:t>АНО ДПО «Национальный институт качества образования» (НИКО)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81" y="1730060"/>
            <a:ext cx="2008554" cy="1130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9" r="-3225" b="29098"/>
          <a:stretch/>
        </p:blipFill>
        <p:spPr>
          <a:xfrm>
            <a:off x="2966076" y="3078248"/>
            <a:ext cx="2043965" cy="789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89" y="4081879"/>
            <a:ext cx="1224136" cy="115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50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90" y="755974"/>
            <a:ext cx="5485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План-график проведения МКДО </a:t>
            </a:r>
          </a:p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Томской области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50244"/>
              </p:ext>
            </p:extLst>
          </p:nvPr>
        </p:nvGraphicFramePr>
        <p:xfrm>
          <a:off x="1439689" y="1836093"/>
          <a:ext cx="8024812" cy="3840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4847"/>
                <a:gridCol w="2106258"/>
                <a:gridCol w="343707"/>
              </a:tblGrid>
              <a:tr h="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Внешний мониторинг качества дошкольного образования в ДОО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Подготовка </a:t>
                      </a:r>
                      <a:r>
                        <a:rPr lang="ru-RU" sz="1400" dirty="0">
                          <a:effectLst/>
                        </a:rPr>
                        <a:t>и проведение независимой оценки качества дошкольного образования через опрос родителей (законных представителей) воспитанников ДОО, сбор и анализ его результатов в разрезе областей качества МКДО.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Формирование </a:t>
                      </a:r>
                      <a:r>
                        <a:rPr lang="ru-RU" sz="1400" dirty="0">
                          <a:effectLst/>
                        </a:rPr>
                        <a:t>отчета о результатах независимой оценки качества дошкольного образования в ДОО.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15 октября 2021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Подготовка </a:t>
                      </a:r>
                      <a:r>
                        <a:rPr lang="ru-RU" sz="1400" dirty="0">
                          <a:effectLst/>
                        </a:rPr>
                        <a:t>к проведению внешнего экспертного мониторинга качества дошкольного образования в ДОО. Прикрепление экспертов к ДОО.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Формирование </a:t>
                      </a:r>
                      <a:r>
                        <a:rPr lang="ru-RU" sz="1400" dirty="0">
                          <a:effectLst/>
                        </a:rPr>
                        <a:t>графика выездов экспертов в ДОО.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15 октября 2021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Организация </a:t>
                      </a:r>
                      <a:r>
                        <a:rPr lang="ru-RU" sz="1400" dirty="0">
                          <a:effectLst/>
                        </a:rPr>
                        <a:t>и проведение внешнего экспертного мониторинга качества дошкольного образования и услуг по присмотру и уходу в ДОО.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Формирование </a:t>
                      </a:r>
                      <a:r>
                        <a:rPr lang="ru-RU" sz="1400" dirty="0">
                          <a:effectLst/>
                        </a:rPr>
                        <a:t>Итогового экспертного отчета о качестве образовательной деятельности и деятельности по присмотру и уходу в ДОО.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01 ноября 2021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62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90" y="755974"/>
            <a:ext cx="5485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План-график проведения МКДО </a:t>
            </a:r>
          </a:p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Томской области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86445"/>
              </p:ext>
            </p:extLst>
          </p:nvPr>
        </p:nvGraphicFramePr>
        <p:xfrm>
          <a:off x="1439689" y="1869377"/>
          <a:ext cx="8312844" cy="4071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4943"/>
                <a:gridCol w="2181857"/>
                <a:gridCol w="356044"/>
              </a:tblGrid>
              <a:tr h="290798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Внешняя оценка качества работы системы дошкольного образования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63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Заполнение </a:t>
                      </a:r>
                      <a:r>
                        <a:rPr lang="ru-RU" sz="1400" dirty="0">
                          <a:effectLst/>
                        </a:rPr>
                        <a:t>анкеты для сбора контекстной информации МКДО «Анкета Муниципального координатора МКДО».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Подготовка </a:t>
                      </a:r>
                      <a:r>
                        <a:rPr lang="ru-RU" sz="1400" dirty="0">
                          <a:effectLst/>
                        </a:rPr>
                        <a:t>к проведению внешнего экспертного мониторинга качества работы системы дошкольного образования муниципалитета.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Организация </a:t>
                      </a:r>
                      <a:r>
                        <a:rPr lang="ru-RU" sz="1400" dirty="0">
                          <a:effectLst/>
                        </a:rPr>
                        <a:t>и проведение внешнего экспертного мониторинга качества дошкольного образования в муниципалитете.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Формирование </a:t>
                      </a:r>
                      <a:r>
                        <a:rPr lang="ru-RU" sz="1400" dirty="0">
                          <a:effectLst/>
                        </a:rPr>
                        <a:t>Итогового отчета о качестве дошкольного образования и услуг по присмотру и уходу в муниципалитете.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01 ноября 2021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39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Заполнение </a:t>
                      </a:r>
                      <a:r>
                        <a:rPr lang="ru-RU" sz="1400" dirty="0">
                          <a:effectLst/>
                        </a:rPr>
                        <a:t>электронной формы «Анкета контекстных данных дошкольного образования на территории Томской области» Региональным координатором МКДО.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Формирование </a:t>
                      </a:r>
                      <a:r>
                        <a:rPr lang="ru-RU" sz="1400" dirty="0">
                          <a:effectLst/>
                        </a:rPr>
                        <a:t>Итогового отчета о качестве дошкольного образования и услуг по присмотру и уходу на территории Томской области.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05 ноября 2021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2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90" y="755974"/>
            <a:ext cx="61670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Региональный мониторинг качества </a:t>
            </a:r>
          </a:p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дошкольного образования.</a:t>
            </a:r>
          </a:p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Региональный уровень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9004" r="17268" b="34248"/>
          <a:stretch/>
        </p:blipFill>
        <p:spPr>
          <a:xfrm>
            <a:off x="1423045" y="2157315"/>
            <a:ext cx="1512168" cy="13455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58901" y="221639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Распоряжение Департамента общего образования Томской области №1076-р от 16.06.2021 г. </a:t>
            </a:r>
            <a:r>
              <a:rPr lang="ru-RU" sz="2000" b="1" dirty="0"/>
              <a:t>«Об утверждении Положения о мониторинге качества дошкольного образования в системе общего образования Томской области»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7885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885398" y="6357453"/>
            <a:ext cx="2013240" cy="291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46B9D09-C74D-4F7A-A3BD-940A6A18E41D}" type="slidenum">
              <a:rPr lang="ru-RU">
                <a:solidFill>
                  <a:srgbClr val="4BACC6">
                    <a:lumMod val="75000"/>
                  </a:srgbClr>
                </a:solidFill>
                <a:latin typeface="Calibri"/>
              </a:rPr>
              <a:pPr algn="r">
                <a:defRPr/>
              </a:pPr>
              <a:t>23</a:t>
            </a:fld>
            <a:endParaRPr lang="ru-RU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5400" y="3348262"/>
            <a:ext cx="9343390" cy="747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Контакты:</a:t>
            </a:r>
          </a:p>
          <a:p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г. Томск, ул. Пирогова, 10</a:t>
            </a:r>
          </a:p>
          <a:p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Томский областной институт повышения квалификации </a:t>
            </a:r>
            <a:endParaRPr lang="ru-RU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</a:t>
            </a:r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переподготовки работников </a:t>
            </a:r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образования</a:t>
            </a:r>
          </a:p>
          <a:p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Кафедра дошкольного и начального образования, ауд. 226</a:t>
            </a:r>
          </a:p>
          <a:p>
            <a:r>
              <a:rPr lang="en-US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E-mail</a:t>
            </a:r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n-US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3"/>
              </a:rPr>
              <a:t>doshtomsk@mail.ru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Телефон: 8 (3822) 90-20-55</a:t>
            </a:r>
          </a:p>
          <a:p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spcAft>
                <a:spcPts val="600"/>
              </a:spcAft>
            </a:pP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Татьяна Сергеевна Горохова, заведующий кафедрой дошкольного и начального образования;</a:t>
            </a:r>
          </a:p>
          <a:p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Светлана Викторовна Пономарёва, старший преподаватель </a:t>
            </a:r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КДиНО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en-US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9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1614" y="3426887"/>
            <a:ext cx="7796995" cy="26375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1373666" y="539638"/>
            <a:ext cx="7992888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800" b="1" dirty="0">
                <a:solidFill>
                  <a:srgbClr val="2062B0"/>
                </a:solidFill>
              </a:rPr>
              <a:t>Цель проведения мониторинга</a:t>
            </a:r>
            <a:endParaRPr lang="ru-RU" sz="2800" dirty="0">
              <a:solidFill>
                <a:srgbClr val="2062B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1612" y="1188021"/>
            <a:ext cx="78949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</a:t>
            </a:r>
            <a:r>
              <a:rPr lang="ru-RU" sz="2000" dirty="0"/>
              <a:t>становление </a:t>
            </a:r>
            <a:r>
              <a:rPr lang="ru-RU" sz="2000" dirty="0"/>
              <a:t>соответствия реализуемой в организации образовательной деятельности в сфере дошкольного образования требованиям Федерального государственного образовательного стандарта дошкольного образования (ФГОС ДО</a:t>
            </a:r>
            <a:r>
              <a:rPr lang="ru-RU" sz="2000" dirty="0"/>
              <a:t>) и формирование </a:t>
            </a:r>
            <a:r>
              <a:rPr lang="ru-RU" sz="2000" dirty="0"/>
              <a:t>основы развития системы дошкольного </a:t>
            </a:r>
            <a:r>
              <a:rPr lang="ru-RU" sz="2000" dirty="0"/>
              <a:t>образования.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5629" y="3509875"/>
            <a:ext cx="76267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Сбор</a:t>
            </a:r>
            <a:r>
              <a:rPr lang="ru-RU" sz="2000" dirty="0"/>
              <a:t>, </a:t>
            </a:r>
            <a:r>
              <a:rPr lang="ru-RU" sz="2000" dirty="0"/>
              <a:t>систематизация </a:t>
            </a:r>
            <a:r>
              <a:rPr lang="ru-RU" sz="2000" dirty="0"/>
              <a:t>и анализ данных о текущем качестве работы системы дошкольного образования </a:t>
            </a:r>
            <a:r>
              <a:rPr lang="ru-RU" sz="2000" dirty="0"/>
              <a:t>на </a:t>
            </a:r>
            <a:r>
              <a:rPr lang="ru-RU" sz="2000" dirty="0"/>
              <a:t>всех ее уровнях (</a:t>
            </a:r>
            <a:r>
              <a:rPr lang="ru-RU" sz="2000" dirty="0"/>
              <a:t>муниципальном</a:t>
            </a:r>
            <a:r>
              <a:rPr lang="ru-RU" sz="2000" dirty="0"/>
              <a:t>, региональном и федеральном </a:t>
            </a:r>
            <a:r>
              <a:rPr lang="ru-RU" sz="2000" dirty="0"/>
              <a:t>уровне)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Формирование единой общероссийской системы </a:t>
            </a:r>
            <a:r>
              <a:rPr lang="ru-RU" sz="2000" dirty="0"/>
              <a:t>мониторинга качества дошкольного образования Российской Федерации как основу единого образовательного пространства в сфере дошкольного </a:t>
            </a:r>
            <a:r>
              <a:rPr lang="ru-RU" sz="2000" dirty="0"/>
              <a:t>образования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775869" y="4500390"/>
            <a:ext cx="1152128" cy="286756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5684082" y="4460651"/>
            <a:ext cx="1127049" cy="285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6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183581" y="683965"/>
            <a:ext cx="9073008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400" b="1" dirty="0">
                <a:solidFill>
                  <a:srgbClr val="2062B0"/>
                </a:solidFill>
              </a:rPr>
              <a:t>Мониторинг </a:t>
            </a:r>
            <a:r>
              <a:rPr lang="ru-RU" sz="2400" b="1" dirty="0">
                <a:solidFill>
                  <a:srgbClr val="2062B0"/>
                </a:solidFill>
              </a:rPr>
              <a:t>качества дошкольного образования</a:t>
            </a:r>
          </a:p>
          <a:p>
            <a:r>
              <a:rPr lang="ru-RU" sz="2400" b="1" dirty="0">
                <a:solidFill>
                  <a:srgbClr val="2062B0"/>
                </a:solidFill>
              </a:rPr>
              <a:t>детей от 2 месяцев до 7 лет </a:t>
            </a:r>
            <a:endParaRPr lang="ru-RU" sz="2400" b="1" dirty="0">
              <a:solidFill>
                <a:srgbClr val="2062B0"/>
              </a:solidFill>
            </a:endParaRPr>
          </a:p>
          <a:p>
            <a:r>
              <a:rPr lang="ru-RU" sz="2400" b="1" dirty="0">
                <a:solidFill>
                  <a:srgbClr val="2062B0"/>
                </a:solidFill>
              </a:rPr>
              <a:t>на </a:t>
            </a:r>
            <a:r>
              <a:rPr lang="ru-RU" sz="2400" b="1" dirty="0">
                <a:solidFill>
                  <a:srgbClr val="2062B0"/>
                </a:solidFill>
              </a:rPr>
              <a:t>территории Томской области в 2021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5749" y="221639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Распоряжение Департамента общего образования Томской области №1337-р от 12.08.2021 г. </a:t>
            </a:r>
            <a:r>
              <a:rPr lang="ru-RU" sz="2000" b="1" dirty="0"/>
              <a:t>«</a:t>
            </a:r>
            <a:r>
              <a:rPr lang="ru-RU" sz="2000" b="1" dirty="0"/>
              <a:t>О </a:t>
            </a:r>
            <a:r>
              <a:rPr lang="ru-RU" sz="2000" b="1" dirty="0"/>
              <a:t>проведении мониторинга </a:t>
            </a:r>
            <a:r>
              <a:rPr lang="ru-RU" sz="2000" b="1" dirty="0"/>
              <a:t>качества </a:t>
            </a:r>
            <a:r>
              <a:rPr lang="ru-RU" sz="2000" b="1" dirty="0"/>
              <a:t>дошкольного образования</a:t>
            </a:r>
            <a:r>
              <a:rPr lang="ru-RU" sz="2000" b="1" dirty="0"/>
              <a:t> </a:t>
            </a:r>
            <a:r>
              <a:rPr lang="ru-RU" sz="2000" b="1" dirty="0"/>
              <a:t>детей </a:t>
            </a:r>
            <a:r>
              <a:rPr lang="ru-RU" sz="2000" b="1" dirty="0"/>
              <a:t>от 2 месяцев до 7 лет на территории Томской области в 2021 </a:t>
            </a:r>
            <a:r>
              <a:rPr lang="ru-RU" sz="2000" b="1" dirty="0"/>
              <a:t>году»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5629" y="4284365"/>
            <a:ext cx="9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Письмо </a:t>
            </a:r>
            <a:r>
              <a:rPr lang="ru-RU" dirty="0"/>
              <a:t>Федеральной службы по надзору в сфере образования и </a:t>
            </a:r>
            <a:r>
              <a:rPr lang="ru-RU" dirty="0"/>
              <a:t>науки (далее </a:t>
            </a:r>
            <a:r>
              <a:rPr lang="ru-RU" dirty="0"/>
              <a:t>- </a:t>
            </a:r>
            <a:r>
              <a:rPr lang="ru-RU" dirty="0" err="1"/>
              <a:t>Рособрнадзор</a:t>
            </a:r>
            <a:r>
              <a:rPr lang="ru-RU" dirty="0"/>
              <a:t>) №08-111 от 18.06.2021 </a:t>
            </a:r>
            <a:r>
              <a:rPr lang="ru-RU" b="1" dirty="0"/>
              <a:t>«</a:t>
            </a:r>
            <a:r>
              <a:rPr lang="ru-RU" b="1" dirty="0"/>
              <a:t>О проведении мероприятий по мониторингу качества дошкольного образования в 2021 году</a:t>
            </a:r>
            <a:r>
              <a:rPr lang="ru-RU" b="1" dirty="0"/>
              <a:t>» </a:t>
            </a:r>
            <a:r>
              <a:rPr lang="ru-RU" dirty="0"/>
              <a:t>в соответствии с Концепцией МКДО 2021 с использованием Инструментария МКДО детей от 2 месяцев до 7 </a:t>
            </a:r>
            <a:r>
              <a:rPr lang="ru-RU" dirty="0"/>
              <a:t>лет</a:t>
            </a:r>
          </a:p>
          <a:p>
            <a:r>
              <a:rPr lang="ru-RU" dirty="0"/>
              <a:t>и </a:t>
            </a:r>
            <a:r>
              <a:rPr lang="ru-RU" b="1" dirty="0"/>
              <a:t>репрезентативной выборкой </a:t>
            </a:r>
            <a:r>
              <a:rPr lang="ru-RU" dirty="0"/>
              <a:t>федеральным оператором МКДО образовательных организаций для проведения мониторинга качества дошкольного </a:t>
            </a:r>
            <a:r>
              <a:rPr lang="ru-RU" dirty="0"/>
              <a:t>образования</a:t>
            </a:r>
            <a:endParaRPr lang="ru-RU" b="1" dirty="0"/>
          </a:p>
        </p:txBody>
      </p:sp>
      <p:sp>
        <p:nvSpPr>
          <p:cNvPr id="6" name="AutoShape 2" descr="https://edu.tomsk.gov.ru/uploads/272/6a3efe8d21a6fddd5fd083abd97dd80ffe559393.png"/>
          <p:cNvSpPr>
            <a:spLocks noChangeAspect="1" noChangeArrowheads="1"/>
          </p:cNvSpPr>
          <p:nvPr/>
        </p:nvSpPr>
        <p:spPr bwMode="auto">
          <a:xfrm>
            <a:off x="11953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9004" r="17268" b="34248"/>
          <a:stretch/>
        </p:blipFill>
        <p:spPr>
          <a:xfrm>
            <a:off x="1060869" y="2124126"/>
            <a:ext cx="1512168" cy="1345585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5785990" y="3540342"/>
            <a:ext cx="648072" cy="648072"/>
          </a:xfrm>
          <a:prstGeom prst="upArrow">
            <a:avLst/>
          </a:prstGeom>
          <a:solidFill>
            <a:srgbClr val="206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3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183581" y="683965"/>
            <a:ext cx="9073008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400" b="1" dirty="0">
                <a:solidFill>
                  <a:srgbClr val="2062B0"/>
                </a:solidFill>
              </a:rPr>
              <a:t>Мониторинг </a:t>
            </a:r>
            <a:r>
              <a:rPr lang="ru-RU" sz="2400" b="1" dirty="0">
                <a:solidFill>
                  <a:srgbClr val="2062B0"/>
                </a:solidFill>
              </a:rPr>
              <a:t>качества дошкольного образования</a:t>
            </a:r>
          </a:p>
          <a:p>
            <a:r>
              <a:rPr lang="ru-RU" sz="2400" b="1" dirty="0">
                <a:solidFill>
                  <a:srgbClr val="2062B0"/>
                </a:solidFill>
              </a:rPr>
              <a:t>детей от 2 месяцев до 7 лет </a:t>
            </a:r>
            <a:r>
              <a:rPr lang="ru-RU" sz="2400" b="1" dirty="0">
                <a:solidFill>
                  <a:srgbClr val="2062B0"/>
                </a:solidFill>
              </a:rPr>
              <a:t>(МКДО 0-7)</a:t>
            </a:r>
          </a:p>
          <a:p>
            <a:r>
              <a:rPr lang="ru-RU" sz="2400" b="1" dirty="0">
                <a:solidFill>
                  <a:srgbClr val="2062B0"/>
                </a:solidFill>
              </a:rPr>
              <a:t>на </a:t>
            </a:r>
            <a:r>
              <a:rPr lang="ru-RU" sz="2400" b="1" dirty="0">
                <a:solidFill>
                  <a:srgbClr val="2062B0"/>
                </a:solidFill>
              </a:rPr>
              <a:t>территории Томской области в 2021 году</a:t>
            </a:r>
          </a:p>
        </p:txBody>
      </p:sp>
      <p:sp>
        <p:nvSpPr>
          <p:cNvPr id="6" name="AutoShape 2" descr="https://edu.tomsk.gov.ru/uploads/272/6a3efe8d21a6fddd5fd083abd97dd80ffe559393.png"/>
          <p:cNvSpPr>
            <a:spLocks noChangeAspect="1" noChangeArrowheads="1"/>
          </p:cNvSpPr>
          <p:nvPr/>
        </p:nvSpPr>
        <p:spPr bwMode="auto">
          <a:xfrm>
            <a:off x="11953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92305224"/>
              </p:ext>
            </p:extLst>
          </p:nvPr>
        </p:nvGraphicFramePr>
        <p:xfrm>
          <a:off x="954088" y="2005510"/>
          <a:ext cx="4464496" cy="224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288037" y="1908101"/>
            <a:ext cx="4752528" cy="33123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7926" y="2124125"/>
            <a:ext cx="4985179" cy="33123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ln w="0"/>
              <a:solidFill>
                <a:srgbClr val="206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- 12 ДОО - г. Томск;</a:t>
            </a:r>
          </a:p>
          <a:p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- 3 </a:t>
            </a:r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ДОО – </a:t>
            </a:r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ЗАТО Северск;</a:t>
            </a:r>
            <a:endParaRPr lang="ru-RU" sz="2400" b="1" dirty="0">
              <a:ln w="0"/>
              <a:solidFill>
                <a:srgbClr val="206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- 1 ДОО – Зырянский район;</a:t>
            </a:r>
          </a:p>
          <a:p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- 2 ДОО – </a:t>
            </a:r>
            <a:r>
              <a:rPr lang="ru-RU" sz="2400" b="1" dirty="0" err="1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Каргасокский</a:t>
            </a:r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район;</a:t>
            </a:r>
          </a:p>
          <a:p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- 1 ДОО – </a:t>
            </a:r>
            <a:r>
              <a:rPr lang="ru-RU" sz="2400" b="1" dirty="0" err="1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Колпашевский</a:t>
            </a:r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район;</a:t>
            </a:r>
          </a:p>
          <a:p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- 1 ДОО – Молчановский район;</a:t>
            </a:r>
          </a:p>
          <a:p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- 1 ДОО – </a:t>
            </a:r>
            <a:r>
              <a:rPr lang="ru-RU" sz="2400" b="1" dirty="0" err="1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Парабельский</a:t>
            </a:r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район;</a:t>
            </a:r>
          </a:p>
          <a:p>
            <a:r>
              <a:rPr lang="ru-RU" sz="2400" b="1" dirty="0">
                <a:ln w="0"/>
                <a:solidFill>
                  <a:srgbClr val="2062B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- 2 ДОО – Первомайский район.</a:t>
            </a:r>
          </a:p>
          <a:p>
            <a:endParaRPr lang="ru-RU" sz="2400" b="1" dirty="0">
              <a:ln w="0"/>
              <a:solidFill>
                <a:srgbClr val="2062B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26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5991186" y="4365279"/>
            <a:ext cx="3900833" cy="15857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23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81243" y="4356373"/>
            <a:ext cx="3563448" cy="15455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23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885398" y="6357453"/>
            <a:ext cx="2013240" cy="291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46B9D09-C74D-4F7A-A3BD-940A6A18E41D}" type="slidenum">
              <a:rPr lang="ru-RU">
                <a:solidFill>
                  <a:srgbClr val="4BACC6">
                    <a:lumMod val="75000"/>
                  </a:srgbClr>
                </a:solidFill>
                <a:latin typeface="Calibri"/>
              </a:rPr>
              <a:pPr algn="r">
                <a:defRPr/>
              </a:pPr>
              <a:t>6</a:t>
            </a:fld>
            <a:endParaRPr lang="ru-RU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43621" y="3539205"/>
            <a:ext cx="4894660" cy="747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Calibri"/>
              </a:rPr>
              <a:t>Координаторы ДОО</a:t>
            </a:r>
            <a:endParaRPr lang="ru-RU" sz="2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8331" y="3522847"/>
            <a:ext cx="4894660" cy="747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Calibri"/>
              </a:rPr>
              <a:t>Региональные эксперты</a:t>
            </a:r>
            <a:endParaRPr lang="ru-RU" sz="2400" b="1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18" y="4269935"/>
            <a:ext cx="1061488" cy="9604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13" y="4347766"/>
            <a:ext cx="1061488" cy="96041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38325" y="1980110"/>
            <a:ext cx="4894660" cy="747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Calibri"/>
              </a:rPr>
              <a:t>Муниципальные координаторы</a:t>
            </a:r>
            <a:endParaRPr lang="ru-RU" sz="2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06865" y="2237355"/>
            <a:ext cx="3563448" cy="7355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8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1183581" y="683965"/>
            <a:ext cx="9073008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400" b="1" dirty="0">
                <a:solidFill>
                  <a:srgbClr val="2062B0"/>
                </a:solidFill>
              </a:rPr>
              <a:t>Мониторинг </a:t>
            </a:r>
            <a:r>
              <a:rPr lang="ru-RU" sz="2400" b="1" dirty="0">
                <a:solidFill>
                  <a:srgbClr val="2062B0"/>
                </a:solidFill>
              </a:rPr>
              <a:t>качества дошкольного образования</a:t>
            </a:r>
          </a:p>
          <a:p>
            <a:r>
              <a:rPr lang="ru-RU" sz="2400" b="1" dirty="0">
                <a:solidFill>
                  <a:srgbClr val="2062B0"/>
                </a:solidFill>
              </a:rPr>
              <a:t>детей от 2 месяцев до 7 лет </a:t>
            </a:r>
            <a:r>
              <a:rPr lang="ru-RU" sz="2400" b="1" dirty="0">
                <a:solidFill>
                  <a:srgbClr val="2062B0"/>
                </a:solidFill>
              </a:rPr>
              <a:t>(МКДО 0-7)</a:t>
            </a:r>
          </a:p>
          <a:p>
            <a:r>
              <a:rPr lang="ru-RU" sz="2400" b="1" dirty="0">
                <a:solidFill>
                  <a:srgbClr val="2062B0"/>
                </a:solidFill>
              </a:rPr>
              <a:t>на </a:t>
            </a:r>
            <a:r>
              <a:rPr lang="ru-RU" sz="2400" b="1" dirty="0">
                <a:solidFill>
                  <a:srgbClr val="2062B0"/>
                </a:solidFill>
              </a:rPr>
              <a:t>территории Томской области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34338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3" t="27124" r="20814" b="5255"/>
          <a:stretch/>
        </p:blipFill>
        <p:spPr bwMode="auto">
          <a:xfrm>
            <a:off x="2350002" y="1044005"/>
            <a:ext cx="51052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9606" y="582341"/>
            <a:ext cx="740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Организационная </a:t>
            </a:r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проведения </a:t>
            </a:r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МКДО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6016" y="4140349"/>
            <a:ext cx="330153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5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2" r="1704" b="7255"/>
          <a:stretch/>
        </p:blipFill>
        <p:spPr bwMode="auto">
          <a:xfrm>
            <a:off x="1399605" y="1070191"/>
            <a:ext cx="7417478" cy="335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9603" y="569914"/>
            <a:ext cx="7236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Единая информационная платформа МКДО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1" t="23223" r="3604" b="27836"/>
          <a:stretch/>
        </p:blipFill>
        <p:spPr bwMode="auto">
          <a:xfrm>
            <a:off x="1218401" y="4284365"/>
            <a:ext cx="7598681" cy="212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27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21172" r="8804" b="11024"/>
          <a:stretch/>
        </p:blipFill>
        <p:spPr bwMode="auto">
          <a:xfrm>
            <a:off x="1183581" y="1063205"/>
            <a:ext cx="8351558" cy="509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706" y="585492"/>
            <a:ext cx="833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62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Организационная схема сбора информации МКДО</a:t>
            </a:r>
            <a:endParaRPr lang="ru-RU" sz="2400" b="1" dirty="0">
              <a:solidFill>
                <a:srgbClr val="2062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06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1168</Words>
  <Application>Microsoft Office PowerPoint</Application>
  <PresentationFormat>Произвольный</PresentationFormat>
  <Paragraphs>117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Тема Office</vt:lpstr>
      <vt:lpstr>Семинар-совещание «Система мониторинга качества дошкольного образования»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Е. В. Ковалева</cp:lastModifiedBy>
  <cp:revision>39</cp:revision>
  <dcterms:created xsi:type="dcterms:W3CDTF">2021-07-29T09:26:48Z</dcterms:created>
  <dcterms:modified xsi:type="dcterms:W3CDTF">2021-08-20T02:08:57Z</dcterms:modified>
</cp:coreProperties>
</file>