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9" r:id="rId5"/>
    <p:sldId id="270" r:id="rId6"/>
    <p:sldId id="272" r:id="rId7"/>
    <p:sldId id="271" r:id="rId8"/>
    <p:sldId id="273" r:id="rId9"/>
    <p:sldId id="266" r:id="rId10"/>
    <p:sldId id="257" r:id="rId11"/>
    <p:sldId id="265" r:id="rId12"/>
    <p:sldId id="258" r:id="rId13"/>
    <p:sldId id="267" r:id="rId14"/>
  </p:sldIdLst>
  <p:sldSz cx="10080625" cy="68405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356" y="108"/>
      </p:cViewPr>
      <p:guideLst>
        <p:guide orient="horz" pos="2155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07166673582451E-2"/>
          <c:y val="4.6304316881457613E-2"/>
          <c:w val="0.82039669203421839"/>
          <c:h val="0.85485635112318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39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2-4022-AE7B-969EBC671E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100713711"/>
        <c:axId val="1100714543"/>
      </c:barChart>
      <c:catAx>
        <c:axId val="110071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0714543"/>
        <c:crosses val="autoZero"/>
        <c:auto val="1"/>
        <c:lblAlgn val="ctr"/>
        <c:lblOffset val="100"/>
        <c:noMultiLvlLbl val="0"/>
      </c:catAx>
      <c:valAx>
        <c:axId val="1100714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0713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431800" y="3420269"/>
            <a:ext cx="4788792" cy="1008112"/>
          </a:xfrm>
        </p:spPr>
        <p:txBody>
          <a:bodyPr lIns="0" tIns="0" rIns="0" bIns="0">
            <a:noAutofit/>
          </a:bodyPr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pPr algn="l"/>
            <a:r>
              <a:rPr lang="ru-RU" sz="2500" dirty="0" smtClean="0"/>
              <a:t>Подзаголовок</a:t>
            </a:r>
          </a:p>
          <a:p>
            <a:pPr algn="l"/>
            <a:r>
              <a:rPr lang="ru-RU" sz="2500" dirty="0" smtClean="0"/>
              <a:t>Подзаголовок</a:t>
            </a:r>
            <a:endParaRPr lang="ru-RU" sz="25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31800" y="5026511"/>
            <a:ext cx="4788792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АВТОР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АВТОР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9792" y="1548061"/>
            <a:ext cx="5112568" cy="792088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755973"/>
            <a:ext cx="7560840" cy="79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792" y="1764085"/>
            <a:ext cx="7560840" cy="432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4395679"/>
            <a:ext cx="7560840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2899312"/>
            <a:ext cx="7560840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9793" y="1591376"/>
            <a:ext cx="3672408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48224" y="1591376"/>
            <a:ext cx="3672407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3" y="755973"/>
            <a:ext cx="7632848" cy="658056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1531204"/>
            <a:ext cx="3384153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9792" y="2169337"/>
            <a:ext cx="3384153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32200" y="1531204"/>
            <a:ext cx="396044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32200" y="2169337"/>
            <a:ext cx="396044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755973"/>
            <a:ext cx="7632848" cy="79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Box 2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755973"/>
            <a:ext cx="3316456" cy="6754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755973"/>
            <a:ext cx="4051395" cy="5354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620069"/>
            <a:ext cx="3316456" cy="44904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4788377"/>
            <a:ext cx="7632848" cy="565295"/>
          </a:xfrm>
        </p:spPr>
        <p:txBody>
          <a:bodyPr anchor="t" anchorCtr="0"/>
          <a:lstStyle>
            <a:lvl1pPr algn="l">
              <a:defRPr sz="2000"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9792" y="611215"/>
            <a:ext cx="7632848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9792" y="5353671"/>
            <a:ext cx="7632848" cy="80281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755973"/>
            <a:ext cx="756084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1764085"/>
            <a:ext cx="756084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5776" y="2120067"/>
            <a:ext cx="597554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  <a:ea typeface="+mj-ea"/>
              </a:rPr>
              <a:t>«Психологическая служба в системе общего образования Томской области»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3808" y="1476053"/>
            <a:ext cx="5472608" cy="79208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Семинар-совещание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792" y="5004445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08" y="1692077"/>
            <a:ext cx="7560840" cy="792088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Calibri"/>
                <a:cs typeface="+mj-cs"/>
              </a:rPr>
              <a:t>План работы на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  <a:cs typeface="+mj-cs"/>
              </a:rPr>
              <a:t>2021-2022 </a:t>
            </a:r>
            <a:r>
              <a:rPr lang="ru-RU" sz="2800" b="1" dirty="0">
                <a:solidFill>
                  <a:prstClr val="black"/>
                </a:solidFill>
                <a:latin typeface="Calibri"/>
                <a:cs typeface="+mj-cs"/>
              </a:rPr>
              <a:t>учебный год в рамках реализации Плана мероприятий по реализации концепции развития психологической службы в системе образования Томской области на период до 2025 года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784" y="1044005"/>
            <a:ext cx="7848871" cy="47193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Мониторинг развития психологической службы в системе образования Томской области (октябрь 2021г.-ноябрь 2021г.)</a:t>
            </a:r>
          </a:p>
          <a:p>
            <a:r>
              <a:rPr lang="ru-RU" dirty="0" smtClean="0"/>
              <a:t>Организация и проведение Недели психологии на региональном уровне (ноябрь 2021г., онлайн-формат)</a:t>
            </a:r>
          </a:p>
          <a:p>
            <a:r>
              <a:rPr lang="ru-RU" dirty="0" smtClean="0"/>
              <a:t>Проведение регионального этапа Всероссийского конкурса профессионального мастерства  «Педагог-психолог России» (февраль 2022г.- май 2022г.)</a:t>
            </a:r>
          </a:p>
          <a:p>
            <a:r>
              <a:rPr lang="ru-RU" dirty="0" smtClean="0"/>
              <a:t>Профессиональное сообщества педагогов-психологов</a:t>
            </a:r>
          </a:p>
          <a:p>
            <a:r>
              <a:rPr lang="ru-RU" dirty="0" smtClean="0"/>
              <a:t>Повышение квалификации специалистов служб психолого-педагогического сопровождения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34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Дополнительные профессиональные программы повышения квалификации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4513"/>
          <a:stretch/>
        </p:blipFill>
        <p:spPr>
          <a:xfrm>
            <a:off x="143768" y="1537769"/>
            <a:ext cx="7992888" cy="460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Дополнительные профессиональные программы повышения квалификации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4504"/>
          <a:stretch/>
        </p:blipFill>
        <p:spPr>
          <a:xfrm>
            <a:off x="166031" y="1404045"/>
            <a:ext cx="794836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7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07902"/>
            <a:ext cx="7559695" cy="360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82" y="4212357"/>
            <a:ext cx="3168352" cy="1747865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60192" y="755973"/>
            <a:ext cx="4032448" cy="2376264"/>
          </a:xfrm>
        </p:spPr>
        <p:txBody>
          <a:bodyPr/>
          <a:lstStyle/>
          <a:p>
            <a:pPr algn="just"/>
            <a:r>
              <a:rPr lang="ru-RU" sz="1600" dirty="0"/>
              <a:t>Содержание курсов повышения квалификации основано на методических рекомендациях по системе функционирования психологических служб в общеобразовательных организациях - «Организация деятельности педагога-психолога в системе общего образования: психолого-педагогическое сопровождение и межведомственное взаимодействие</a:t>
            </a:r>
            <a:r>
              <a:rPr lang="ru-RU" sz="1600" dirty="0" smtClean="0"/>
              <a:t>».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0" y="684213"/>
            <a:ext cx="3287713" cy="4321175"/>
          </a:xfrm>
          <a:prstGeom prst="rect">
            <a:avLst/>
          </a:prstGeom>
        </p:spPr>
      </p:pic>
      <p:sp>
        <p:nvSpPr>
          <p:cNvPr id="8" name="Заголовок 6"/>
          <p:cNvSpPr txBox="1">
            <a:spLocks/>
          </p:cNvSpPr>
          <p:nvPr/>
        </p:nvSpPr>
        <p:spPr>
          <a:xfrm>
            <a:off x="3982210" y="3204245"/>
            <a:ext cx="4032448" cy="23762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Первый поток апрель 2021 г.</a:t>
            </a:r>
          </a:p>
          <a:p>
            <a:pPr algn="just"/>
            <a:r>
              <a:rPr lang="ru-RU" sz="1600" dirty="0" smtClean="0"/>
              <a:t>25 педагогов-психологов из 20 муниципальных образований Томской области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Второй поток август 2021 г.</a:t>
            </a:r>
          </a:p>
          <a:p>
            <a:pPr algn="just"/>
            <a:r>
              <a:rPr lang="ru-RU" sz="1600" dirty="0" smtClean="0"/>
              <a:t>10 педагогов-психологов </a:t>
            </a:r>
            <a:r>
              <a:rPr lang="ru-RU" sz="1600" dirty="0" err="1" smtClean="0"/>
              <a:t>г.Томска</a:t>
            </a:r>
            <a:r>
              <a:rPr lang="ru-RU" sz="1600" dirty="0" smtClean="0"/>
              <a:t> и Томского района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1908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784" y="640926"/>
            <a:ext cx="7560840" cy="79208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4850355"/>
              </p:ext>
            </p:extLst>
          </p:nvPr>
        </p:nvGraphicFramePr>
        <p:xfrm>
          <a:off x="279642" y="1620069"/>
          <a:ext cx="756898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06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37" y="1655900"/>
            <a:ext cx="7318289" cy="435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92" y="1634575"/>
            <a:ext cx="7681490" cy="457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1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848" y="1759138"/>
            <a:ext cx="6929214" cy="419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6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16" y="1664794"/>
            <a:ext cx="7417271" cy="440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611957"/>
            <a:ext cx="7560840" cy="43204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08" y="1548061"/>
            <a:ext cx="7637585" cy="44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6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Динамика участия в региональном этапе Всероссийского конкурса профессионального мастерства «Педагог-психолог России»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5752862"/>
              </p:ext>
            </p:extLst>
          </p:nvPr>
        </p:nvGraphicFramePr>
        <p:xfrm>
          <a:off x="1223888" y="2052117"/>
          <a:ext cx="6048672" cy="3816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4271">
                  <a:extLst>
                    <a:ext uri="{9D8B030D-6E8A-4147-A177-3AD203B41FA5}">
                      <a16:colId xmlns:a16="http://schemas.microsoft.com/office/drawing/2014/main" val="2871579618"/>
                    </a:ext>
                  </a:extLst>
                </a:gridCol>
                <a:gridCol w="1586840">
                  <a:extLst>
                    <a:ext uri="{9D8B030D-6E8A-4147-A177-3AD203B41FA5}">
                      <a16:colId xmlns:a16="http://schemas.microsoft.com/office/drawing/2014/main" val="1720045243"/>
                    </a:ext>
                  </a:extLst>
                </a:gridCol>
                <a:gridCol w="1091550">
                  <a:extLst>
                    <a:ext uri="{9D8B030D-6E8A-4147-A177-3AD203B41FA5}">
                      <a16:colId xmlns:a16="http://schemas.microsoft.com/office/drawing/2014/main" val="2697409439"/>
                    </a:ext>
                  </a:extLst>
                </a:gridCol>
                <a:gridCol w="1236011">
                  <a:extLst>
                    <a:ext uri="{9D8B030D-6E8A-4147-A177-3AD203B41FA5}">
                      <a16:colId xmlns:a16="http://schemas.microsoft.com/office/drawing/2014/main" val="1691922096"/>
                    </a:ext>
                  </a:extLst>
                </a:gridCol>
              </a:tblGrid>
              <a:tr h="138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Рыжакина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Елена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Сергеевна 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МАОУ лицей № 7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г.Томска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г.Томск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 место,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победитель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4647"/>
                  </a:ext>
                </a:extLst>
              </a:tr>
              <a:tr h="138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Ильина Анна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Николаевна</a:t>
                      </a:r>
                      <a:endParaRPr lang="ru-RU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МАОУ гимназия №29 </a:t>
                      </a:r>
                      <a:r>
                        <a:rPr lang="ru-RU" sz="1800" dirty="0" err="1">
                          <a:effectLst/>
                        </a:rPr>
                        <a:t>г.Томска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г.Томск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</a:t>
                      </a:r>
                      <a:r>
                        <a:rPr lang="ru-RU" sz="1800" dirty="0" smtClean="0">
                          <a:effectLst/>
                        </a:rPr>
                        <a:t>место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4081"/>
                  </a:ext>
                </a:extLst>
              </a:tr>
              <a:tr h="1040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Гришмановская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Екатерина Игоревна</a:t>
                      </a: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МАДОУ №96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г.Томск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</a:t>
                      </a:r>
                      <a:r>
                        <a:rPr lang="ru-RU" sz="1800" dirty="0" smtClean="0">
                          <a:effectLst/>
                        </a:rPr>
                        <a:t>место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74" marR="386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91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71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287</Words>
  <Application>Microsoft Office PowerPoint</Application>
  <PresentationFormat>Произвольный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Тема Office</vt:lpstr>
      <vt:lpstr>Семинар-совещание</vt:lpstr>
      <vt:lpstr>Содержание курсов повышения квалификации основано на методических рекомендациях по системе функционирования психологических служб в общеобразовательных организациях - «Организация деятельности педагога-психолога в системе общего образования: психолого-педагогическое сопровождение и межведомственное взаимодействие».</vt:lpstr>
      <vt:lpstr>Динамика участия в региональном этапе Всероссийского конкурса профессионального мастерства «Педагог-психолог России»</vt:lpstr>
      <vt:lpstr>Динамика участия в региональном этапе Всероссийского конкурса профессионального мастерства «Педагог-психолог России»</vt:lpstr>
      <vt:lpstr>Динамика участия в региональном этапе Всероссийского конкурса профессионального мастерства «Педагог-психолог России»</vt:lpstr>
      <vt:lpstr>Динамика участия в региональном этапе Всероссийского конкурса профессионального мастерства «Педагог-психолог России»</vt:lpstr>
      <vt:lpstr>Динамика участия в региональном этапе Всероссийского конкурса профессионального мастерства «Педагог-психолог России»</vt:lpstr>
      <vt:lpstr>Динамика участия в региональном этапе Всероссийского конкурса профессионального мастерства «Педагог-психолог России»</vt:lpstr>
      <vt:lpstr>Динамика участия в региональном этапе Всероссийского конкурса профессионального мастерства «Педагог-психолог России»</vt:lpstr>
      <vt:lpstr>План работы на 2021-2022 учебный год в рамках реализации Плана мероприятий по реализации концепции развития психологической службы в системе образования Томской области на период до 2025 года</vt:lpstr>
      <vt:lpstr>Презентация PowerPoint</vt:lpstr>
      <vt:lpstr>Дополнительные профессиональные программы повышения квалификации </vt:lpstr>
      <vt:lpstr>Дополнительные профессиональные программы повышения квалификации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bmv</cp:lastModifiedBy>
  <cp:revision>37</cp:revision>
  <dcterms:created xsi:type="dcterms:W3CDTF">2021-07-29T09:26:48Z</dcterms:created>
  <dcterms:modified xsi:type="dcterms:W3CDTF">2021-08-18T09:53:20Z</dcterms:modified>
</cp:coreProperties>
</file>