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67" r:id="rId5"/>
    <p:sldId id="268" r:id="rId6"/>
    <p:sldId id="269" r:id="rId7"/>
    <p:sldId id="270" r:id="rId8"/>
    <p:sldId id="271" r:id="rId9"/>
    <p:sldId id="272" r:id="rId10"/>
    <p:sldId id="277" r:id="rId11"/>
    <p:sldId id="278" r:id="rId12"/>
    <p:sldId id="279" r:id="rId13"/>
    <p:sldId id="280" r:id="rId14"/>
    <p:sldId id="281" r:id="rId15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660"/>
  </p:normalViewPr>
  <p:slideViewPr>
    <p:cSldViewPr>
      <p:cViewPr varScale="1">
        <p:scale>
          <a:sx n="109" d="100"/>
          <a:sy n="109" d="100"/>
        </p:scale>
        <p:origin x="1794" y="108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 smtClean="0"/>
              <a:t>Подзаголовок</a:t>
            </a:r>
          </a:p>
          <a:p>
            <a:pPr algn="l"/>
            <a:r>
              <a:rPr lang="ru-RU" sz="2500" dirty="0" smtClean="0"/>
              <a:t>Подзаголовок</a:t>
            </a:r>
            <a:endParaRPr lang="ru-RU" sz="25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АВТОР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  <a:endParaRPr lang="ru-RU" sz="120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  <a:endParaRPr lang="ru-RU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rpo@tspu.edu.ru" TargetMode="External"/><Relationship Id="rId2" Type="http://schemas.openxmlformats.org/officeDocument/2006/relationships/hyperlink" Target="mailto:natalsem@ramble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144264" y="2196133"/>
            <a:ext cx="640871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prstClr val="black"/>
                </a:solidFill>
                <a:ea typeface="+mj-ea"/>
              </a:rPr>
              <a:t>«</a:t>
            </a:r>
            <a:r>
              <a:rPr lang="ru-RU" dirty="0">
                <a:solidFill>
                  <a:prstClr val="black"/>
                </a:solidFill>
                <a:ea typeface="+mj-ea"/>
              </a:rPr>
              <a:t>Профилактика девиантного (суицидального) поведения несовершеннолетних: ресурсы межведомственного взаимодействия»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800" y="1404045"/>
            <a:ext cx="5472608" cy="79208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prstClr val="black"/>
                </a:solidFill>
                <a:ea typeface="+mn-ea"/>
              </a:rPr>
              <a:t>Круглый стол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784" y="5004445"/>
            <a:ext cx="9361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51880" y="4788421"/>
            <a:ext cx="5004816" cy="1008112"/>
          </a:xfrm>
        </p:spPr>
        <p:txBody>
          <a:bodyPr/>
          <a:lstStyle/>
          <a:p>
            <a:pPr marL="0" indent="0" algn="r">
              <a:buNone/>
            </a:pPr>
            <a:r>
              <a:rPr lang="ru-RU" sz="1800" b="1" i="1" dirty="0" smtClean="0"/>
              <a:t>Семенова Наталия </a:t>
            </a:r>
            <a:r>
              <a:rPr lang="ru-RU" sz="1800" b="1" i="1" dirty="0" smtClean="0"/>
              <a:t>Альбертовна</a:t>
            </a:r>
            <a:r>
              <a:rPr lang="ru-RU" sz="1800" i="1" dirty="0" smtClean="0"/>
              <a:t>, </a:t>
            </a:r>
            <a:endParaRPr lang="ru-RU" sz="1800" i="1" dirty="0" smtClean="0"/>
          </a:p>
          <a:p>
            <a:pPr marL="0" indent="0" algn="r">
              <a:buNone/>
            </a:pPr>
            <a:r>
              <a:rPr lang="ru-RU" sz="1800" i="1" dirty="0" smtClean="0"/>
              <a:t> </a:t>
            </a:r>
            <a:r>
              <a:rPr lang="ru-RU" sz="1800" i="1" dirty="0" err="1" smtClean="0"/>
              <a:t>канд.пед.наук</a:t>
            </a:r>
            <a:r>
              <a:rPr lang="ru-RU" sz="1800" i="1" dirty="0" smtClean="0"/>
              <a:t>, </a:t>
            </a:r>
            <a:r>
              <a:rPr lang="ru-RU" sz="1800" i="1" dirty="0" smtClean="0"/>
              <a:t>директор Института развития педагогического образования ТГПУ</a:t>
            </a:r>
            <a:endParaRPr lang="ru-RU" sz="1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792" y="2340149"/>
            <a:ext cx="5688632" cy="1872208"/>
          </a:xfrm>
        </p:spPr>
        <p:txBody>
          <a:bodyPr/>
          <a:lstStyle/>
          <a:p>
            <a:pPr algn="ctr"/>
            <a:r>
              <a:rPr lang="ru-RU" sz="2000" b="1" dirty="0" smtClean="0"/>
              <a:t>Центр по </a:t>
            </a:r>
            <a:r>
              <a:rPr lang="ru-RU" sz="2000" b="1" dirty="0"/>
              <a:t>оказанию </a:t>
            </a:r>
            <a:r>
              <a:rPr lang="ru-RU" sz="2000" b="1" dirty="0" smtClean="0"/>
              <a:t>услуг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психолого-педагогической, методической </a:t>
            </a:r>
            <a:br>
              <a:rPr lang="ru-RU" sz="2000" b="1" dirty="0"/>
            </a:br>
            <a:r>
              <a:rPr lang="ru-RU" sz="2000" b="1" dirty="0"/>
              <a:t>и консультационной помощи родителям (законным представителям</a:t>
            </a:r>
            <a:r>
              <a:rPr lang="ru-RU" sz="2000" b="1" dirty="0" smtClean="0"/>
              <a:t>) в ТГПУ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54" y="734781"/>
            <a:ext cx="2055107" cy="1317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792" y="5004445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4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50" y="275831"/>
            <a:ext cx="3888432" cy="5147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/>
              <a:t>инициатива создания ЦПС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710" y="1213627"/>
            <a:ext cx="42252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национальный проект «Образование»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710" y="2022457"/>
            <a:ext cx="42252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федеральный проект </a:t>
            </a:r>
            <a:r>
              <a:rPr lang="ru-RU" b="1" dirty="0"/>
              <a:t>«Современная школа»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710" y="3059793"/>
            <a:ext cx="42252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государственное задание Министерства просвещения РФ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3269" y="4107301"/>
            <a:ext cx="28755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/>
              <a:t>9 педагогических вузов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9283" y="5004310"/>
            <a:ext cx="14267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ТГПУ</a:t>
            </a:r>
            <a:endParaRPr lang="ru-RU" sz="3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400352" y="257366"/>
            <a:ext cx="3888432" cy="5147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география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979057" y="858328"/>
            <a:ext cx="437479" cy="31784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976195" y="1617258"/>
            <a:ext cx="437479" cy="31784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982990" y="2728942"/>
            <a:ext cx="437479" cy="31784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73907" y="3761594"/>
            <a:ext cx="437479" cy="31784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73906" y="4581548"/>
            <a:ext cx="437479" cy="31784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80272" y="1176175"/>
            <a:ext cx="5400353" cy="29392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300" b="1" dirty="0"/>
              <a:t>Волгоградский</a:t>
            </a:r>
            <a:r>
              <a:rPr lang="ru-RU" sz="1300" dirty="0"/>
              <a:t> государственный социально-педагогический университет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 dirty="0"/>
              <a:t>Красноярский </a:t>
            </a:r>
            <a:r>
              <a:rPr lang="ru-RU" sz="1300" dirty="0"/>
              <a:t>государственный педагогический университет им. В. П. </a:t>
            </a:r>
            <a:r>
              <a:rPr lang="ru-RU" sz="1300" dirty="0" err="1"/>
              <a:t>Aстафьева</a:t>
            </a:r>
            <a:endParaRPr lang="ru-RU" sz="1300" dirty="0"/>
          </a:p>
          <a:p>
            <a:pPr marL="342900" indent="-342900">
              <a:buFont typeface="+mj-lt"/>
              <a:buAutoNum type="arabicPeriod"/>
            </a:pPr>
            <a:r>
              <a:rPr lang="ru-RU" sz="1300" b="1" dirty="0"/>
              <a:t>Московский </a:t>
            </a:r>
            <a:r>
              <a:rPr lang="ru-RU" sz="1300" dirty="0"/>
              <a:t>государственный психолого-педагогический университет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 dirty="0"/>
              <a:t>Новосибирский</a:t>
            </a:r>
            <a:r>
              <a:rPr lang="ru-RU" sz="1300" dirty="0"/>
              <a:t> государственный педагогический университет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 dirty="0"/>
              <a:t>Оренбургский</a:t>
            </a:r>
            <a:r>
              <a:rPr lang="ru-RU" sz="1300" dirty="0"/>
              <a:t> государственный педагогический университет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 dirty="0"/>
              <a:t>Пермский</a:t>
            </a:r>
            <a:r>
              <a:rPr lang="ru-RU" sz="1300" dirty="0"/>
              <a:t> государственный гуманитарно-педагогический университет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chemeClr val="accent2"/>
                </a:solidFill>
              </a:rPr>
              <a:t>Томский</a:t>
            </a:r>
            <a:r>
              <a:rPr lang="ru-RU" sz="1600" dirty="0">
                <a:solidFill>
                  <a:schemeClr val="accent2"/>
                </a:solidFill>
              </a:rPr>
              <a:t> государственный педагогический университет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 dirty="0"/>
              <a:t>Уральский</a:t>
            </a:r>
            <a:r>
              <a:rPr lang="ru-RU" sz="1300" dirty="0"/>
              <a:t> государственный педагогический университет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b="1" dirty="0"/>
              <a:t>Ярославский</a:t>
            </a:r>
            <a:r>
              <a:rPr lang="ru-RU" sz="1300" dirty="0"/>
              <a:t> государственный педагогический университет им. К.Д. Ушинского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6257" y="3706124"/>
            <a:ext cx="5476384" cy="30860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954549" y="4476633"/>
            <a:ext cx="50387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Республика Хакасия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Томская область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Ханты-Мансийский автономный округ </a:t>
            </a:r>
            <a:r>
              <a:rPr lang="ru-RU" dirty="0"/>
              <a:t>– </a:t>
            </a:r>
            <a:r>
              <a:rPr lang="ru-RU" dirty="0" smtClean="0"/>
              <a:t>Югра Алтайский край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Кемеровская область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9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80" y="233988"/>
            <a:ext cx="6968788" cy="7380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Центр поддержки семьи ТГПУ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807" y="4927237"/>
            <a:ext cx="7416824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Целью деятельности Службы является повышение уровня психолого-педагогических компетенций родителей в вопросах современного семейного воспитания детей.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6336" y="2628181"/>
            <a:ext cx="266429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Консультационные услуги:</a:t>
            </a:r>
            <a:endParaRPr lang="ru-RU" b="1" dirty="0"/>
          </a:p>
          <a:p>
            <a:r>
              <a:rPr lang="ru-RU" i="1" dirty="0"/>
              <a:t>Психологи</a:t>
            </a:r>
          </a:p>
          <a:p>
            <a:r>
              <a:rPr lang="ru-RU" i="1" dirty="0"/>
              <a:t>Социальные педагоги</a:t>
            </a:r>
          </a:p>
          <a:p>
            <a:r>
              <a:rPr lang="ru-RU" i="1" dirty="0"/>
              <a:t>Логопеды</a:t>
            </a:r>
          </a:p>
          <a:p>
            <a:r>
              <a:rPr lang="ru-RU" i="1" dirty="0"/>
              <a:t>Дефектологи</a:t>
            </a:r>
          </a:p>
          <a:p>
            <a:r>
              <a:rPr lang="ru-RU" i="1" dirty="0"/>
              <a:t>Методисты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780" y="2628181"/>
            <a:ext cx="273630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Навигационные и справочные услуги:</a:t>
            </a:r>
            <a:endParaRPr lang="ru-RU" b="1" dirty="0"/>
          </a:p>
          <a:p>
            <a:endParaRPr lang="ru-RU" dirty="0"/>
          </a:p>
          <a:p>
            <a:r>
              <a:rPr lang="ru-RU" i="1" dirty="0" smtClean="0"/>
              <a:t>Специалисты диспетчерской службы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5780" y="1133517"/>
            <a:ext cx="74168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Осуществляет оказание </a:t>
            </a:r>
            <a:r>
              <a:rPr lang="ru-RU" dirty="0"/>
              <a:t>справочной помощи, услуг психолого-педагогической, </a:t>
            </a:r>
            <a:r>
              <a:rPr lang="ru-RU" dirty="0" smtClean="0"/>
              <a:t>методической и </a:t>
            </a:r>
            <a:r>
              <a:rPr lang="ru-RU" dirty="0"/>
              <a:t>консультационной помощи родителям (законным представителям</a:t>
            </a:r>
            <a:r>
              <a:rPr lang="ru-RU" dirty="0" smtClean="0"/>
              <a:t>),а </a:t>
            </a:r>
            <a:r>
              <a:rPr lang="ru-RU" dirty="0"/>
              <a:t>также гражданам, желающим принять на воспитание в свои </a:t>
            </a:r>
            <a:r>
              <a:rPr lang="ru-RU" dirty="0" smtClean="0"/>
              <a:t>семьи детей</a:t>
            </a:r>
            <a:r>
              <a:rPr lang="ru-RU" dirty="0"/>
              <a:t>, оставшихся без попечения родителей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525192" y="2336442"/>
            <a:ext cx="437479" cy="31784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976416" y="2322090"/>
            <a:ext cx="437479" cy="31784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4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768" y="611957"/>
            <a:ext cx="7560840" cy="4320480"/>
          </a:xfrm>
        </p:spPr>
        <p:txBody>
          <a:bodyPr/>
          <a:lstStyle/>
          <a:p>
            <a:r>
              <a:rPr lang="ru-RU" sz="2800" dirty="0" smtClean="0"/>
              <a:t>Сайт ТГПУ: </a:t>
            </a:r>
            <a:r>
              <a:rPr lang="en-US" sz="2800" dirty="0"/>
              <a:t> </a:t>
            </a:r>
            <a:r>
              <a:rPr lang="en-US" sz="2800" dirty="0" smtClean="0"/>
              <a:t>tspu.edu.ru/cps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11" t="22912" r="3747" b="24296"/>
          <a:stretch/>
        </p:blipFill>
        <p:spPr>
          <a:xfrm>
            <a:off x="287784" y="1103018"/>
            <a:ext cx="5112568" cy="2363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22" t="27681" r="1455" b="34950"/>
          <a:stretch/>
        </p:blipFill>
        <p:spPr>
          <a:xfrm>
            <a:off x="3672160" y="2080146"/>
            <a:ext cx="6192688" cy="1944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6275" y="4024362"/>
            <a:ext cx="91450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Федеральный портал информационно-просветительской поддержки родителей </a:t>
            </a:r>
            <a:r>
              <a:rPr lang="ru-RU" sz="2400" b="1" dirty="0" err="1" smtClean="0"/>
              <a:t>Растимдетей.рф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072" t="10529" r="-3422" b="49792"/>
          <a:stretch/>
        </p:blipFill>
        <p:spPr>
          <a:xfrm>
            <a:off x="3948334" y="4832313"/>
            <a:ext cx="5779838" cy="18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936" y="1404045"/>
            <a:ext cx="5760640" cy="3672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Семенова Наталия Альбертовна </a:t>
            </a:r>
          </a:p>
          <a:p>
            <a:pPr marL="0" indent="0" algn="ctr">
              <a:buNone/>
            </a:pPr>
            <a:r>
              <a:rPr lang="ru-RU" sz="2100" dirty="0"/>
              <a:t> </a:t>
            </a:r>
            <a:r>
              <a:rPr lang="ru-RU" sz="2100" dirty="0" err="1"/>
              <a:t>к.пед.н</a:t>
            </a:r>
            <a:r>
              <a:rPr lang="ru-RU" sz="2100" dirty="0"/>
              <a:t>, директор Института развития педагогического образования </a:t>
            </a:r>
            <a:r>
              <a:rPr lang="ru-RU" sz="2100" dirty="0" smtClean="0"/>
              <a:t>ТГПУ</a:t>
            </a:r>
          </a:p>
          <a:p>
            <a:pPr marL="0" indent="0" algn="ctr">
              <a:buNone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2"/>
              </a:rPr>
              <a:t>natalsem@rambler.ru</a:t>
            </a:r>
            <a:r>
              <a:rPr lang="ru-RU" dirty="0" smtClean="0"/>
              <a:t>      </a:t>
            </a:r>
            <a:r>
              <a:rPr lang="ru-RU" dirty="0" smtClean="0">
                <a:hlinkClick r:id="rId3"/>
              </a:rPr>
              <a:t>irpo@tspu.edu.ru</a:t>
            </a:r>
            <a:r>
              <a:rPr lang="ru-RU" dirty="0" smtClean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Адрес: 634050, Томск, пр. Комсомольский, д. 75, </a:t>
            </a:r>
            <a:r>
              <a:rPr lang="ru-RU" dirty="0" err="1"/>
              <a:t>каб</a:t>
            </a:r>
            <a:r>
              <a:rPr lang="ru-RU" dirty="0"/>
              <a:t>. 237.</a:t>
            </a:r>
          </a:p>
          <a:p>
            <a:pPr marL="0" indent="0" algn="ctr">
              <a:buNone/>
            </a:pPr>
            <a:r>
              <a:rPr lang="ru-RU" dirty="0"/>
              <a:t>Телефон: (382-2) 311-349,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tspu.edu.ru/cps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  </a:t>
            </a:r>
            <a:endParaRPr lang="en-US" dirty="0"/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13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16" y="2124125"/>
            <a:ext cx="7560840" cy="1296144"/>
          </a:xfrm>
        </p:spPr>
        <p:txBody>
          <a:bodyPr/>
          <a:lstStyle/>
          <a:p>
            <a:pPr algn="ctr"/>
            <a:r>
              <a:rPr lang="ru-RU" sz="2000" b="1" dirty="0"/>
              <a:t>Проект план мероприятий Межведомственной программы по профилактике суицидального поведения у несовершеннолетних в Томской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6541" y="4572397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>
                <a:latin typeface="Tahoma" pitchFamily="34" charset="0"/>
                <a:cs typeface="Tahoma" pitchFamily="34" charset="0"/>
              </a:rPr>
              <a:t>Садиева</a:t>
            </a:r>
            <a:r>
              <a:rPr lang="ru-RU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b="1" i="1" dirty="0">
                <a:latin typeface="Tahoma" pitchFamily="34" charset="0"/>
                <a:cs typeface="Tahoma" pitchFamily="34" charset="0"/>
              </a:rPr>
              <a:t>Марина Станиславовна</a:t>
            </a:r>
            <a:r>
              <a:rPr lang="ru-RU" i="1" dirty="0">
                <a:latin typeface="Tahoma" pitchFamily="34" charset="0"/>
                <a:cs typeface="Tahoma" pitchFamily="34" charset="0"/>
              </a:rPr>
              <a:t>, </a:t>
            </a:r>
            <a:r>
              <a:rPr lang="ru-RU" i="1" dirty="0" err="1">
                <a:latin typeface="Tahoma" pitchFamily="34" charset="0"/>
                <a:cs typeface="Tahoma" pitchFamily="34" charset="0"/>
              </a:rPr>
              <a:t>канд.психол</a:t>
            </a:r>
            <a:r>
              <a:rPr lang="ru-RU" i="1" dirty="0">
                <a:latin typeface="Tahoma" pitchFamily="34" charset="0"/>
                <a:cs typeface="Tahoma" pitchFamily="34" charset="0"/>
              </a:rPr>
              <a:t>. наук, председатель комитета организационно-кадровой и правовой работы Департамента общего образования Томской </a:t>
            </a:r>
            <a:r>
              <a:rPr lang="ru-RU" i="1" dirty="0" err="1">
                <a:latin typeface="Tahoma" pitchFamily="34" charset="0"/>
                <a:cs typeface="Tahoma" pitchFamily="34" charset="0"/>
              </a:rPr>
              <a:t>области,главный</a:t>
            </a:r>
            <a:r>
              <a:rPr lang="ru-RU" i="1" dirty="0">
                <a:latin typeface="Tahoma" pitchFamily="34" charset="0"/>
                <a:cs typeface="Tahoma" pitchFamily="34" charset="0"/>
              </a:rPr>
              <a:t> внештатный педагог-психолог системы образования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2642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84" y="640926"/>
            <a:ext cx="7560840" cy="79208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Проект план </a:t>
            </a:r>
            <a:r>
              <a:rPr lang="ru-RU" sz="2000" b="1" dirty="0">
                <a:solidFill>
                  <a:srgbClr val="002060"/>
                </a:solidFill>
              </a:rPr>
              <a:t>мероприятий Межведомственной программы по профилактике суицидального поведения у несовершеннолетних в Томской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3" y="1548061"/>
            <a:ext cx="7309381" cy="45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3" y="683965"/>
            <a:ext cx="779380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611957"/>
            <a:ext cx="7344816" cy="54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9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611957"/>
            <a:ext cx="7272808" cy="56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8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899989"/>
            <a:ext cx="789912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91"/>
          <a:stretch/>
        </p:blipFill>
        <p:spPr>
          <a:xfrm>
            <a:off x="71760" y="899989"/>
            <a:ext cx="7992888" cy="51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" y="1980109"/>
            <a:ext cx="8091066" cy="17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2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314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Тема Office</vt:lpstr>
      <vt:lpstr>Круглый стол</vt:lpstr>
      <vt:lpstr>Проект план мероприятий Межведомственной программы по профилактике суицидального поведения у несовершеннолетних в Томской области</vt:lpstr>
      <vt:lpstr>Проект план мероприятий Межведомственной программы по профилактике суицидального поведения у несовершеннолетних в Томской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по оказанию услуг  психолого-педагогической, методической  и консультационной помощи родителям (законным представителям) в ТГПУ </vt:lpstr>
      <vt:lpstr>инициатива создания ЦПС</vt:lpstr>
      <vt:lpstr>Центр поддержки семьи ТГПУ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bmv</cp:lastModifiedBy>
  <cp:revision>31</cp:revision>
  <dcterms:created xsi:type="dcterms:W3CDTF">2021-07-29T09:26:48Z</dcterms:created>
  <dcterms:modified xsi:type="dcterms:W3CDTF">2021-08-19T03:07:25Z</dcterms:modified>
</cp:coreProperties>
</file>