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6" r:id="rId6"/>
    <p:sldId id="280" r:id="rId7"/>
    <p:sldId id="279" r:id="rId8"/>
    <p:sldId id="261" r:id="rId9"/>
    <p:sldId id="263" r:id="rId10"/>
    <p:sldId id="264" r:id="rId11"/>
    <p:sldId id="265" r:id="rId12"/>
    <p:sldId id="270" r:id="rId13"/>
    <p:sldId id="267" r:id="rId14"/>
    <p:sldId id="268" r:id="rId15"/>
    <p:sldId id="278" r:id="rId16"/>
    <p:sldId id="274" r:id="rId17"/>
    <p:sldId id="276" r:id="rId18"/>
    <p:sldId id="272" r:id="rId19"/>
    <p:sldId id="283" r:id="rId20"/>
    <p:sldId id="275" r:id="rId21"/>
    <p:sldId id="282" r:id="rId22"/>
    <p:sldId id="281" r:id="rId23"/>
    <p:sldId id="27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2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o@edu.tomsk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rma-moskvina@yandex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-shesh@yandex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inakp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urzinanb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nastasiya.vegner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omilovava@yandex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orira210776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veremina2063@mail.ru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hyperlink" Target="mailto:olgacumacenko59@gmail.co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nadezdann@list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taigavert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taigavert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taigavert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s@russlo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go@edu.tomsk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odrezovairina25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lexandrova.aulena@yandex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galamk@sib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ng_myachina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idusiyu@rambler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ubyanaja1975@yandex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lukanina.marina2010@yandex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1484787"/>
            <a:ext cx="4462264" cy="165618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Школьное филологическое образование глазами 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учителя 21 века. Вызовы нового десятилетия» 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7568" y="3429000"/>
            <a:ext cx="4464496" cy="1008112"/>
          </a:xfrm>
        </p:spPr>
        <p:txBody>
          <a:bodyPr>
            <a:noAutofit/>
          </a:bodyPr>
          <a:lstStyle/>
          <a:p>
            <a:pPr algn="l"/>
            <a:r>
              <a:rPr lang="ru-RU" sz="2500" dirty="0" smtClean="0">
                <a:solidFill>
                  <a:schemeClr val="tx1"/>
                </a:solidFill>
              </a:rPr>
              <a:t>Дистанционная конференция</a:t>
            </a:r>
            <a:endParaRPr lang="ru-RU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2189718" y="4365104"/>
            <a:ext cx="4626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Модератор конференции: </a:t>
            </a:r>
            <a:r>
              <a:rPr lang="ru-RU" dirty="0" err="1" smtClean="0"/>
              <a:t>Малярова</a:t>
            </a:r>
            <a:r>
              <a:rPr lang="ru-RU" dirty="0" smtClean="0"/>
              <a:t> С.Г., старший преподаватель кафедры развития педагогического мастерства, заслуженный учитель РФ</a:t>
            </a:r>
          </a:p>
          <a:p>
            <a:r>
              <a:rPr lang="en-US" dirty="0" smtClean="0">
                <a:hlinkClick r:id="rId3"/>
              </a:rPr>
              <a:t>go@edu.tomsk.ru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23392" y="3645024"/>
            <a:ext cx="1152128" cy="1656184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5520" y="1916832"/>
            <a:ext cx="4824536" cy="201622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Роль элективных </a:t>
            </a:r>
            <a:r>
              <a:rPr lang="ru-RU" sz="2400" dirty="0"/>
              <a:t>курсов </a:t>
            </a:r>
            <a:r>
              <a:rPr lang="ru-RU" sz="2400" dirty="0" smtClean="0"/>
              <a:t>и внеурочной деятельности в </a:t>
            </a:r>
            <a:r>
              <a:rPr lang="ru-RU" sz="2400" dirty="0"/>
              <a:t>организации процесса </a:t>
            </a:r>
            <a:r>
              <a:rPr lang="ru-RU" sz="2400" dirty="0" smtClean="0"/>
              <a:t> углубленного </a:t>
            </a:r>
            <a:r>
              <a:rPr lang="ru-RU" sz="2400" dirty="0"/>
              <a:t>изучения литературы в старших профильных </a:t>
            </a:r>
            <a:r>
              <a:rPr lang="ru-RU" sz="2400" dirty="0" smtClean="0"/>
              <a:t>классах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39416" y="4437112"/>
            <a:ext cx="60486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b="1" dirty="0" smtClean="0"/>
              <a:t> </a:t>
            </a:r>
            <a:r>
              <a:rPr lang="ru-RU" b="1" dirty="0"/>
              <a:t>Москвина Ирма Карловна</a:t>
            </a:r>
            <a:r>
              <a:rPr lang="ru-RU" dirty="0"/>
              <a:t>, учитель литературы МБОУ Академического лицея  </a:t>
            </a:r>
            <a:r>
              <a:rPr lang="ru-RU" dirty="0" err="1" smtClean="0"/>
              <a:t>им.Г.А.Псахье</a:t>
            </a:r>
            <a:r>
              <a:rPr lang="ru-RU" dirty="0" smtClean="0"/>
              <a:t> </a:t>
            </a:r>
            <a:r>
              <a:rPr lang="ru-RU" dirty="0" err="1" smtClean="0"/>
              <a:t>г.Томска</a:t>
            </a:r>
            <a:endParaRPr lang="ru-RU" dirty="0"/>
          </a:p>
          <a:p>
            <a:r>
              <a:rPr lang="en-US" dirty="0" smtClean="0">
                <a:hlinkClick r:id="rId3"/>
              </a:rPr>
              <a:t>irma-moskvina@yandex.ru</a:t>
            </a:r>
            <a:endParaRPr lang="ru-RU" dirty="0" smtClean="0"/>
          </a:p>
          <a:p>
            <a:endParaRPr lang="en-US" dirty="0"/>
          </a:p>
          <a:p>
            <a:pPr lvl="0"/>
            <a:endParaRPr lang="ru-RU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pPr lvl="0"/>
            <a:endParaRPr lang="en-US" dirty="0"/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51158" y="1988840"/>
            <a:ext cx="1152919" cy="1564946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9559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9536" y="1772816"/>
            <a:ext cx="4680520" cy="1872208"/>
          </a:xfrm>
        </p:spPr>
        <p:txBody>
          <a:bodyPr>
            <a:noAutofit/>
          </a:bodyPr>
          <a:lstStyle/>
          <a:p>
            <a:pPr lvl="0"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Использование онлайн-площадок и </a:t>
            </a:r>
            <a:r>
              <a:rPr lang="ru-RU" sz="2400" dirty="0" err="1"/>
              <a:t>интернет-ресурсов</a:t>
            </a:r>
            <a:r>
              <a:rPr lang="ru-RU" sz="2400" dirty="0"/>
              <a:t> для организации дистанционных занятий по русскому языку и литературе. Опыт дистанционного обучения учителя</a:t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39416" y="4437112"/>
            <a:ext cx="60486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АВТОР: </a:t>
            </a:r>
            <a:r>
              <a:rPr lang="ru-RU" b="1" dirty="0" err="1" smtClean="0"/>
              <a:t>Шитакова</a:t>
            </a:r>
            <a:r>
              <a:rPr lang="ru-RU" b="1" dirty="0" smtClean="0"/>
              <a:t> </a:t>
            </a:r>
            <a:r>
              <a:rPr lang="ru-RU" b="1" dirty="0"/>
              <a:t>Мария Валерьевна</a:t>
            </a:r>
            <a:r>
              <a:rPr lang="ru-RU" dirty="0"/>
              <a:t>, учитель русского языка и литературы МАОУ СОШ №</a:t>
            </a:r>
            <a:r>
              <a:rPr lang="ru-RU" dirty="0" smtClean="0"/>
              <a:t>1, </a:t>
            </a:r>
            <a:r>
              <a:rPr lang="ru-RU" dirty="0"/>
              <a:t>с. </a:t>
            </a:r>
            <a:r>
              <a:rPr lang="ru-RU" dirty="0" smtClean="0"/>
              <a:t>Александровское Александровского района</a:t>
            </a:r>
          </a:p>
          <a:p>
            <a:r>
              <a:rPr lang="en-US" dirty="0" smtClean="0">
                <a:hlinkClick r:id="rId3"/>
              </a:rPr>
              <a:t>mari-shesh@yandex.ru</a:t>
            </a:r>
            <a:endParaRPr lang="ru-RU" dirty="0" smtClean="0"/>
          </a:p>
          <a:p>
            <a:endParaRPr lang="en-US" dirty="0"/>
          </a:p>
          <a:p>
            <a:pPr lvl="0"/>
            <a:endParaRPr lang="ru-RU" dirty="0"/>
          </a:p>
          <a:p>
            <a:endParaRPr lang="en-US" dirty="0"/>
          </a:p>
          <a:p>
            <a:pPr lvl="0"/>
            <a:endParaRPr lang="ru-RU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pPr lvl="0"/>
            <a:endParaRPr lang="en-US" dirty="0"/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35360" y="1988840"/>
            <a:ext cx="1296144" cy="1584176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298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5560" y="1772816"/>
            <a:ext cx="4680520" cy="187220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Опыт реализации персонализированного подхода к обучению на уроках литературы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9416" y="4437112"/>
            <a:ext cx="60486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b="1" dirty="0"/>
              <a:t>Безрукова Ирина Андреевна</a:t>
            </a:r>
            <a:r>
              <a:rPr lang="ru-RU" dirty="0"/>
              <a:t>, учитель русского языка и литературы МАОУ гимназии № 18 г. </a:t>
            </a:r>
            <a:r>
              <a:rPr lang="ru-RU" dirty="0" smtClean="0"/>
              <a:t>Томска</a:t>
            </a:r>
          </a:p>
          <a:p>
            <a:r>
              <a:rPr lang="en-US" dirty="0" smtClean="0">
                <a:hlinkClick r:id="rId3"/>
              </a:rPr>
              <a:t>rinakp@mail.ru</a:t>
            </a:r>
            <a:endParaRPr lang="ru-RU" dirty="0" smtClean="0"/>
          </a:p>
          <a:p>
            <a:endParaRPr lang="en-US" dirty="0"/>
          </a:p>
          <a:p>
            <a:pPr lvl="0"/>
            <a:endParaRPr lang="ru-RU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pPr lvl="0"/>
            <a:endParaRPr lang="en-US" dirty="0"/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51384" y="2132856"/>
            <a:ext cx="1368152" cy="1584176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218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9536" y="1772816"/>
            <a:ext cx="4680520" cy="187220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Образовательный потенциал технологии "проектная задача" при организации школьного филологического образования</a:t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39416" y="4437112"/>
            <a:ext cx="60486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b="1" dirty="0"/>
              <a:t>Мурзина Наталья Борисовна</a:t>
            </a:r>
            <a:r>
              <a:rPr lang="ru-RU" dirty="0"/>
              <a:t>, учитель русского языка и литературы МБОУ «Белоярская СОШ № 1» </a:t>
            </a:r>
            <a:r>
              <a:rPr lang="ru-RU" dirty="0" err="1"/>
              <a:t>Верхнекетского</a:t>
            </a:r>
            <a:r>
              <a:rPr lang="ru-RU" dirty="0"/>
              <a:t> </a:t>
            </a:r>
            <a:r>
              <a:rPr lang="ru-RU" dirty="0" smtClean="0"/>
              <a:t>района</a:t>
            </a:r>
          </a:p>
          <a:p>
            <a:r>
              <a:rPr lang="en-US" dirty="0" smtClean="0">
                <a:hlinkClick r:id="rId3"/>
              </a:rPr>
              <a:t>murzinanb@mail.ru</a:t>
            </a:r>
            <a:endParaRPr lang="ru-RU" dirty="0" smtClean="0"/>
          </a:p>
          <a:p>
            <a:endParaRPr lang="en-US" dirty="0"/>
          </a:p>
          <a:p>
            <a:endParaRPr lang="ru-RU" dirty="0"/>
          </a:p>
          <a:p>
            <a:pPr lvl="0"/>
            <a:endParaRPr lang="en-US" dirty="0"/>
          </a:p>
          <a:p>
            <a:pPr lvl="0"/>
            <a:endParaRPr lang="ru-RU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pPr lvl="0"/>
            <a:endParaRPr lang="en-US" dirty="0"/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35360" y="2009672"/>
            <a:ext cx="1298399" cy="1459386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8140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5560" y="1772816"/>
            <a:ext cx="4680520" cy="1872208"/>
          </a:xfrm>
        </p:spPr>
        <p:txBody>
          <a:bodyPr>
            <a:noAutofit/>
          </a:bodyPr>
          <a:lstStyle/>
          <a:p>
            <a:pPr lvl="0"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Музейные уроки в образовательном пространстве современной школы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39416" y="4437112"/>
            <a:ext cx="60486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АВТОР: </a:t>
            </a:r>
            <a:r>
              <a:rPr lang="ru-RU" b="1" dirty="0" err="1"/>
              <a:t>Вегнер</a:t>
            </a:r>
            <a:r>
              <a:rPr lang="ru-RU" b="1" dirty="0"/>
              <a:t> Анастасия Александровна</a:t>
            </a:r>
            <a:r>
              <a:rPr lang="ru-RU" dirty="0"/>
              <a:t>, учитель русского языка и литературы МАОУ СОШ № 36 </a:t>
            </a:r>
            <a:r>
              <a:rPr lang="ru-RU" dirty="0" err="1" smtClean="0"/>
              <a:t>г.Томска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anastasiya.vegner@mail.ru</a:t>
            </a:r>
            <a:endParaRPr lang="ru-RU" dirty="0" smtClean="0"/>
          </a:p>
          <a:p>
            <a:endParaRPr lang="en-US" dirty="0"/>
          </a:p>
          <a:p>
            <a:pPr lvl="0"/>
            <a:endParaRPr lang="ru-RU" dirty="0"/>
          </a:p>
          <a:p>
            <a:endParaRPr lang="en-US" dirty="0"/>
          </a:p>
          <a:p>
            <a:pPr lvl="0"/>
            <a:endParaRPr lang="ru-RU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pPr lvl="0"/>
            <a:endParaRPr lang="en-US" dirty="0"/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63352" y="1988840"/>
            <a:ext cx="1440160" cy="1925134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6603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5560" y="1772816"/>
            <a:ext cx="4680520" cy="187220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Современные методы и приёмы в работе с детьми-</a:t>
            </a:r>
            <a:r>
              <a:rPr lang="ru-RU" sz="2400" dirty="0" err="1"/>
              <a:t>инофонами</a:t>
            </a:r>
            <a:r>
              <a:rPr lang="ru-RU" sz="2400" dirty="0"/>
              <a:t> на уроках русского языка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06819" y="4437112"/>
            <a:ext cx="61926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b="1" dirty="0" smtClean="0"/>
              <a:t>Томилова </a:t>
            </a:r>
            <a:r>
              <a:rPr lang="ru-RU" b="1" dirty="0"/>
              <a:t>Виктория Александровна</a:t>
            </a:r>
            <a:r>
              <a:rPr lang="ru-RU" dirty="0" smtClean="0"/>
              <a:t>, учитель </a:t>
            </a:r>
            <a:r>
              <a:rPr lang="ru-RU" dirty="0"/>
              <a:t>русского языка и </a:t>
            </a:r>
            <a:r>
              <a:rPr lang="ru-RU" dirty="0" smtClean="0"/>
              <a:t>литературы </a:t>
            </a:r>
            <a:r>
              <a:rPr lang="ru-RU" dirty="0"/>
              <a:t>МОУ «СОШ№2» </a:t>
            </a:r>
            <a:r>
              <a:rPr lang="ru-RU" dirty="0" err="1"/>
              <a:t>г.о</a:t>
            </a:r>
            <a:r>
              <a:rPr lang="ru-RU" dirty="0"/>
              <a:t>. Стрежевой</a:t>
            </a:r>
            <a:endParaRPr lang="ru-RU" dirty="0" smtClean="0"/>
          </a:p>
          <a:p>
            <a:r>
              <a:rPr lang="ru-RU" u="sng" dirty="0">
                <a:hlinkClick r:id="rId3"/>
              </a:rPr>
              <a:t>tomilovava@yandex.ru</a:t>
            </a:r>
            <a:endParaRPr lang="en-US" dirty="0"/>
          </a:p>
          <a:p>
            <a:endParaRPr lang="ru-RU" dirty="0"/>
          </a:p>
          <a:p>
            <a:pPr lvl="0"/>
            <a:endParaRPr lang="ru-RU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pPr lvl="0"/>
            <a:endParaRPr lang="en-US" dirty="0"/>
          </a:p>
          <a:p>
            <a:pPr lvl="0"/>
            <a:endParaRPr lang="ru-RU" dirty="0"/>
          </a:p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07368" y="2449924"/>
            <a:ext cx="1270101" cy="1411124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9556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5560" y="1772816"/>
            <a:ext cx="4680520" cy="187220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Методы и приёмы формирования навыка смыслового чтения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06819" y="4437112"/>
            <a:ext cx="6192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b="1" dirty="0" err="1" smtClean="0"/>
              <a:t>Коряковцева</a:t>
            </a:r>
            <a:r>
              <a:rPr lang="ru-RU" b="1" dirty="0" smtClean="0"/>
              <a:t> Ирина Владимировна</a:t>
            </a:r>
            <a:r>
              <a:rPr lang="ru-RU" dirty="0" smtClean="0"/>
              <a:t>, учитель </a:t>
            </a:r>
            <a:r>
              <a:rPr lang="ru-RU" dirty="0"/>
              <a:t>русского языка и </a:t>
            </a:r>
            <a:r>
              <a:rPr lang="ru-RU" dirty="0" smtClean="0"/>
              <a:t>литературы</a:t>
            </a:r>
            <a:r>
              <a:rPr lang="en-US" dirty="0" smtClean="0"/>
              <a:t> </a:t>
            </a:r>
            <a:r>
              <a:rPr lang="ru-RU" dirty="0" smtClean="0"/>
              <a:t>МАОУ СОШ № 30 </a:t>
            </a:r>
            <a:r>
              <a:rPr lang="ru-RU" dirty="0" err="1" smtClean="0"/>
              <a:t>г.Томска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korira210776@gmail.com</a:t>
            </a:r>
            <a:endParaRPr lang="ru-RU" dirty="0" smtClean="0"/>
          </a:p>
          <a:p>
            <a:endParaRPr lang="en-US" dirty="0"/>
          </a:p>
          <a:p>
            <a:endParaRPr lang="ru-RU" dirty="0"/>
          </a:p>
          <a:p>
            <a:pPr lvl="0"/>
            <a:endParaRPr lang="ru-RU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pPr lvl="0"/>
            <a:endParaRPr lang="en-US" dirty="0"/>
          </a:p>
          <a:p>
            <a:pPr lvl="0"/>
            <a:endParaRPr lang="ru-RU" dirty="0"/>
          </a:p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30359" y="2204864"/>
            <a:ext cx="1152919" cy="1462627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88632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5560" y="1772816"/>
            <a:ext cx="4680520" cy="165618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Школа после школы. Из опыта  внеклассной работы МО учителей русского языка и </a:t>
            </a:r>
            <a:r>
              <a:rPr lang="ru-RU" sz="2400" dirty="0" smtClean="0"/>
              <a:t>литературы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9416" y="4437112"/>
            <a:ext cx="61926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АВТОР: </a:t>
            </a:r>
            <a:r>
              <a:rPr lang="ru-RU" b="1" dirty="0" smtClean="0"/>
              <a:t>Ерёмина </a:t>
            </a:r>
            <a:r>
              <a:rPr lang="ru-RU" b="1" dirty="0"/>
              <a:t>Ирина Владимировна, Чумаченко Ольга Валерьевна, </a:t>
            </a:r>
            <a:r>
              <a:rPr lang="ru-RU" b="1" dirty="0" err="1"/>
              <a:t>Крицкая</a:t>
            </a:r>
            <a:r>
              <a:rPr lang="ru-RU" b="1" dirty="0"/>
              <a:t> Людмила Ивановна</a:t>
            </a:r>
            <a:r>
              <a:rPr lang="ru-RU" dirty="0" smtClean="0"/>
              <a:t>, учителя </a:t>
            </a:r>
            <a:r>
              <a:rPr lang="ru-RU" dirty="0"/>
              <a:t>русского языка и </a:t>
            </a:r>
            <a:r>
              <a:rPr lang="ru-RU" dirty="0" smtClean="0"/>
              <a:t>литературы</a:t>
            </a:r>
            <a:r>
              <a:rPr lang="en-US" dirty="0" smtClean="0"/>
              <a:t> </a:t>
            </a:r>
            <a:r>
              <a:rPr lang="ru-RU" dirty="0" smtClean="0"/>
              <a:t>МАОУ «</a:t>
            </a:r>
            <a:r>
              <a:rPr lang="ru-RU" dirty="0" err="1" smtClean="0"/>
              <a:t>Молчановская</a:t>
            </a:r>
            <a:r>
              <a:rPr lang="ru-RU" dirty="0" smtClean="0"/>
              <a:t> СОШ № 1» </a:t>
            </a:r>
            <a:r>
              <a:rPr lang="ru-RU" dirty="0" err="1" smtClean="0"/>
              <a:t>Молчановского</a:t>
            </a:r>
            <a:r>
              <a:rPr lang="ru-RU" dirty="0" smtClean="0"/>
              <a:t> района</a:t>
            </a:r>
          </a:p>
          <a:p>
            <a:r>
              <a:rPr lang="en-US" dirty="0" smtClean="0">
                <a:hlinkClick r:id="rId3"/>
              </a:rPr>
              <a:t>iveremina2063@mail.ru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olgacumacenko59@gmail.com</a:t>
            </a:r>
            <a:endParaRPr lang="ru-RU" dirty="0" smtClean="0"/>
          </a:p>
          <a:p>
            <a:endParaRPr lang="en-US" dirty="0"/>
          </a:p>
          <a:p>
            <a:endParaRPr lang="en-US" dirty="0"/>
          </a:p>
          <a:p>
            <a:endParaRPr lang="ru-RU" dirty="0" smtClean="0"/>
          </a:p>
          <a:p>
            <a:endParaRPr lang="ru-RU" dirty="0"/>
          </a:p>
          <a:p>
            <a:pPr lvl="0"/>
            <a:endParaRPr lang="ru-RU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pPr lvl="0"/>
            <a:endParaRPr lang="en-US" dirty="0"/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62956" y="2737027"/>
            <a:ext cx="1152919" cy="1152919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Овал 5"/>
          <p:cNvSpPr/>
          <p:nvPr/>
        </p:nvSpPr>
        <p:spPr>
          <a:xfrm>
            <a:off x="119336" y="1556792"/>
            <a:ext cx="1152919" cy="1152919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Овал 6"/>
          <p:cNvSpPr/>
          <p:nvPr/>
        </p:nvSpPr>
        <p:spPr>
          <a:xfrm>
            <a:off x="283633" y="3933056"/>
            <a:ext cx="1152919" cy="1152919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71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5560" y="1772816"/>
            <a:ext cx="4680520" cy="187220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Особенности работы с </a:t>
            </a:r>
            <a:r>
              <a:rPr lang="ru-RU" sz="2400" dirty="0" smtClean="0"/>
              <a:t>текстом на уроках русского языка и литературы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9416" y="4437112"/>
            <a:ext cx="61926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b="1" dirty="0" smtClean="0"/>
              <a:t>Неизвестных </a:t>
            </a:r>
            <a:r>
              <a:rPr lang="ru-RU" b="1" dirty="0"/>
              <a:t>Надежда </a:t>
            </a:r>
            <a:r>
              <a:rPr lang="ru-RU" b="1" dirty="0" smtClean="0"/>
              <a:t>Георгиевна</a:t>
            </a:r>
            <a:r>
              <a:rPr lang="ru-RU" dirty="0" smtClean="0"/>
              <a:t>,</a:t>
            </a:r>
            <a:r>
              <a:rPr lang="ru-RU" dirty="0"/>
              <a:t> </a:t>
            </a:r>
            <a:r>
              <a:rPr lang="ru-RU" dirty="0" smtClean="0"/>
              <a:t>учитель </a:t>
            </a:r>
            <a:r>
              <a:rPr lang="ru-RU" dirty="0"/>
              <a:t>русского языка и </a:t>
            </a:r>
            <a:r>
              <a:rPr lang="ru-RU" dirty="0" smtClean="0"/>
              <a:t>литературы</a:t>
            </a:r>
            <a:r>
              <a:rPr lang="en-US" dirty="0" smtClean="0"/>
              <a:t> </a:t>
            </a:r>
            <a:r>
              <a:rPr lang="ru-RU" dirty="0" smtClean="0"/>
              <a:t>МАОУ </a:t>
            </a:r>
            <a:r>
              <a:rPr lang="ru-RU" dirty="0"/>
              <a:t>«</a:t>
            </a:r>
            <a:r>
              <a:rPr lang="ru-RU" dirty="0" err="1"/>
              <a:t>Кожевниковская</a:t>
            </a:r>
            <a:r>
              <a:rPr lang="ru-RU" dirty="0"/>
              <a:t> </a:t>
            </a:r>
            <a:r>
              <a:rPr lang="ru-RU" dirty="0" smtClean="0"/>
              <a:t>СОШ № 2»</a:t>
            </a:r>
          </a:p>
          <a:p>
            <a:r>
              <a:rPr lang="en-US" u="sng" dirty="0">
                <a:hlinkClick r:id="rId3"/>
              </a:rPr>
              <a:t>nadezdann@list.ru</a:t>
            </a:r>
            <a:endParaRPr lang="ru-RU" dirty="0"/>
          </a:p>
          <a:p>
            <a:endParaRPr lang="ru-RU" dirty="0"/>
          </a:p>
          <a:p>
            <a:pPr lvl="0"/>
            <a:endParaRPr lang="ru-RU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pPr lvl="0"/>
            <a:endParaRPr lang="en-US" dirty="0"/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79376" y="1988840"/>
            <a:ext cx="1152919" cy="1606650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855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5560" y="1772816"/>
            <a:ext cx="4680520" cy="187220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Методика подготовки учащихся к исследованиям по ЕСОКО: читательская грамотность в рамках исследования </a:t>
            </a:r>
            <a:r>
              <a:rPr lang="en-US" sz="2400" dirty="0" smtClean="0"/>
              <a:t>PISA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9416" y="4437112"/>
            <a:ext cx="6192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АВТОРЫ: </a:t>
            </a:r>
            <a:r>
              <a:rPr lang="ru-RU" b="1" dirty="0" smtClean="0"/>
              <a:t>Толченникова</a:t>
            </a:r>
            <a:r>
              <a:rPr lang="ru-RU" b="1" dirty="0"/>
              <a:t>  Валерия Вячеславовна, </a:t>
            </a:r>
            <a:r>
              <a:rPr lang="ru-RU" dirty="0" smtClean="0"/>
              <a:t>учитель </a:t>
            </a:r>
            <a:r>
              <a:rPr lang="ru-RU" dirty="0"/>
              <a:t>русского языка и </a:t>
            </a:r>
            <a:r>
              <a:rPr lang="ru-RU" dirty="0" smtClean="0"/>
              <a:t>литературы</a:t>
            </a:r>
            <a:r>
              <a:rPr lang="en-US" dirty="0" smtClean="0"/>
              <a:t> </a:t>
            </a:r>
            <a:r>
              <a:rPr lang="ru-RU" dirty="0" smtClean="0"/>
              <a:t>МАОУ «</a:t>
            </a:r>
            <a:r>
              <a:rPr lang="ru-RU" dirty="0" err="1" smtClean="0"/>
              <a:t>Тунгусовская</a:t>
            </a:r>
            <a:r>
              <a:rPr lang="ru-RU" dirty="0" smtClean="0"/>
              <a:t> СОШ» </a:t>
            </a:r>
            <a:r>
              <a:rPr lang="ru-RU" dirty="0" err="1" smtClean="0"/>
              <a:t>Молчановского</a:t>
            </a:r>
            <a:r>
              <a:rPr lang="ru-RU" dirty="0" smtClean="0"/>
              <a:t> района</a:t>
            </a:r>
          </a:p>
          <a:p>
            <a:r>
              <a:rPr lang="en-US" dirty="0">
                <a:hlinkClick r:id="rId3"/>
              </a:rPr>
              <a:t>taigavert@mail.ru</a:t>
            </a:r>
            <a:endParaRPr lang="en-US" dirty="0"/>
          </a:p>
          <a:p>
            <a:endParaRPr lang="ru-RU" dirty="0"/>
          </a:p>
          <a:p>
            <a:pPr lvl="0"/>
            <a:endParaRPr lang="ru-RU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pPr lvl="0"/>
            <a:endParaRPr lang="en-US" dirty="0"/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26168" y="2728939"/>
            <a:ext cx="1152919" cy="1152919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61368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/>
              <a:t>Уважаемые учителя русского языка и литературы!</a:t>
            </a:r>
          </a:p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2000" dirty="0" smtClean="0"/>
              <a:t>Вашему </a:t>
            </a:r>
            <a:r>
              <a:rPr lang="ru-RU" sz="2000" dirty="0"/>
              <a:t>вниманию предлагаются видеоролики, презентации, подготовленные учителями города Томска и Томской области, в которых представлен опыт проведения уроков </a:t>
            </a:r>
            <a:r>
              <a:rPr lang="ru-RU" sz="2000" dirty="0" smtClean="0"/>
              <a:t>русского языка </a:t>
            </a:r>
            <a:r>
              <a:rPr lang="ru-RU" sz="2000" dirty="0"/>
              <a:t>и </a:t>
            </a:r>
            <a:r>
              <a:rPr lang="ru-RU" sz="2000" dirty="0" smtClean="0"/>
              <a:t>литературы, региональной литературы </a:t>
            </a:r>
            <a:r>
              <a:rPr lang="ru-RU" sz="2000" dirty="0"/>
              <a:t>с использованием современных образовательных технологий, таких как: проектная технология, </a:t>
            </a:r>
            <a:r>
              <a:rPr lang="ru-RU" sz="2000" dirty="0" err="1"/>
              <a:t>квест</a:t>
            </a:r>
            <a:r>
              <a:rPr lang="ru-RU" sz="2000" dirty="0"/>
              <a:t>-технология, </a:t>
            </a:r>
            <a:r>
              <a:rPr lang="ru-RU" sz="2000" dirty="0" smtClean="0"/>
              <a:t>технология «проектная задача», информационно-коммуникационные </a:t>
            </a:r>
            <a:r>
              <a:rPr lang="ru-RU" sz="2000" dirty="0"/>
              <a:t>технологии; </a:t>
            </a:r>
            <a:r>
              <a:rPr lang="ru-RU" sz="2000" dirty="0" smtClean="0"/>
              <a:t>опыт реализации   </a:t>
            </a:r>
            <a:r>
              <a:rPr lang="ru-RU" sz="2000" dirty="0"/>
              <a:t>персонализированного подхода к обучению посредством использования сервиса </a:t>
            </a:r>
            <a:r>
              <a:rPr lang="en-US" sz="2000" dirty="0"/>
              <a:t>Google Forms</a:t>
            </a:r>
            <a:r>
              <a:rPr lang="ru-RU" sz="2000" dirty="0"/>
              <a:t> и цифровой образовательной платформы «</a:t>
            </a:r>
            <a:r>
              <a:rPr lang="ru-RU" sz="2000" dirty="0" err="1"/>
              <a:t>Сберкласс</a:t>
            </a:r>
            <a:r>
              <a:rPr lang="ru-RU" sz="2000" dirty="0"/>
              <a:t>». </a:t>
            </a:r>
          </a:p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2000" dirty="0" smtClean="0"/>
              <a:t>Заслуживает </a:t>
            </a:r>
            <a:r>
              <a:rPr lang="ru-RU" sz="2000" dirty="0"/>
              <a:t>внимания и </a:t>
            </a:r>
            <a:r>
              <a:rPr lang="ru-RU" sz="2000" dirty="0" smtClean="0"/>
              <a:t>опыт организации </a:t>
            </a:r>
            <a:r>
              <a:rPr lang="ru-RU" sz="2000" dirty="0"/>
              <a:t>внеурочных занятий с целью  развития творческих способностей школьников через работу школьного музея  «Мир народной игрушки», школьного театра, кинофестиваля «Литература и кино», элективных курсов «Слово – образ – смысл: литературоведческий анализ лирического произведения». </a:t>
            </a:r>
          </a:p>
          <a:p>
            <a:pPr marL="0" indent="0" algn="ctr">
              <a:buNone/>
            </a:pPr>
            <a:r>
              <a:rPr lang="ru-RU" sz="2000" dirty="0" smtClean="0"/>
              <a:t>Удачного </a:t>
            </a:r>
            <a:r>
              <a:rPr lang="ru-RU" sz="2000" dirty="0"/>
              <a:t>просмотра!</a:t>
            </a:r>
          </a:p>
          <a:p>
            <a:pPr marL="0" indent="355600">
              <a:buNone/>
            </a:pPr>
            <a:endParaRPr lang="ru-RU" sz="2000" dirty="0" smtClean="0"/>
          </a:p>
          <a:p>
            <a:pPr marL="0" indent="355600">
              <a:buNone/>
            </a:pPr>
            <a:endParaRPr lang="ru-RU" sz="2000" dirty="0"/>
          </a:p>
          <a:p>
            <a:pPr marL="0" indent="355600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Школьное филологическое образование глазами 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учителя 21 века. Вызовы нового десятилетия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dirty="0"/>
              <a:t>Дистанционная конференция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903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5560" y="1772816"/>
            <a:ext cx="4680520" cy="187220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Применение приёма «</a:t>
            </a:r>
            <a:r>
              <a:rPr lang="ru-RU" sz="2400" dirty="0" err="1"/>
              <a:t>Ортологический</a:t>
            </a:r>
            <a:r>
              <a:rPr lang="ru-RU" sz="2400" dirty="0"/>
              <a:t> тренаж» на уроках русского языка с целью повышения речевой культуры </a:t>
            </a:r>
            <a:r>
              <a:rPr lang="ru-RU" sz="2400" dirty="0" smtClean="0"/>
              <a:t>учащихся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9416" y="4437112"/>
            <a:ext cx="6192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АВТОРЫ: </a:t>
            </a:r>
            <a:r>
              <a:rPr lang="ru-RU" b="1" dirty="0" err="1" smtClean="0"/>
              <a:t>Тилькунова</a:t>
            </a:r>
            <a:r>
              <a:rPr lang="ru-RU" b="1" dirty="0" smtClean="0"/>
              <a:t> </a:t>
            </a:r>
            <a:r>
              <a:rPr lang="ru-RU" b="1" dirty="0"/>
              <a:t>Лариса Михайловна</a:t>
            </a:r>
            <a:r>
              <a:rPr lang="ru-RU" dirty="0" smtClean="0"/>
              <a:t>, учитель </a:t>
            </a:r>
            <a:r>
              <a:rPr lang="ru-RU" dirty="0"/>
              <a:t>русского языка и </a:t>
            </a:r>
            <a:r>
              <a:rPr lang="ru-RU" dirty="0" smtClean="0"/>
              <a:t>литературы</a:t>
            </a:r>
            <a:r>
              <a:rPr lang="en-US" dirty="0" smtClean="0"/>
              <a:t> </a:t>
            </a:r>
            <a:r>
              <a:rPr lang="ru-RU" dirty="0" smtClean="0"/>
              <a:t>МАОУ «</a:t>
            </a:r>
            <a:r>
              <a:rPr lang="ru-RU" dirty="0" err="1" smtClean="0"/>
              <a:t>Тунгусовская</a:t>
            </a:r>
            <a:r>
              <a:rPr lang="ru-RU" dirty="0" smtClean="0"/>
              <a:t> СОШ» </a:t>
            </a:r>
            <a:r>
              <a:rPr lang="ru-RU" dirty="0" err="1" smtClean="0"/>
              <a:t>Молчановского</a:t>
            </a:r>
            <a:r>
              <a:rPr lang="ru-RU" dirty="0" smtClean="0"/>
              <a:t> района</a:t>
            </a:r>
          </a:p>
          <a:p>
            <a:r>
              <a:rPr lang="en-US" dirty="0">
                <a:hlinkClick r:id="rId3"/>
              </a:rPr>
              <a:t>taigavert@mail.ru</a:t>
            </a:r>
            <a:endParaRPr lang="en-US" dirty="0"/>
          </a:p>
          <a:p>
            <a:endParaRPr lang="ru-RU" dirty="0"/>
          </a:p>
          <a:p>
            <a:pPr lvl="0"/>
            <a:endParaRPr lang="ru-RU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pPr lvl="0"/>
            <a:endParaRPr lang="en-US" dirty="0"/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19336" y="1844824"/>
            <a:ext cx="1296144" cy="1584176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795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5560" y="1772816"/>
            <a:ext cx="4680520" cy="187220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Методика подготовки к устному собеседованию по русскому языку в 9 </a:t>
            </a:r>
            <a:r>
              <a:rPr lang="ru-RU" sz="2400" dirty="0" smtClean="0"/>
              <a:t>классе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9416" y="4437112"/>
            <a:ext cx="6192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АВТОРЫ:</a:t>
            </a:r>
            <a:r>
              <a:rPr lang="ru-RU" b="1" dirty="0" smtClean="0"/>
              <a:t> </a:t>
            </a:r>
            <a:r>
              <a:rPr lang="ru-RU" b="1" dirty="0"/>
              <a:t>Силантьева Ульяна Александровна</a:t>
            </a:r>
            <a:r>
              <a:rPr lang="ru-RU" dirty="0" smtClean="0"/>
              <a:t>, учитель </a:t>
            </a:r>
            <a:r>
              <a:rPr lang="ru-RU" dirty="0"/>
              <a:t>русского языка и </a:t>
            </a:r>
            <a:r>
              <a:rPr lang="ru-RU" dirty="0" smtClean="0"/>
              <a:t>литературы</a:t>
            </a:r>
            <a:r>
              <a:rPr lang="en-US" dirty="0" smtClean="0"/>
              <a:t> </a:t>
            </a:r>
            <a:r>
              <a:rPr lang="ru-RU" dirty="0" smtClean="0"/>
              <a:t>МАОУ «</a:t>
            </a:r>
            <a:r>
              <a:rPr lang="ru-RU" dirty="0" err="1" smtClean="0"/>
              <a:t>Тунгусовская</a:t>
            </a:r>
            <a:r>
              <a:rPr lang="ru-RU" dirty="0" smtClean="0"/>
              <a:t> СОШ» </a:t>
            </a:r>
            <a:r>
              <a:rPr lang="ru-RU" dirty="0" err="1" smtClean="0"/>
              <a:t>Молчановского</a:t>
            </a:r>
            <a:r>
              <a:rPr lang="ru-RU" dirty="0" smtClean="0"/>
              <a:t> района</a:t>
            </a:r>
          </a:p>
          <a:p>
            <a:r>
              <a:rPr lang="en-US" dirty="0">
                <a:hlinkClick r:id="rId3"/>
              </a:rPr>
              <a:t>taigavert@mail.ru</a:t>
            </a:r>
            <a:endParaRPr lang="en-US" dirty="0"/>
          </a:p>
          <a:p>
            <a:endParaRPr lang="ru-RU" dirty="0"/>
          </a:p>
          <a:p>
            <a:pPr lvl="0"/>
            <a:endParaRPr lang="ru-RU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pPr lvl="0"/>
            <a:endParaRPr lang="en-US" dirty="0"/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91344" y="1916832"/>
            <a:ext cx="1152919" cy="1728192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602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5560" y="1772816"/>
            <a:ext cx="4680520" cy="2232248"/>
          </a:xfrm>
        </p:spPr>
        <p:txBody>
          <a:bodyPr>
            <a:noAutofit/>
          </a:bodyPr>
          <a:lstStyle/>
          <a:p>
            <a:pPr algn="l"/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Проектная </a:t>
            </a:r>
            <a:r>
              <a:rPr lang="ru-RU" sz="2400" dirty="0"/>
              <a:t>деятельность как эффективная практика достижения </a:t>
            </a:r>
            <a:r>
              <a:rPr lang="ru-RU" sz="2400" dirty="0" err="1"/>
              <a:t>метапредметных</a:t>
            </a:r>
            <a:r>
              <a:rPr lang="ru-RU" sz="2400" dirty="0"/>
              <a:t> результатов (УМК по филологии)»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9416" y="4437112"/>
            <a:ext cx="619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Виноградова Елена Алексеевна, </a:t>
            </a:r>
            <a:r>
              <a:rPr lang="ru-RU" dirty="0"/>
              <a:t>ведущий методист издательства «Русское слово», автор методических </a:t>
            </a:r>
            <a:r>
              <a:rPr lang="ru-RU" dirty="0" smtClean="0"/>
              <a:t>пособий</a:t>
            </a:r>
          </a:p>
          <a:p>
            <a:r>
              <a:rPr lang="en-US" dirty="0">
                <a:hlinkClick r:id="rId3"/>
              </a:rPr>
              <a:t>rs@russlo.ru</a:t>
            </a:r>
            <a:endParaRPr lang="ru-RU" dirty="0"/>
          </a:p>
          <a:p>
            <a:pPr lvl="0"/>
            <a:endParaRPr lang="ru-RU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pPr lvl="0"/>
            <a:endParaRPr lang="en-US" dirty="0"/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79376" y="2254406"/>
            <a:ext cx="1270101" cy="1174594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3446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1484787"/>
            <a:ext cx="4462264" cy="165618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Школьное филологическое образование глазами 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учителя 21 века. Вызовы нового десятилетия» 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7568" y="3429000"/>
            <a:ext cx="4464496" cy="1008112"/>
          </a:xfrm>
        </p:spPr>
        <p:txBody>
          <a:bodyPr>
            <a:noAutofit/>
          </a:bodyPr>
          <a:lstStyle/>
          <a:p>
            <a:pPr algn="l"/>
            <a:r>
              <a:rPr lang="ru-RU" sz="2500" dirty="0" smtClean="0">
                <a:solidFill>
                  <a:schemeClr val="tx1"/>
                </a:solidFill>
              </a:rPr>
              <a:t>Дистанционная конференция</a:t>
            </a:r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1584" y="4653136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go@edu.tomsk.ru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7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3552" y="1772816"/>
            <a:ext cx="4608512" cy="1800200"/>
          </a:xfrm>
        </p:spPr>
        <p:txBody>
          <a:bodyPr>
            <a:noAutofit/>
          </a:bodyPr>
          <a:lstStyle/>
          <a:p>
            <a:pPr lvl="0"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Современные </a:t>
            </a:r>
            <a:r>
              <a:rPr lang="ru-RU" sz="2400" dirty="0"/>
              <a:t>технологии как средство формирования читательской компетентности обучающихся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21063" y="4293096"/>
            <a:ext cx="6048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АВТОР: </a:t>
            </a:r>
            <a:r>
              <a:rPr lang="ru-RU" b="1" dirty="0" err="1" smtClean="0"/>
              <a:t>Подрезова</a:t>
            </a:r>
            <a:r>
              <a:rPr lang="ru-RU" b="1" dirty="0" smtClean="0"/>
              <a:t> </a:t>
            </a:r>
            <a:r>
              <a:rPr lang="ru-RU" b="1" dirty="0"/>
              <a:t>Ирина Ивановна</a:t>
            </a:r>
            <a:r>
              <a:rPr lang="ru-RU" dirty="0"/>
              <a:t>, </a:t>
            </a:r>
            <a:r>
              <a:rPr lang="ru-RU" dirty="0" smtClean="0"/>
              <a:t>учитель </a:t>
            </a:r>
            <a:r>
              <a:rPr lang="ru-RU" dirty="0"/>
              <a:t>русского языка и литературы МАОУ СОШ № 36 </a:t>
            </a:r>
            <a:r>
              <a:rPr lang="ru-RU" dirty="0" err="1" smtClean="0"/>
              <a:t>г.Томска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заслуженный </a:t>
            </a:r>
            <a:r>
              <a:rPr lang="ru-RU" dirty="0"/>
              <a:t>учитель РФ, 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podrezovairina25@gmail.com</a:t>
            </a:r>
            <a:endParaRPr lang="ru-RU" dirty="0" smtClean="0"/>
          </a:p>
          <a:p>
            <a:endParaRPr lang="en-US" dirty="0"/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30028" y="2312399"/>
            <a:ext cx="1201475" cy="1548649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899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3552" y="1484784"/>
            <a:ext cx="4608512" cy="1512168"/>
          </a:xfrm>
        </p:spPr>
        <p:txBody>
          <a:bodyPr>
            <a:noAutofit/>
          </a:bodyPr>
          <a:lstStyle/>
          <a:p>
            <a:pPr lvl="0"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39416" y="4437112"/>
            <a:ext cx="60486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b="1" dirty="0" smtClean="0"/>
              <a:t>Александрова </a:t>
            </a:r>
            <a:r>
              <a:rPr lang="ru-RU" b="1" dirty="0"/>
              <a:t>Елена Владимировна</a:t>
            </a:r>
            <a:r>
              <a:rPr lang="ru-RU" dirty="0"/>
              <a:t>, учитель русского языка и литературы МАОУ «</a:t>
            </a:r>
            <a:r>
              <a:rPr lang="ru-RU" dirty="0" err="1"/>
              <a:t>Зональненская</a:t>
            </a:r>
            <a:r>
              <a:rPr lang="ru-RU" dirty="0"/>
              <a:t> СОШ» Томского </a:t>
            </a:r>
            <a:r>
              <a:rPr lang="ru-RU" dirty="0" smtClean="0"/>
              <a:t>района</a:t>
            </a:r>
          </a:p>
          <a:p>
            <a:r>
              <a:rPr lang="en-US" dirty="0" smtClean="0">
                <a:hlinkClick r:id="rId3"/>
              </a:rPr>
              <a:t>alexandrova.aulena@yandex.ru</a:t>
            </a:r>
            <a:endParaRPr lang="ru-RU" dirty="0" smtClean="0"/>
          </a:p>
          <a:p>
            <a:endParaRPr lang="en-US" dirty="0"/>
          </a:p>
          <a:p>
            <a:endParaRPr lang="ru-RU" dirty="0"/>
          </a:p>
          <a:p>
            <a:pPr lvl="0"/>
            <a:endParaRPr lang="en-US" dirty="0"/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35360" y="1628800"/>
            <a:ext cx="1296144" cy="1728192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Прямоугольник 2"/>
          <p:cNvSpPr/>
          <p:nvPr/>
        </p:nvSpPr>
        <p:spPr>
          <a:xfrm>
            <a:off x="1991544" y="2060848"/>
            <a:ext cx="48965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55650">
              <a:lnSpc>
                <a:spcPct val="90000"/>
              </a:lnSpc>
              <a:spcBef>
                <a:spcPct val="0"/>
              </a:spcBef>
            </a:pPr>
            <a:r>
              <a:rPr lang="ru-RU" sz="2400" dirty="0"/>
              <a:t>Путь к творчеству: литература, </a:t>
            </a:r>
            <a:endParaRPr lang="ru-RU" sz="2400" dirty="0" smtClean="0"/>
          </a:p>
          <a:p>
            <a:pPr lvl="0" defTabSz="755650">
              <a:lnSpc>
                <a:spcPct val="90000"/>
              </a:lnSpc>
              <a:spcBef>
                <a:spcPct val="0"/>
              </a:spcBef>
            </a:pPr>
            <a:r>
              <a:rPr lang="ru-RU" sz="2400" dirty="0" smtClean="0"/>
              <a:t>кино</a:t>
            </a:r>
            <a:r>
              <a:rPr lang="ru-RU" sz="2400" dirty="0"/>
              <a:t>, театр </a:t>
            </a:r>
          </a:p>
        </p:txBody>
      </p:sp>
    </p:spTree>
    <p:extLst>
      <p:ext uri="{BB962C8B-B14F-4D97-AF65-F5344CB8AC3E}">
        <p14:creationId xmlns:p14="http://schemas.microsoft.com/office/powerpoint/2010/main" val="6954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9536" y="1772816"/>
            <a:ext cx="4680520" cy="1872208"/>
          </a:xfrm>
        </p:spPr>
        <p:txBody>
          <a:bodyPr>
            <a:noAutofit/>
          </a:bodyPr>
          <a:lstStyle/>
          <a:p>
            <a:pPr lvl="0"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Из </a:t>
            </a:r>
            <a:r>
              <a:rPr lang="ru-RU" sz="2400" dirty="0"/>
              <a:t>опыта использования сервиса </a:t>
            </a:r>
            <a:r>
              <a:rPr lang="ru-RU" sz="2400" dirty="0" err="1"/>
              <a:t>Google</a:t>
            </a:r>
            <a:r>
              <a:rPr lang="ru-RU" sz="2400" dirty="0"/>
              <a:t> </a:t>
            </a:r>
            <a:r>
              <a:rPr lang="ru-RU" sz="2400" dirty="0" err="1"/>
              <a:t>Forms</a:t>
            </a:r>
            <a:r>
              <a:rPr lang="ru-RU" sz="2400" dirty="0"/>
              <a:t> в деятельности учителя русского языка и литературы</a:t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39416" y="4437112"/>
            <a:ext cx="60486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АВТОР: </a:t>
            </a:r>
            <a:r>
              <a:rPr lang="ru-RU" b="1" dirty="0"/>
              <a:t>Краснова Галина Михайловна</a:t>
            </a:r>
            <a:r>
              <a:rPr lang="ru-RU" dirty="0"/>
              <a:t>, учитель русского языка и литературы МБОУ «СОШ № 5» г. </a:t>
            </a:r>
            <a:r>
              <a:rPr lang="ru-RU" dirty="0" smtClean="0"/>
              <a:t>Колпашева</a:t>
            </a:r>
          </a:p>
          <a:p>
            <a:r>
              <a:rPr lang="en-US" dirty="0" smtClean="0">
                <a:hlinkClick r:id="rId3"/>
              </a:rPr>
              <a:t>galamk@sibmail.com</a:t>
            </a:r>
            <a:endParaRPr lang="ru-RU" dirty="0" smtClean="0"/>
          </a:p>
          <a:p>
            <a:endParaRPr lang="en-US" dirty="0"/>
          </a:p>
          <a:p>
            <a:pPr lvl="0"/>
            <a:r>
              <a:rPr lang="ru-RU" dirty="0" smtClean="0"/>
              <a:t> </a:t>
            </a:r>
            <a:endParaRPr lang="ru-RU" dirty="0"/>
          </a:p>
          <a:p>
            <a:endParaRPr lang="en-US" dirty="0"/>
          </a:p>
          <a:p>
            <a:pPr lvl="0"/>
            <a:endParaRPr lang="ru-RU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pPr lvl="0"/>
            <a:endParaRPr lang="en-US" dirty="0"/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79376" y="2132856"/>
            <a:ext cx="1152919" cy="1152919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631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1544" y="1904402"/>
            <a:ext cx="4608512" cy="1512168"/>
          </a:xfrm>
        </p:spPr>
        <p:txBody>
          <a:bodyPr>
            <a:noAutofit/>
          </a:bodyPr>
          <a:lstStyle/>
          <a:p>
            <a:pPr lvl="0"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23392" y="4437112"/>
            <a:ext cx="6696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b="1" dirty="0" err="1" smtClean="0"/>
              <a:t>Мячина</a:t>
            </a:r>
            <a:r>
              <a:rPr lang="ru-RU" b="1" dirty="0" smtClean="0"/>
              <a:t> Наталья Григорьевна</a:t>
            </a:r>
            <a:r>
              <a:rPr lang="ru-RU" dirty="0" smtClean="0"/>
              <a:t>, учитель русского языка и литературы МАОУ гимназии № 26 </a:t>
            </a:r>
            <a:r>
              <a:rPr lang="ru-RU" dirty="0" err="1" smtClean="0"/>
              <a:t>г.Томска</a:t>
            </a:r>
            <a:r>
              <a:rPr lang="ru-RU" dirty="0" smtClean="0"/>
              <a:t>, заслуженный учитель РФ</a:t>
            </a:r>
          </a:p>
          <a:p>
            <a:r>
              <a:rPr lang="en-US" dirty="0" smtClean="0">
                <a:hlinkClick r:id="rId3"/>
              </a:rPr>
              <a:t>ng_myachina@mail.ru</a:t>
            </a:r>
            <a:endParaRPr lang="ru-RU" dirty="0" smtClean="0"/>
          </a:p>
          <a:p>
            <a:endParaRPr lang="ru-RU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pPr lvl="0"/>
            <a:endParaRPr lang="en-US" dirty="0"/>
          </a:p>
          <a:p>
            <a:endParaRPr lang="en-US" dirty="0"/>
          </a:p>
          <a:p>
            <a:endParaRPr lang="ru-RU" dirty="0"/>
          </a:p>
          <a:p>
            <a:pPr lvl="0"/>
            <a:endParaRPr lang="en-US" dirty="0"/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47528" y="1988840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Изучение региональной литературы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263352" y="2060848"/>
            <a:ext cx="1152919" cy="1497652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24853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5560" y="1772816"/>
            <a:ext cx="4680520" cy="187220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О проекте </a:t>
            </a:r>
            <a:r>
              <a:rPr lang="ru-RU" sz="2400" dirty="0" smtClean="0"/>
              <a:t>«Школьный </a:t>
            </a:r>
            <a:r>
              <a:rPr lang="ru-RU" sz="2400" dirty="0" err="1" smtClean="0"/>
              <a:t>КиноКлуб</a:t>
            </a:r>
            <a:r>
              <a:rPr lang="ru-RU" sz="2400" dirty="0" smtClean="0"/>
              <a:t>» во </a:t>
            </a:r>
            <a:r>
              <a:rPr lang="ru-RU" sz="2400" dirty="0"/>
              <a:t>внеурочной деятельности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06819" y="4437112"/>
            <a:ext cx="6192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b="1" dirty="0" err="1" smtClean="0"/>
              <a:t>Мелитдинова</a:t>
            </a:r>
            <a:r>
              <a:rPr lang="ru-RU" b="1" dirty="0" smtClean="0"/>
              <a:t> Лидия </a:t>
            </a:r>
            <a:r>
              <a:rPr lang="ru-RU" b="1" dirty="0" err="1" smtClean="0"/>
              <a:t>Темирхановна</a:t>
            </a:r>
            <a:r>
              <a:rPr lang="ru-RU" dirty="0" smtClean="0"/>
              <a:t>, учитель русского языка и литературы МБОУ </a:t>
            </a:r>
            <a:r>
              <a:rPr lang="ru-RU" dirty="0"/>
              <a:t>«</a:t>
            </a:r>
            <a:r>
              <a:rPr lang="ru-RU" dirty="0" err="1"/>
              <a:t>Нелюбинская</a:t>
            </a:r>
            <a:r>
              <a:rPr lang="ru-RU" dirty="0"/>
              <a:t> СОШ» Томского </a:t>
            </a:r>
            <a:r>
              <a:rPr lang="ru-RU" dirty="0" smtClean="0"/>
              <a:t>района</a:t>
            </a:r>
          </a:p>
          <a:p>
            <a:r>
              <a:rPr lang="en-US" dirty="0" smtClean="0">
                <a:hlinkClick r:id="rId3"/>
              </a:rPr>
              <a:t>lidusiyu@rambler.ru</a:t>
            </a:r>
            <a:endParaRPr lang="ru-RU" dirty="0" smtClean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pPr lvl="0"/>
            <a:endParaRPr lang="ru-RU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pPr lvl="0"/>
            <a:endParaRPr lang="en-US" dirty="0"/>
          </a:p>
          <a:p>
            <a:pPr lvl="0"/>
            <a:endParaRPr lang="ru-RU" dirty="0"/>
          </a:p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07368" y="2254406"/>
            <a:ext cx="1270101" cy="1390618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264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3552" y="1484784"/>
            <a:ext cx="4608512" cy="1512168"/>
          </a:xfrm>
        </p:spPr>
        <p:txBody>
          <a:bodyPr>
            <a:noAutofit/>
          </a:bodyPr>
          <a:lstStyle/>
          <a:p>
            <a:pPr lvl="0"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39416" y="4437112"/>
            <a:ext cx="6048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АВТОР: </a:t>
            </a:r>
            <a:r>
              <a:rPr lang="ru-RU" b="1" dirty="0" smtClean="0"/>
              <a:t>Лубяная </a:t>
            </a:r>
            <a:r>
              <a:rPr lang="ru-RU" b="1" dirty="0"/>
              <a:t>Елена Николаевна, </a:t>
            </a:r>
            <a:r>
              <a:rPr lang="ru-RU" dirty="0"/>
              <a:t>учитель русского языка и литературы МАОУ СОШ № 58 </a:t>
            </a:r>
            <a:r>
              <a:rPr lang="ru-RU" dirty="0" err="1"/>
              <a:t>г.Томска</a:t>
            </a:r>
            <a:endParaRPr lang="ru-RU" dirty="0"/>
          </a:p>
          <a:p>
            <a:r>
              <a:rPr lang="en-US" dirty="0" smtClean="0">
                <a:hlinkClick r:id="rId3"/>
              </a:rPr>
              <a:t>lubyanaja1975@yandex.ru</a:t>
            </a:r>
            <a:endParaRPr lang="ru-RU" dirty="0" smtClean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pPr lvl="0"/>
            <a:endParaRPr lang="en-US" dirty="0"/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91544" y="2060848"/>
            <a:ext cx="48965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5650">
              <a:lnSpc>
                <a:spcPct val="90000"/>
              </a:lnSpc>
              <a:spcBef>
                <a:spcPct val="0"/>
              </a:spcBef>
            </a:pPr>
            <a:r>
              <a:rPr lang="ru-RU" sz="2400" dirty="0"/>
              <a:t>Информационно-коммуникационные технологии в школьном обучении русскому языку и литературе </a:t>
            </a:r>
          </a:p>
          <a:p>
            <a:pPr lvl="0" defTabSz="755650">
              <a:lnSpc>
                <a:spcPct val="90000"/>
              </a:lnSpc>
              <a:spcBef>
                <a:spcPct val="0"/>
              </a:spcBef>
            </a:pP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407368" y="2050797"/>
            <a:ext cx="1152919" cy="1439373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20118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1544" y="1904402"/>
            <a:ext cx="4608512" cy="1512168"/>
          </a:xfrm>
        </p:spPr>
        <p:txBody>
          <a:bodyPr>
            <a:noAutofit/>
          </a:bodyPr>
          <a:lstStyle/>
          <a:p>
            <a:pPr lvl="0"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39416" y="4437112"/>
            <a:ext cx="6408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АВТОР: </a:t>
            </a:r>
            <a:r>
              <a:rPr lang="ru-RU" b="1" dirty="0" err="1" smtClean="0"/>
              <a:t>Луканина</a:t>
            </a:r>
            <a:r>
              <a:rPr lang="ru-RU" b="1" dirty="0" smtClean="0"/>
              <a:t> </a:t>
            </a:r>
            <a:r>
              <a:rPr lang="ru-RU" b="1" dirty="0"/>
              <a:t>Марина Юрьевна</a:t>
            </a:r>
            <a:r>
              <a:rPr lang="ru-RU" dirty="0"/>
              <a:t>, учитель русского языка и литературы  МАОУ лицея № 8 им. Н.Н. </a:t>
            </a:r>
            <a:r>
              <a:rPr lang="ru-RU" dirty="0" smtClean="0"/>
              <a:t>Рукавишникова </a:t>
            </a:r>
            <a:r>
              <a:rPr lang="ru-RU" dirty="0" err="1" smtClean="0"/>
              <a:t>г.Томска</a:t>
            </a:r>
            <a:endParaRPr lang="ru-RU" dirty="0"/>
          </a:p>
          <a:p>
            <a:r>
              <a:rPr lang="en-US" u="sng" dirty="0">
                <a:hlinkClick r:id="rId3"/>
              </a:rPr>
              <a:t>l</a:t>
            </a:r>
            <a:r>
              <a:rPr lang="ru-RU" u="sng" dirty="0">
                <a:hlinkClick r:id="rId3"/>
              </a:rPr>
              <a:t>ukanina.ma</a:t>
            </a:r>
            <a:r>
              <a:rPr lang="en-US" u="sng" dirty="0">
                <a:hlinkClick r:id="rId3"/>
              </a:rPr>
              <a:t>r</a:t>
            </a:r>
            <a:r>
              <a:rPr lang="ru-RU" u="sng" dirty="0">
                <a:hlinkClick r:id="rId3"/>
              </a:rPr>
              <a:t>ina2010@</a:t>
            </a:r>
            <a:r>
              <a:rPr lang="en-US" u="sng" dirty="0" err="1">
                <a:hlinkClick r:id="rId3"/>
              </a:rPr>
              <a:t>yandex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ru</a:t>
            </a:r>
            <a:endParaRPr lang="ru-RU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pPr lvl="0"/>
            <a:endParaRPr lang="en-US" dirty="0"/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47528" y="1988840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889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400" dirty="0"/>
              <a:t>Представление любимого лирического произведения как направления  </a:t>
            </a:r>
          </a:p>
          <a:p>
            <a:pPr lvl="0" defTabSz="4889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400" dirty="0"/>
              <a:t>внеурочной деятельности </a:t>
            </a:r>
          </a:p>
          <a:p>
            <a:pPr lvl="0"/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191344" y="2033704"/>
            <a:ext cx="1440160" cy="1395296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9405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922</Words>
  <Application>Microsoft Office PowerPoint</Application>
  <PresentationFormat>Широкоэкранный</PresentationFormat>
  <Paragraphs>220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  «Школьное филологическое образование глазами  учителя 21 века. Вызовы нового десятилетия»  </vt:lpstr>
      <vt:lpstr>  «Школьное филологическое образование глазами  учителя 21 века. Вызовы нового десятилетия» Дистанционная конференция   </vt:lpstr>
      <vt:lpstr>   Современные технологии как средство формирования читательской компетентности обучающихся </vt:lpstr>
      <vt:lpstr>  </vt:lpstr>
      <vt:lpstr>    Из опыта использования сервиса Google Forms в деятельности учителя русского языка и литературы    </vt:lpstr>
      <vt:lpstr>  </vt:lpstr>
      <vt:lpstr>   О проекте «Школьный КиноКлуб» во внеурочной деятельности  </vt:lpstr>
      <vt:lpstr>  </vt:lpstr>
      <vt:lpstr>  </vt:lpstr>
      <vt:lpstr>   Роль элективных курсов и внеурочной деятельности в организации процесса  углубленного изучения литературы в старших профильных классах  </vt:lpstr>
      <vt:lpstr>   Использование онлайн-площадок и интернет-ресурсов для организации дистанционных занятий по русскому языку и литературе. Опыт дистанционного обучения учителя  </vt:lpstr>
      <vt:lpstr>   Опыт реализации персонализированного подхода к обучению на уроках литературы </vt:lpstr>
      <vt:lpstr>   Образовательный потенциал технологии "проектная задача" при организации школьного филологического образования  </vt:lpstr>
      <vt:lpstr>   Музейные уроки в образовательном пространстве современной школы  </vt:lpstr>
      <vt:lpstr>   Современные методы и приёмы в работе с детьми-инофонами на уроках русского языка  </vt:lpstr>
      <vt:lpstr>   Методы и приёмы формирования навыка смыслового чтения   </vt:lpstr>
      <vt:lpstr>   Школа после школы. Из опыта  внеклассной работы МО учителей русского языка и литературы   </vt:lpstr>
      <vt:lpstr>   Особенности работы с текстом на уроках русского языка и литературы    </vt:lpstr>
      <vt:lpstr>   Методика подготовки учащихся к исследованиям по ЕСОКО: читательская грамотность в рамках исследования PISA   </vt:lpstr>
      <vt:lpstr>   Применение приёма «Ортологический тренаж» на уроках русского языка с целью повышения речевой культуры учащихся    </vt:lpstr>
      <vt:lpstr>   Методика подготовки к устному собеседованию по русскому языку в 9 классе  </vt:lpstr>
      <vt:lpstr> Проектная деятельность как эффективная практика достижения метапредметных результатов (УМК по филологии)» </vt:lpstr>
      <vt:lpstr>  «Школьное филологическое образование глазами  учителя 21 века. Вызовы нового десятилетия» 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ЗАГОЛОВОК ЗАГОЛОВОК</dc:title>
  <dc:creator>User</dc:creator>
  <cp:lastModifiedBy>Татьяна Бутакова</cp:lastModifiedBy>
  <cp:revision>98</cp:revision>
  <dcterms:created xsi:type="dcterms:W3CDTF">2020-08-05T06:28:16Z</dcterms:created>
  <dcterms:modified xsi:type="dcterms:W3CDTF">2021-08-17T05:01:25Z</dcterms:modified>
</cp:coreProperties>
</file>