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80" r:id="rId9"/>
    <p:sldId id="264" r:id="rId10"/>
    <p:sldId id="265" r:id="rId11"/>
    <p:sldId id="268" r:id="rId12"/>
    <p:sldId id="269" r:id="rId13"/>
    <p:sldId id="267" r:id="rId14"/>
    <p:sldId id="284" r:id="rId15"/>
    <p:sldId id="285" r:id="rId16"/>
    <p:sldId id="286" r:id="rId17"/>
    <p:sldId id="273" r:id="rId18"/>
    <p:sldId id="274" r:id="rId19"/>
    <p:sldId id="275" r:id="rId20"/>
    <p:sldId id="276" r:id="rId21"/>
    <p:sldId id="277" r:id="rId22"/>
    <p:sldId id="281" r:id="rId23"/>
    <p:sldId id="287" r:id="rId24"/>
    <p:sldId id="282" r:id="rId25"/>
    <p:sldId id="279" r:id="rId26"/>
    <p:sldId id="28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1FF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971" autoAdjust="0"/>
    <p:restoredTop sz="94662" autoAdjust="0"/>
  </p:normalViewPr>
  <p:slideViewPr>
    <p:cSldViewPr>
      <p:cViewPr>
        <p:scale>
          <a:sx n="90" d="100"/>
          <a:sy n="90" d="100"/>
        </p:scale>
        <p:origin x="-798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8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microsoft.com/office/2007/relationships/media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microsoft.com/office/2007/relationships/media" Target="../media/media1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Сибирь в произведениях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В.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Я.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Шишкова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 Рассказ-сказка «Кедр»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4077072"/>
            <a:ext cx="7048872" cy="1824608"/>
          </a:xfrm>
        </p:spPr>
        <p:txBody>
          <a:bodyPr>
            <a:normAutofit/>
          </a:bodyPr>
          <a:lstStyle/>
          <a:p>
            <a:r>
              <a:rPr lang="ru-RU" u="sng" dirty="0" smtClean="0">
                <a:solidFill>
                  <a:srgbClr val="381F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Авторы</a:t>
            </a:r>
            <a:r>
              <a:rPr lang="en-US" u="sng" dirty="0" smtClean="0">
                <a:solidFill>
                  <a:srgbClr val="381F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solidFill>
                  <a:srgbClr val="381F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381FF3"/>
                </a:solidFill>
                <a:latin typeface="Times New Roman" pitchFamily="18" charset="0"/>
                <a:cs typeface="Times New Roman" pitchFamily="18" charset="0"/>
              </a:rPr>
              <a:t>Данилова </a:t>
            </a:r>
            <a:r>
              <a:rPr lang="ru-RU" dirty="0">
                <a:solidFill>
                  <a:srgbClr val="381FF3"/>
                </a:solidFill>
                <a:latin typeface="Times New Roman" pitchFamily="18" charset="0"/>
                <a:cs typeface="Times New Roman" pitchFamily="18" charset="0"/>
              </a:rPr>
              <a:t>Т.Б. </a:t>
            </a:r>
            <a:r>
              <a:rPr lang="ru-RU" dirty="0" smtClean="0">
                <a:solidFill>
                  <a:srgbClr val="381FF3"/>
                </a:solidFill>
                <a:latin typeface="Times New Roman" pitchFamily="18" charset="0"/>
                <a:cs typeface="Times New Roman" pitchFamily="18" charset="0"/>
              </a:rPr>
              <a:t>, Инина </a:t>
            </a:r>
            <a:r>
              <a:rPr lang="ru-RU" dirty="0">
                <a:solidFill>
                  <a:srgbClr val="381FF3"/>
                </a:solidFill>
                <a:latin typeface="Times New Roman" pitchFamily="18" charset="0"/>
                <a:cs typeface="Times New Roman" pitchFamily="18" charset="0"/>
              </a:rPr>
              <a:t>Н. Н</a:t>
            </a:r>
            <a:r>
              <a:rPr lang="ru-RU" dirty="0" smtClean="0">
                <a:solidFill>
                  <a:srgbClr val="381FF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/>
              <a:t>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–</a:t>
            </a:r>
            <a:r>
              <a:rPr lang="ru-RU" dirty="0" smtClean="0">
                <a:solidFill>
                  <a:srgbClr val="381FF3"/>
                </a:solidFill>
                <a:latin typeface="Times New Roman" pitchFamily="18" charset="0"/>
                <a:cs typeface="Times New Roman" pitchFamily="18" charset="0"/>
              </a:rPr>
              <a:t> учителя русского языка и литературы, Инин С.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– </a:t>
            </a:r>
            <a:r>
              <a:rPr lang="ru-RU" dirty="0" smtClean="0">
                <a:solidFill>
                  <a:srgbClr val="381FF3"/>
                </a:solidFill>
                <a:latin typeface="Times New Roman" pitchFamily="18" charset="0"/>
                <a:cs typeface="Times New Roman" pitchFamily="18" charset="0"/>
              </a:rPr>
              <a:t>выпускник 11 класса</a:t>
            </a:r>
            <a:endParaRPr lang="ru-RU" dirty="0">
              <a:solidFill>
                <a:srgbClr val="381FF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20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для 1 группы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507288" cy="4785395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Monotype Corsiva" pitchFamily="66" charset="0"/>
                <a:cs typeface="Times New Roman" pitchFamily="18" charset="0"/>
              </a:rPr>
              <a:t>Что </a:t>
            </a:r>
            <a:r>
              <a:rPr lang="ru-RU" b="1" dirty="0">
                <a:latin typeface="Monotype Corsiva" pitchFamily="66" charset="0"/>
                <a:cs typeface="Times New Roman" pitchFamily="18" charset="0"/>
              </a:rPr>
              <a:t>такое композиция</a:t>
            </a:r>
            <a:r>
              <a:rPr lang="ru-RU" b="1" dirty="0" smtClean="0">
                <a:latin typeface="Monotype Corsiva" pitchFamily="66" charset="0"/>
                <a:cs typeface="Times New Roman" pitchFamily="18" charset="0"/>
              </a:rPr>
              <a:t>?</a:t>
            </a:r>
          </a:p>
          <a:p>
            <a:r>
              <a:rPr lang="ru-RU" b="1" dirty="0" smtClean="0">
                <a:latin typeface="Monotype Corsiva" pitchFamily="66" charset="0"/>
                <a:cs typeface="Times New Roman" pitchFamily="18" charset="0"/>
              </a:rPr>
              <a:t>Какова </a:t>
            </a:r>
            <a:r>
              <a:rPr lang="ru-RU" b="1" dirty="0">
                <a:latin typeface="Monotype Corsiva" pitchFamily="66" charset="0"/>
                <a:cs typeface="Times New Roman" pitchFamily="18" charset="0"/>
              </a:rPr>
              <a:t>композиция сказки? </a:t>
            </a:r>
            <a:endParaRPr lang="ru-RU" b="1" dirty="0" smtClean="0">
              <a:latin typeface="Monotype Corsiva" pitchFamily="66" charset="0"/>
              <a:cs typeface="Times New Roman" pitchFamily="18" charset="0"/>
            </a:endParaRPr>
          </a:p>
          <a:p>
            <a:r>
              <a:rPr lang="ru-RU" b="1" dirty="0">
                <a:latin typeface="Monotype Corsiva" pitchFamily="66" charset="0"/>
                <a:cs typeface="Times New Roman" pitchFamily="18" charset="0"/>
              </a:rPr>
              <a:t>Сколько частей вы выделили в произведении</a:t>
            </a:r>
            <a:r>
              <a:rPr lang="ru-RU" b="1" dirty="0" smtClean="0">
                <a:latin typeface="Monotype Corsiva" pitchFamily="66" charset="0"/>
                <a:cs typeface="Times New Roman" pitchFamily="18" charset="0"/>
              </a:rPr>
              <a:t>?</a:t>
            </a:r>
          </a:p>
          <a:p>
            <a:r>
              <a:rPr lang="ru-RU" b="1" dirty="0" smtClean="0">
                <a:latin typeface="Monotype Corsiva" pitchFamily="66" charset="0"/>
                <a:cs typeface="Times New Roman" pitchFamily="18" charset="0"/>
              </a:rPr>
              <a:t>Какова </a:t>
            </a:r>
            <a:r>
              <a:rPr lang="ru-RU" b="1" dirty="0">
                <a:latin typeface="Monotype Corsiva" pitchFamily="66" charset="0"/>
                <a:cs typeface="Times New Roman" pitchFamily="18" charset="0"/>
              </a:rPr>
              <a:t>динамика настроения в этом произведении</a:t>
            </a:r>
            <a:r>
              <a:rPr lang="ru-RU" b="1" dirty="0" smtClean="0">
                <a:latin typeface="Monotype Corsiva" pitchFamily="66" charset="0"/>
                <a:cs typeface="Times New Roman" pitchFamily="18" charset="0"/>
              </a:rPr>
              <a:t>?</a:t>
            </a:r>
          </a:p>
          <a:p>
            <a:r>
              <a:rPr lang="ru-RU" b="1" dirty="0">
                <a:latin typeface="Monotype Corsiva" pitchFamily="66" charset="0"/>
                <a:cs typeface="Times New Roman" pitchFamily="18" charset="0"/>
              </a:rPr>
              <a:t>Взаимосвязаны ли между собой композиция и динамика настроения</a:t>
            </a:r>
            <a:r>
              <a:rPr lang="ru-RU" b="1" dirty="0" smtClean="0">
                <a:latin typeface="Monotype Corsiva" pitchFamily="66" charset="0"/>
                <a:cs typeface="Times New Roman" pitchFamily="18" charset="0"/>
              </a:rPr>
              <a:t>?</a:t>
            </a:r>
          </a:p>
          <a:p>
            <a:r>
              <a:rPr lang="ru-RU" b="1" dirty="0">
                <a:latin typeface="Monotype Corsiva" pitchFamily="66" charset="0"/>
                <a:cs typeface="Times New Roman" pitchFamily="18" charset="0"/>
              </a:rPr>
              <a:t>Чему служит эта взаимосвязь?</a:t>
            </a:r>
            <a:endParaRPr lang="ru-RU" b="1" dirty="0" smtClean="0">
              <a:latin typeface="Monotype Corsiva" pitchFamily="66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2854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3839" y="568711"/>
            <a:ext cx="515328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Ответы  1 группы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3839" y="1492042"/>
            <a:ext cx="51125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400" b="1" dirty="0" smtClean="0">
                <a:latin typeface="Monotype Corsiva" pitchFamily="66" charset="0"/>
                <a:cs typeface="Times New Roman" pitchFamily="18" charset="0"/>
              </a:rPr>
              <a:t>Композиция</a:t>
            </a: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– строение, соотношение и взаимное расположение частей художественного произведения</a:t>
            </a: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.</a:t>
            </a:r>
          </a:p>
          <a:p>
            <a:endParaRPr lang="ru-RU" b="1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573416" y="1955301"/>
            <a:ext cx="385714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4 части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: </a:t>
            </a:r>
          </a:p>
          <a:p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   </a:t>
            </a: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   1.Солнце 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побеждает тучу.</a:t>
            </a:r>
          </a:p>
          <a:p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   </a:t>
            </a: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   2.Стая 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коршунов неслась за </a:t>
            </a:r>
            <a:endParaRPr lang="ru-RU" sz="2400" dirty="0" smtClean="0">
              <a:latin typeface="Monotype Corsiva" pitchFamily="66" charset="0"/>
              <a:cs typeface="Times New Roman" pitchFamily="18" charset="0"/>
            </a:endParaRPr>
          </a:p>
          <a:p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      роем 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испуганных </a:t>
            </a: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птичек. </a:t>
            </a:r>
            <a:endParaRPr lang="ru-RU" sz="2400" dirty="0">
              <a:latin typeface="Monotype Corsiva" pitchFamily="66" charset="0"/>
              <a:cs typeface="Times New Roman" pitchFamily="18" charset="0"/>
            </a:endParaRPr>
          </a:p>
          <a:p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   </a:t>
            </a: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   3.Битва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. </a:t>
            </a:r>
          </a:p>
          <a:p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   </a:t>
            </a: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   4 . 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«Спасибо, Кедр! </a:t>
            </a:r>
            <a:endParaRPr lang="ru-RU" sz="2400" dirty="0" smtClean="0">
              <a:latin typeface="Monotype Corsiva" pitchFamily="66" charset="0"/>
              <a:cs typeface="Times New Roman" pitchFamily="18" charset="0"/>
            </a:endParaRPr>
          </a:p>
          <a:p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   ты 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защищаешь нас…»</a:t>
            </a:r>
          </a:p>
          <a:p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71885" y="3035115"/>
            <a:ext cx="453233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О</a:t>
            </a: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т 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чувства радости, восхищения к тревоге, боли и далее- к надежде, восторгу и восхищению.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93839" y="4706456"/>
            <a:ext cx="388843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. Чтобы показать образ кедра ярко, красочно, на контрасте с другими  героями  природы.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431303" y="4731754"/>
            <a:ext cx="82426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Да</a:t>
            </a:r>
          </a:p>
          <a:p>
            <a:endParaRPr lang="ru-RU" dirty="0"/>
          </a:p>
        </p:txBody>
      </p:sp>
      <p:pic>
        <p:nvPicPr>
          <p:cNvPr id="5122" name="Picture 2" descr="C:\Users\Inina\Desktop\Без названи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625368"/>
            <a:ext cx="8191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824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1297110"/>
            <a:ext cx="4644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Тренажёр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71600" y="2736502"/>
            <a:ext cx="6840760" cy="1384995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Определите, какие средства художественной выразительности использует автор?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для 2 группы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Inina\Desktop\im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2516" y="5157192"/>
            <a:ext cx="959924" cy="95992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9" name="Picture 2" descr="C:\Users\Inina\Desktop\Без назван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4725144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076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0" y="332656"/>
            <a:ext cx="8892480" cy="95410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Arial" charset="0"/>
              <a:buNone/>
            </a:pPr>
            <a:r>
              <a:rPr lang="ru-RU" sz="2800" i="1" dirty="0">
                <a:solidFill>
                  <a:srgbClr val="00B0F0"/>
                </a:solidFill>
              </a:rPr>
              <a:t>Определение, прибавляемое к названию предмета для большей изобразительности.</a:t>
            </a:r>
            <a:endParaRPr lang="ru-RU" sz="2800" b="1" i="1" dirty="0">
              <a:solidFill>
                <a:srgbClr val="00B0F0"/>
              </a:solidFill>
              <a:latin typeface="Times New Roman" pitchFamily="18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2484438" y="2487613"/>
            <a:ext cx="3636962" cy="901700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</a:rPr>
              <a:t>Олицетворение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2484438" y="3500438"/>
            <a:ext cx="3636962" cy="896937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Метафоры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2484438" y="4508500"/>
            <a:ext cx="3636962" cy="892175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Эпитеты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2484438" y="5589588"/>
            <a:ext cx="3656012" cy="887412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равнение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818090"/>
            <a:ext cx="1907703" cy="2825862"/>
          </a:xfrm>
          <a:prstGeom prst="rect">
            <a:avLst/>
          </a:prstGeom>
        </p:spPr>
      </p:pic>
      <p:pic>
        <p:nvPicPr>
          <p:cNvPr id="12" name="Picture 2" descr="C:\Users\Inina\Desktop\imag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2516" y="5157192"/>
            <a:ext cx="959924" cy="95992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410232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2484438" y="2492375"/>
            <a:ext cx="3636962" cy="901700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Метафора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2484438" y="3500438"/>
            <a:ext cx="3636962" cy="896937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Сравнение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2484438" y="4508500"/>
            <a:ext cx="3636962" cy="892175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Эпитеты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2484438" y="5516563"/>
            <a:ext cx="3656012" cy="887412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</a:rPr>
              <a:t>Олицетворение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0" y="332656"/>
            <a:ext cx="8892480" cy="95410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buFont typeface="Arial" charset="0"/>
              <a:buNone/>
            </a:pPr>
            <a:r>
              <a:rPr lang="ru-RU" sz="2800" dirty="0"/>
              <a:t>Слово или выражение, содержащее уподобление одного предмета другому.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13" name="Picture 2" descr="C:\Users\Inina\Desktop\im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2516" y="5157192"/>
            <a:ext cx="959924" cy="95992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133534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Содержимое 2"/>
          <p:cNvSpPr>
            <a:spLocks noGrp="1"/>
          </p:cNvSpPr>
          <p:nvPr>
            <p:ph idx="4294967295"/>
          </p:nvPr>
        </p:nvSpPr>
        <p:spPr>
          <a:xfrm>
            <a:off x="-1" y="991195"/>
            <a:ext cx="7092281" cy="1574205"/>
          </a:xfrm>
        </p:spPr>
        <p:txBody>
          <a:bodyPr/>
          <a:lstStyle/>
          <a:p>
            <a:pPr algn="just">
              <a:buFont typeface="Arial" charset="0"/>
              <a:buNone/>
            </a:pPr>
            <a:endParaRPr lang="ru-RU" sz="2400" b="1" dirty="0" smtClean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539552" y="2492375"/>
            <a:ext cx="3528392" cy="901700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Фразеологизм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539552" y="3500438"/>
            <a:ext cx="3528392" cy="896937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Эпитет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539552" y="4508500"/>
            <a:ext cx="3528392" cy="892175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Олицетворение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539552" y="5516563"/>
            <a:ext cx="3528392" cy="865187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</a:rPr>
              <a:t>Метафора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576496"/>
            <a:ext cx="2186112" cy="35406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0" y="332656"/>
            <a:ext cx="8892480" cy="1384995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buFont typeface="Arial" charset="0"/>
              <a:buNone/>
            </a:pPr>
            <a:r>
              <a:rPr lang="ru-RU" sz="2800" dirty="0"/>
              <a:t>Оборот речи, состоящий в употреблении слов и выражений в переносном смысле на основе какой-н. аналогии, сходства, сравнения.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13" name="Picture 2" descr="C:\Users\Inina\Desktop\imag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2516" y="5157192"/>
            <a:ext cx="959924" cy="95992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416765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1097182" y="1844824"/>
            <a:ext cx="3312368" cy="901700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Эпитет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1097181" y="2980531"/>
            <a:ext cx="3319591" cy="892175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Метафора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4860033" y="1844825"/>
            <a:ext cx="3311897" cy="901699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Сравнение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4860033" y="2975769"/>
            <a:ext cx="3311897" cy="896937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</a:rPr>
              <a:t>Олицетворение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309" y="4089895"/>
            <a:ext cx="3587382" cy="20291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2010" y="594266"/>
            <a:ext cx="8892480" cy="523220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buFont typeface="Arial" charset="0"/>
              <a:buNone/>
            </a:pPr>
            <a:r>
              <a:rPr lang="ru-RU" sz="2800" dirty="0"/>
              <a:t>Воплощение чего-н. в </a:t>
            </a:r>
            <a:r>
              <a:rPr lang="ru-RU" sz="2800" dirty="0" smtClean="0"/>
              <a:t>образе </a:t>
            </a:r>
            <a:r>
              <a:rPr lang="ru-RU" sz="2800" dirty="0"/>
              <a:t>живого существа.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13" name="Picture 2" descr="C:\Users\Inina\Desktop\imag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2516" y="5157192"/>
            <a:ext cx="959924" cy="95992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384224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7396" y="1628800"/>
            <a:ext cx="6120680" cy="31085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dirty="0" smtClean="0"/>
              <a:t>Выпишите </a:t>
            </a:r>
            <a:r>
              <a:rPr lang="ru-RU" sz="2800" dirty="0"/>
              <a:t>слова, передающие предельную эмоциональность и напряженность, то есть, </a:t>
            </a:r>
            <a:r>
              <a:rPr lang="ru-RU" sz="2800" u="sng" dirty="0"/>
              <a:t>экспрессивную</a:t>
            </a:r>
            <a:r>
              <a:rPr lang="ru-RU" sz="2800" dirty="0"/>
              <a:t> лексику </a:t>
            </a:r>
            <a:endParaRPr lang="ru-RU" sz="2800" dirty="0" smtClean="0"/>
          </a:p>
          <a:p>
            <a:pPr marL="514350" indent="-514350">
              <a:buAutoNum type="arabicPeriod"/>
            </a:pPr>
            <a:endParaRPr lang="ru-RU" sz="2800" dirty="0" smtClean="0"/>
          </a:p>
          <a:p>
            <a:pPr marL="514350" indent="-514350">
              <a:buAutoNum type="arabicPeriod"/>
            </a:pPr>
            <a:r>
              <a:rPr lang="ru-RU" sz="2800" dirty="0"/>
              <a:t>Какие части речи автор использует чаще всего? С чем это связано? </a:t>
            </a:r>
            <a:endParaRPr lang="ru-RU" sz="2800" dirty="0" smtClean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для 3 группы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Inina\Desktop\Без назва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0658" y="5013176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344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89512" y="1969874"/>
            <a:ext cx="4104456" cy="31085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 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смертельном страдании, хищным клекотом, в ужасе, ринулись, прильнули, замерли, боялись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 Глаголы, деепричастия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наречия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1460" y="568711"/>
            <a:ext cx="515328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Ответы  3 группы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Inina\Desktop\Без названи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1188" y="2100312"/>
            <a:ext cx="819150" cy="21621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86086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8" y="1124744"/>
            <a:ext cx="188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Физкультминутка</a:t>
            </a:r>
            <a:endParaRPr lang="ru-RU" dirty="0"/>
          </a:p>
        </p:txBody>
      </p:sp>
      <p:pic>
        <p:nvPicPr>
          <p:cNvPr id="3" name="Picture 2" descr="C:\Users\Inina\Desktop\slide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ВидеоФизра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909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>
                <a:solidFill>
                  <a:srgbClr val="92D050"/>
                </a:solidFill>
              </a:rPr>
              <a:t>«</a:t>
            </a:r>
            <a:r>
              <a:rPr lang="ru-RU" b="1" dirty="0">
                <a:solidFill>
                  <a:srgbClr val="92D050"/>
                </a:solidFill>
              </a:rPr>
              <a:t>Моя Сибирь»       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3897051"/>
            <a:ext cx="38884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Monotype Corsiva" pitchFamily="66" charset="0"/>
              </a:rPr>
              <a:t>Свои цветы. Своя полынь. </a:t>
            </a:r>
          </a:p>
          <a:p>
            <a:r>
              <a:rPr lang="ru-RU" sz="2000" b="1" dirty="0">
                <a:latin typeface="Monotype Corsiva" pitchFamily="66" charset="0"/>
              </a:rPr>
              <a:t>И те иртышские рассветы. </a:t>
            </a:r>
          </a:p>
          <a:p>
            <a:r>
              <a:rPr lang="ru-RU" sz="2000" b="1" dirty="0">
                <a:latin typeface="Monotype Corsiva" pitchFamily="66" charset="0"/>
              </a:rPr>
              <a:t>И та байкальская </a:t>
            </a:r>
            <a:r>
              <a:rPr lang="ru-RU" sz="2000" b="1" dirty="0" err="1">
                <a:latin typeface="Monotype Corsiva" pitchFamily="66" charset="0"/>
              </a:rPr>
              <a:t>глубынь</a:t>
            </a:r>
            <a:r>
              <a:rPr lang="ru-RU" sz="2000" b="1" dirty="0">
                <a:latin typeface="Monotype Corsiva" pitchFamily="66" charset="0"/>
              </a:rPr>
              <a:t>.</a:t>
            </a:r>
          </a:p>
          <a:p>
            <a:r>
              <a:rPr lang="ru-RU" sz="2000" b="1" dirty="0">
                <a:latin typeface="Monotype Corsiva" pitchFamily="66" charset="0"/>
              </a:rPr>
              <a:t>И тот размах, что чтится свято. </a:t>
            </a:r>
          </a:p>
          <a:p>
            <a:r>
              <a:rPr lang="ru-RU" sz="2000" b="1" dirty="0">
                <a:latin typeface="Monotype Corsiva" pitchFamily="66" charset="0"/>
              </a:rPr>
              <a:t>И честь в чести. Таков закон. </a:t>
            </a:r>
          </a:p>
          <a:p>
            <a:r>
              <a:rPr lang="ru-RU" sz="2000" b="1" dirty="0">
                <a:latin typeface="Monotype Corsiva" pitchFamily="66" charset="0"/>
              </a:rPr>
              <a:t>И я горжусь, что был когда-то </a:t>
            </a:r>
          </a:p>
          <a:p>
            <a:r>
              <a:rPr lang="ru-RU" sz="2000" b="1" dirty="0">
                <a:latin typeface="Monotype Corsiva" pitchFamily="66" charset="0"/>
              </a:rPr>
              <a:t>Сибирской женщиной рожден.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5033" y="1412776"/>
            <a:ext cx="360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Monotype Corsiva" pitchFamily="66" charset="0"/>
              </a:rPr>
              <a:t>Не смена верст. Не их повтор. </a:t>
            </a:r>
          </a:p>
          <a:p>
            <a:r>
              <a:rPr lang="ru-RU" sz="2000" b="1" dirty="0">
                <a:latin typeface="Monotype Corsiva" pitchFamily="66" charset="0"/>
              </a:rPr>
              <a:t>Нет, тут всему первооснова — </a:t>
            </a:r>
          </a:p>
          <a:p>
            <a:r>
              <a:rPr lang="ru-RU" sz="2000" b="1" dirty="0">
                <a:latin typeface="Monotype Corsiva" pitchFamily="66" charset="0"/>
              </a:rPr>
              <a:t>Душа! А уж потом — простор.</a:t>
            </a:r>
          </a:p>
          <a:p>
            <a:r>
              <a:rPr lang="ru-RU" sz="2000" b="1" dirty="0">
                <a:latin typeface="Monotype Corsiva" pitchFamily="66" charset="0"/>
              </a:rPr>
              <a:t>А уж потом — земли </a:t>
            </a:r>
            <a:r>
              <a:rPr lang="ru-RU" sz="2000" b="1" dirty="0" err="1">
                <a:latin typeface="Monotype Corsiva" pitchFamily="66" charset="0"/>
              </a:rPr>
              <a:t>светанье</a:t>
            </a:r>
            <a:r>
              <a:rPr lang="ru-RU" sz="2000" b="1" dirty="0">
                <a:latin typeface="Monotype Corsiva" pitchFamily="66" charset="0"/>
              </a:rPr>
              <a:t>. </a:t>
            </a:r>
          </a:p>
          <a:p>
            <a:r>
              <a:rPr lang="ru-RU" sz="2000" b="1" dirty="0" err="1">
                <a:latin typeface="Monotype Corsiva" pitchFamily="66" charset="0"/>
              </a:rPr>
              <a:t>Снежинь</a:t>
            </a:r>
            <a:r>
              <a:rPr lang="ru-RU" sz="2000" b="1" dirty="0">
                <a:latin typeface="Monotype Corsiva" pitchFamily="66" charset="0"/>
              </a:rPr>
              <a:t>. И кедры-крепыши. </a:t>
            </a:r>
          </a:p>
          <a:p>
            <a:r>
              <a:rPr lang="ru-RU" sz="2000" b="1" dirty="0">
                <a:latin typeface="Monotype Corsiva" pitchFamily="66" charset="0"/>
              </a:rPr>
              <a:t>Сибирь — не просто расстоянье, </a:t>
            </a:r>
          </a:p>
          <a:p>
            <a:r>
              <a:rPr lang="ru-RU" sz="2000" b="1" dirty="0">
                <a:latin typeface="Monotype Corsiva" pitchFamily="66" charset="0"/>
              </a:rPr>
              <a:t>А состояние души!</a:t>
            </a:r>
          </a:p>
          <a:p>
            <a:r>
              <a:rPr lang="ru-RU" sz="2000" b="1" dirty="0">
                <a:latin typeface="Monotype Corsiva" pitchFamily="66" charset="0"/>
              </a:rPr>
              <a:t>А у нее свои приметы </a:t>
            </a:r>
          </a:p>
        </p:txBody>
      </p:sp>
      <p:pic>
        <p:nvPicPr>
          <p:cNvPr id="1026" name="Picture 2" descr="C:\Users\Степан\Desktop\zima-sibir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5610" y="1550198"/>
            <a:ext cx="4486012" cy="221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тепан\Desktop\Без назван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6521" y="3764448"/>
            <a:ext cx="4486012" cy="251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706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28719" y="1711683"/>
            <a:ext cx="6583641" cy="44012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Кедр, высокий, развесистый, мощный, с глубоко ушедшими в  …… землю корнями</a:t>
            </a:r>
            <a:r>
              <a:rPr lang="ru-RU" sz="2800" b="1" dirty="0" smtClean="0">
                <a:latin typeface="Monotype Corsiva" pitchFamily="66" charset="0"/>
                <a:cs typeface="Times New Roman" pitchFamily="18" charset="0"/>
              </a:rPr>
              <a:t>,</a:t>
            </a:r>
          </a:p>
          <a:p>
            <a:r>
              <a:rPr lang="ru-RU" sz="2800" b="1" dirty="0" smtClean="0">
                <a:latin typeface="Monotype Corsiva" pitchFamily="66" charset="0"/>
                <a:cs typeface="Times New Roman" pitchFamily="18" charset="0"/>
              </a:rPr>
              <a:t>….  </a:t>
            </a:r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стоял на поляне и шумел своей буйной, вечнозеленой хвоей.</a:t>
            </a:r>
            <a:endParaRPr lang="ru-RU" sz="2800" dirty="0">
              <a:latin typeface="Monotype Corsiva" pitchFamily="66" charset="0"/>
              <a:cs typeface="Times New Roman" pitchFamily="18" charset="0"/>
            </a:endParaRPr>
          </a:p>
          <a:p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Солнце склонялось к западу и, рассекая  …. тучу, повисшую на …. сибирском небе, бросало свои  …лучи на поляну и дрожало тихими отблесками на  ….., ароматных хвоях кедра.</a:t>
            </a:r>
            <a:endParaRPr lang="ru-RU" sz="2800" dirty="0">
              <a:latin typeface="Monotype Corsiva" pitchFamily="66" charset="0"/>
              <a:cs typeface="Times New Roman" pitchFamily="18" charset="0"/>
            </a:endParaRPr>
          </a:p>
          <a:p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И радовалось солнце, торжествуя победу над тучей.</a:t>
            </a:r>
            <a:endParaRPr lang="ru-RU" sz="2800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7188" y="275997"/>
            <a:ext cx="8126701" cy="142804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Дополните текст рассказа- сказки пропущенными словами. </a:t>
            </a:r>
          </a:p>
        </p:txBody>
      </p:sp>
    </p:spTree>
    <p:extLst>
      <p:ext uri="{BB962C8B-B14F-4D97-AF65-F5344CB8AC3E}">
        <p14:creationId xmlns:p14="http://schemas.microsoft.com/office/powerpoint/2010/main" xmlns="" val="373327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28719" y="1340768"/>
            <a:ext cx="6583641" cy="48320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Кедр, высокий, развесистый, мощный, с глубоко ушедшими в </a:t>
            </a:r>
            <a:r>
              <a:rPr lang="ru-RU" sz="2800" b="1" i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родную</a:t>
            </a:r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 землю корнями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, </a:t>
            </a:r>
            <a:r>
              <a:rPr lang="ru-RU" sz="2800" b="1" i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гордо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стоял на поляне и шумел своей буйной, вечнозеленой хвоей.</a:t>
            </a:r>
            <a:endParaRPr lang="ru-RU" sz="2800" dirty="0">
              <a:latin typeface="Monotype Corsiva" pitchFamily="66" charset="0"/>
              <a:cs typeface="Times New Roman" pitchFamily="18" charset="0"/>
            </a:endParaRPr>
          </a:p>
          <a:p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Солнце склонялось к западу и, рассекая </a:t>
            </a:r>
            <a:r>
              <a:rPr lang="ru-RU" sz="2800" b="1" i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мрачную</a:t>
            </a:r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 тучу, повисшую на </a:t>
            </a:r>
            <a:r>
              <a:rPr lang="ru-RU" sz="2800" b="1" i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холодном</a:t>
            </a:r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 сибирском небе, бросало свои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радостные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лучи на поляну и дрожало тихими отблесками на  </a:t>
            </a:r>
            <a:r>
              <a:rPr lang="ru-RU" sz="2800" b="1" i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раскидистых</a:t>
            </a:r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, ароматных хвоях кедра.</a:t>
            </a:r>
            <a:endParaRPr lang="ru-RU" sz="2800" dirty="0">
              <a:latin typeface="Monotype Corsiva" pitchFamily="66" charset="0"/>
              <a:cs typeface="Times New Roman" pitchFamily="18" charset="0"/>
            </a:endParaRPr>
          </a:p>
          <a:p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И радовалось солнце, торжествуя победу над тучей.</a:t>
            </a:r>
            <a:endParaRPr lang="ru-RU" sz="2800" dirty="0">
              <a:latin typeface="Monotype Corsiv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390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8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7086" y="1571028"/>
            <a:ext cx="5688632" cy="10772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Рефлексия урока.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Обратимся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эпиграфу.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22877" y="3933056"/>
            <a:ext cx="2097049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Эпиграф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991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397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«Сибирь не просто расстоянье, а состояние души…»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7805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2486589"/>
            <a:ext cx="2536032" cy="16561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2995" y="2313755"/>
            <a:ext cx="2045846" cy="20018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00808"/>
            <a:ext cx="2500808" cy="244196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2853063"/>
            <a:ext cx="1894714" cy="115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954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Домашнее задание!!!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1. </a:t>
            </a:r>
            <a:r>
              <a:rPr lang="ru-RU" b="1" dirty="0"/>
              <a:t>П</a:t>
            </a:r>
            <a:r>
              <a:rPr lang="ru-RU" b="1" dirty="0" smtClean="0"/>
              <a:t>ознакомиться </a:t>
            </a:r>
            <a:r>
              <a:rPr lang="ru-RU" b="1" dirty="0"/>
              <a:t>с тематической рукописной книгой  членов  литературных клубов «Зернышки» и «Резонанс» нашей школы «Кедрач – гордость села Богашево</a:t>
            </a:r>
            <a:r>
              <a:rPr lang="ru-RU" b="1" dirty="0" smtClean="0"/>
              <a:t>»</a:t>
            </a:r>
          </a:p>
          <a:p>
            <a:r>
              <a:rPr lang="ru-RU" b="1" dirty="0" smtClean="0"/>
              <a:t> 2. </a:t>
            </a:r>
            <a:r>
              <a:rPr lang="ru-RU" b="1" dirty="0"/>
              <a:t>П</a:t>
            </a:r>
            <a:r>
              <a:rPr lang="ru-RU" b="1" dirty="0" smtClean="0"/>
              <a:t>одготовить </a:t>
            </a:r>
            <a:r>
              <a:rPr lang="ru-RU" b="1" dirty="0"/>
              <a:t>выразительное чтение  авторского стихотворения по выбору  из  этого сборника  (2012г.).</a:t>
            </a:r>
            <a:endParaRPr lang="ru-RU" dirty="0"/>
          </a:p>
          <a:p>
            <a:endParaRPr lang="ru-RU" dirty="0"/>
          </a:p>
        </p:txBody>
      </p:sp>
      <p:pic>
        <p:nvPicPr>
          <p:cNvPr id="8194" name="Picture 2" descr="C:\Users\Степан\Desktop\Без названия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869160"/>
            <a:ext cx="1309687" cy="871537"/>
          </a:xfrm>
          <a:prstGeom prst="rect">
            <a:avLst/>
          </a:prstGeom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2428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45507" y="1484784"/>
            <a:ext cx="76529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4335" y="2722332"/>
            <a:ext cx="2535336" cy="244229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419593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397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000" b="1" dirty="0">
                <a:latin typeface="Monotype Corsiva" pitchFamily="66" charset="0"/>
              </a:rPr>
              <a:t>«Сибирь не просто расстоянье, а состояние души…»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2872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тепан\Desktop\kedr-photo-big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543" y="0"/>
            <a:ext cx="108106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Ария - Мания _еличия.mp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572000" y="3212976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xmlns="" val="79300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152" y="698425"/>
            <a:ext cx="8229600" cy="1143000"/>
          </a:xfrm>
        </p:spPr>
        <p:txBody>
          <a:bodyPr/>
          <a:lstStyle/>
          <a:p>
            <a:r>
              <a:rPr lang="en-US" dirty="0" err="1" smtClean="0"/>
              <a:t>FishBone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 rot="20457988">
            <a:off x="4516681" y="2188719"/>
            <a:ext cx="2862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Постоянные эпитеты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Inina\Desktop\IqMlt1bd7l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560" y="2943420"/>
            <a:ext cx="3035300" cy="147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544179">
            <a:off x="4354321" y="4260169"/>
            <a:ext cx="2307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Прием контраста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979332">
            <a:off x="3251092" y="4575124"/>
            <a:ext cx="3054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Добро побеждает зло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0100476">
            <a:off x="3111827" y="2082249"/>
            <a:ext cx="2835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Добрые и злые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герои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880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Выставка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книг о природе: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ÐÐ¾ÑÐ¾Ð¶ÐµÐµ Ð¸Ð·Ð¾Ð±ÑÐ°Ð¶ÐµÐ½Ð¸Ðµ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46887"/>
            <a:ext cx="3945540" cy="241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341" y="2575347"/>
            <a:ext cx="3845756" cy="2571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2844" y="3835152"/>
            <a:ext cx="3246697" cy="243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1033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>
                <a:latin typeface="Monotype Corsiva" pitchFamily="66" charset="0"/>
              </a:rPr>
              <a:t>Вячеслав Яковлевич Шишков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51813"/>
            <a:ext cx="3460112" cy="438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1651813"/>
            <a:ext cx="3168352" cy="440120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Monotype Corsiva" pitchFamily="66" charset="0"/>
              </a:rPr>
              <a:t>«В Сибири я прожил 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двадцать лет, это 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вторая моя родина, 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пожалуй,  не менее 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близкая и понятная 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сердцу, чем Россия, я 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переполнен 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впечатлениями, 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которых хватит на всю 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жизнь, я Сибирь люблю 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и постараюсь в нее 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вернуться...» 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Вячеслав Яковлевич Шишков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1873­ - 1945гг.</a:t>
            </a:r>
          </a:p>
        </p:txBody>
      </p:sp>
    </p:spTree>
    <p:extLst>
      <p:ext uri="{BB962C8B-B14F-4D97-AF65-F5344CB8AC3E}">
        <p14:creationId xmlns:p14="http://schemas.microsoft.com/office/powerpoint/2010/main" xmlns="" val="225698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04" y="-17140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Немного о Шишкове В.Я.</a:t>
            </a:r>
            <a:endParaRPr lang="ru-RU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7753" y="1700808"/>
            <a:ext cx="8424936" cy="3785652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Вячеслав Шишков родился  </a:t>
            </a:r>
            <a:r>
              <a:rPr lang="ru-RU" sz="2400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3 </a:t>
            </a:r>
            <a:r>
              <a:rPr lang="ru-RU" sz="24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октября   1873 </a:t>
            </a:r>
            <a:r>
              <a:rPr lang="ru-RU" sz="2400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года. </a:t>
            </a:r>
            <a:r>
              <a:rPr lang="ru-RU" sz="24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Создатель целой серии сибирских повестей появился на свет в древнем русском провинциальном городке Бежецке, Тверской губернии, в купеческой семье.  Судьба привела его в Сибирь, где он жил с 1894 по 1915 </a:t>
            </a:r>
            <a:r>
              <a:rPr lang="ru-RU" sz="2400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год</a:t>
            </a:r>
            <a:r>
              <a:rPr lang="en-US" sz="2400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. </a:t>
            </a:r>
            <a:r>
              <a:rPr lang="ru-RU" sz="2400" u="sng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Он </a:t>
            </a:r>
            <a:r>
              <a:rPr lang="ru-RU" sz="2400" u="sng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прожил в Томске 20 </a:t>
            </a:r>
            <a:r>
              <a:rPr lang="ru-RU" sz="2400" u="sng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лет</a:t>
            </a:r>
            <a:r>
              <a:rPr lang="en-US" sz="2400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. </a:t>
            </a:r>
            <a:r>
              <a:rPr lang="ru-RU" sz="2400" u="sng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Его </a:t>
            </a:r>
            <a:r>
              <a:rPr lang="ru-RU" sz="2400" u="sng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первая публикация, сказка «Кедр», вышла в томской газете «Сибирская </a:t>
            </a:r>
            <a:r>
              <a:rPr lang="ru-RU" sz="2400" u="sng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жизнь».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chemeClr val="tx1"/>
              </a:solidFill>
              <a:latin typeface="Monotype Corsiva" pitchFamily="66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Умер он, немного не дожив до Дня Победы, которого так ждал.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u="sng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В 1953 году улицу </a:t>
            </a:r>
            <a:r>
              <a:rPr lang="ru-RU" sz="2400" u="sng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Акимовскую</a:t>
            </a:r>
            <a:r>
              <a:rPr lang="ru-RU" sz="2400" u="sng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в Томске переименовали в улицу Шишкова</a:t>
            </a:r>
            <a:r>
              <a:rPr lang="ru-RU" sz="24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, а возле речного вокзала установили ему памятник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50638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679569"/>
            <a:ext cx="3817938" cy="323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58240"/>
            <a:ext cx="3908425" cy="275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144" y="3558252"/>
            <a:ext cx="3978275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 descr="http://s6.travelask.ru/system/images/files/000/083/864/wysiwyg/%D0%94%D0%BE%D0%BC_%D0%A8%D0%B8%D1%88%D0%BA%D0%BE%D0%B2%D0%B0_%D0%B4%D0%BD%D0%B5%D0%BC.jpg?1486419963"/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2986" y="1124744"/>
            <a:ext cx="3461080" cy="260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ÐÐ°ÑÑÐ¸Ð½ÐºÐ¸ Ð¿Ð¾ Ð·Ð°Ð¿ÑÐ¾ÑÑ ÐÑÑÑ Ð¿Ð¸ÑÐ°ÑÐµÐ»Ñ Ð.Ð¯. Ð¨Ð¸ÑÐºÐ¾Ð²Ð° Ð² Ð¢Ð¾Ð¼ÑÐºÐµ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9348" y="2268021"/>
            <a:ext cx="2192655" cy="3284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4132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655</Words>
  <Application>Microsoft Office PowerPoint</Application>
  <PresentationFormat>Экран (4:3)</PresentationFormat>
  <Paragraphs>101</Paragraphs>
  <Slides>26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Сибирь в произведениях  В. Я. Шишкова.  Рассказ-сказка «Кедр»</vt:lpstr>
      <vt:lpstr>«Моя Сибирь»          </vt:lpstr>
      <vt:lpstr>«Сибирь не просто расстоянье, а состояние души…»  </vt:lpstr>
      <vt:lpstr>Слайд 4</vt:lpstr>
      <vt:lpstr>FishBone</vt:lpstr>
      <vt:lpstr>Выставка книг о природе: </vt:lpstr>
      <vt:lpstr>Вячеслав Яковлевич Шишков</vt:lpstr>
      <vt:lpstr>Немного о Шишкове В.Я.</vt:lpstr>
      <vt:lpstr>Слайд 9</vt:lpstr>
      <vt:lpstr>Задание для 1 группы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«Сибирь не просто расстоянье, а состояние души…»  </vt:lpstr>
      <vt:lpstr>Слайд 24</vt:lpstr>
      <vt:lpstr>Домашнее задание!!!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Степан</dc:creator>
  <cp:lastModifiedBy>Данилова Т.Б.</cp:lastModifiedBy>
  <cp:revision>38</cp:revision>
  <dcterms:created xsi:type="dcterms:W3CDTF">2019-01-09T11:48:42Z</dcterms:created>
  <dcterms:modified xsi:type="dcterms:W3CDTF">2019-01-12T06:50:18Z</dcterms:modified>
</cp:coreProperties>
</file>