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5" r:id="rId4"/>
    <p:sldId id="269" r:id="rId5"/>
    <p:sldId id="266" r:id="rId6"/>
    <p:sldId id="270" r:id="rId7"/>
    <p:sldId id="276" r:id="rId8"/>
    <p:sldId id="277" r:id="rId9"/>
    <p:sldId id="256" r:id="rId10"/>
    <p:sldId id="271" r:id="rId11"/>
    <p:sldId id="267" r:id="rId12"/>
    <p:sldId id="272" r:id="rId13"/>
    <p:sldId id="275" r:id="rId14"/>
    <p:sldId id="257" r:id="rId15"/>
    <p:sldId id="273" r:id="rId16"/>
    <p:sldId id="258" r:id="rId17"/>
    <p:sldId id="274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9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adi.sk/i/Cfi4Fb1H-FzLR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8641"/>
            <a:ext cx="8712968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b="1" i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Дорогие друзья!</a:t>
            </a:r>
          </a:p>
          <a:p>
            <a:pPr algn="ctr">
              <a:buNone/>
            </a:pPr>
            <a:r>
              <a:rPr lang="ru-RU" b="1" i="1" dirty="0" smtClean="0"/>
              <a:t>Мы рады приветствовать вас на нашей традиционной игре «Розовые очки» для наставников и молодых педагогов.</a:t>
            </a:r>
          </a:p>
          <a:p>
            <a:pPr algn="ctr">
              <a:buNone/>
            </a:pPr>
            <a:r>
              <a:rPr lang="ru-RU" b="1" i="1" dirty="0" smtClean="0"/>
              <a:t>В этом году она пройдет в дистанционном формате, но мы надеемся на ваше понимание и активное участие.</a:t>
            </a:r>
          </a:p>
          <a:p>
            <a:pPr algn="ctr">
              <a:buNone/>
            </a:pPr>
            <a:r>
              <a:rPr lang="ru-RU" b="1" i="1" dirty="0" smtClean="0"/>
              <a:t>Желаем вам успешно пройти все этапы игры, дружно работать команде и проявить свое творчество и педагогическое мастерство.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5445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3500" i="1" dirty="0" smtClean="0">
                <a:solidFill>
                  <a:srgbClr val="002060"/>
                </a:solidFill>
              </a:rPr>
              <a:t>Не секрет, что залог успеха учителя зависит от его стиля….., конечно же, общения на уроке.</a:t>
            </a:r>
          </a:p>
          <a:p>
            <a:pPr algn="just"/>
            <a:r>
              <a:rPr lang="ru-RU" sz="3500" i="1" dirty="0" smtClean="0">
                <a:solidFill>
                  <a:srgbClr val="002060"/>
                </a:solidFill>
              </a:rPr>
              <a:t>На прошлой игре мы познакомились со стилями общения. </a:t>
            </a:r>
          </a:p>
          <a:p>
            <a:pPr algn="just"/>
            <a:r>
              <a:rPr lang="ru-RU" sz="3600" i="1" dirty="0" smtClean="0">
                <a:solidFill>
                  <a:srgbClr val="002060"/>
                </a:solidFill>
              </a:rPr>
              <a:t>Задание для Вас, наставники и молодые педагоги! Найдите в интернете картинки или фотографии, которые раскрывают каждый стиль общения на уроке наиболее ярко (должно быть 5 картинок) не забудьте подписать картинки по стилям!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Game </a:t>
            </a:r>
            <a: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4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55446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  <a:p>
            <a:pPr marL="0" indent="0"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Технологический калейдоскоп</a:t>
            </a:r>
            <a:endParaRPr lang="ru-RU" sz="5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36912"/>
            <a:ext cx="2605994" cy="195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627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5643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002060"/>
                </a:solidFill>
              </a:rPr>
              <a:t>Конечно, никто не сомневается, что мы все разбираемся в методах, приемах и формах работы.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Распределите следующие дидактические средства на три группы 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Методы работы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Формы работы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Приемы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572560" cy="5000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Беседы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Занятие-игра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Ролевые игры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Инсценирование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Парная и групповая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Наблюдение 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Дискуссии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3" y="500042"/>
          <a:ext cx="8072493" cy="192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Методы работы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Формы работы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Приемы работы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Game </a:t>
            </a:r>
            <a:r>
              <a:rPr lang="ru-RU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5</a:t>
            </a:r>
            <a:br>
              <a:rPr lang="ru-RU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/>
            </a:r>
            <a:b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</a:b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И швец, и жнец, и на дуде игрец…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C:\Users\Андрей\Desktop\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348880"/>
            <a:ext cx="4536504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Учителя в школе выполняют разные роли, что только учитель не придумает, чтобы заинтересовать детей на уроке или объясниться перед родителями или администрацией.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Посмотрите видео, которое хорошо отражает день учителя. </a:t>
            </a:r>
            <a:r>
              <a:rPr lang="en-US" i="1" dirty="0" smtClean="0">
                <a:solidFill>
                  <a:srgbClr val="C00000"/>
                </a:solidFill>
                <a:hlinkClick r:id="rId2"/>
              </a:rPr>
              <a:t>https://yadi.sk/i/Cfi4Fb1H-FzLRQ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Напишите названия иностранных, советских и российских мультфильмов и фильмов, которые были использованы в этом видеоролике.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Game </a:t>
            </a:r>
            <a:r>
              <a:rPr lang="ru-RU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6</a:t>
            </a:r>
            <a:br>
              <a:rPr lang="ru-RU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/>
            </a:r>
            <a:b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</a:b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i="1" dirty="0" smtClean="0">
                <a:solidFill>
                  <a:srgbClr val="7030A0"/>
                </a:solidFill>
              </a:rPr>
              <a:t>Очумелые ручки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564904"/>
            <a:ext cx="4822696" cy="345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Как нам хорошо знакома ситуация, когда надо объяснить трудную грамматическую тему учащимся, а там еще половина учеников имеют статус с ОВЗ.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Предлагаем Вам, объяснить обучающимся грамматическую тему </a:t>
            </a:r>
            <a:r>
              <a:rPr lang="ru-RU" b="1" i="1" dirty="0" smtClean="0">
                <a:solidFill>
                  <a:srgbClr val="002060"/>
                </a:solidFill>
              </a:rPr>
              <a:t>«Модальные глаголы»</a:t>
            </a:r>
            <a:r>
              <a:rPr lang="ru-RU" i="1" dirty="0" smtClean="0">
                <a:solidFill>
                  <a:srgbClr val="002060"/>
                </a:solidFill>
              </a:rPr>
              <a:t>, использую технологию </a:t>
            </a:r>
            <a:r>
              <a:rPr lang="ru-RU" b="1" i="1" dirty="0" smtClean="0">
                <a:solidFill>
                  <a:srgbClr val="002060"/>
                </a:solidFill>
              </a:rPr>
              <a:t>инфографики</a:t>
            </a:r>
            <a:r>
              <a:rPr lang="ru-RU" i="1" dirty="0" smtClean="0">
                <a:solidFill>
                  <a:srgbClr val="002060"/>
                </a:solidFill>
              </a:rPr>
              <a:t> (в схемах, графиках и др.).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Анкета обратной связи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Уважаемые коллеги после игры мы просим Вас заполнить анкету обратной связи. </a:t>
            </a:r>
          </a:p>
          <a:p>
            <a:pPr algn="just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Отсканируйте анкету и вставьте скан в свою презентацию.</a:t>
            </a:r>
          </a:p>
          <a:p>
            <a:pPr>
              <a:buNone/>
            </a:pP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100" b="1" dirty="0" smtClean="0"/>
              <a:t>Мое общее впечатление от игры «Розовые очки»:</a:t>
            </a:r>
          </a:p>
          <a:p>
            <a:pPr lvl="0" algn="ctr"/>
            <a:r>
              <a:rPr lang="ru-RU" sz="1100" dirty="0" smtClean="0"/>
              <a:t>интересная игра;</a:t>
            </a:r>
          </a:p>
          <a:p>
            <a:pPr lvl="0" algn="ctr"/>
            <a:r>
              <a:rPr lang="ru-RU" sz="1100" dirty="0" smtClean="0"/>
              <a:t>это было прекрасное мероприятие;</a:t>
            </a:r>
          </a:p>
          <a:p>
            <a:pPr lvl="0" algn="ctr"/>
            <a:r>
              <a:rPr lang="ru-RU" sz="1100" dirty="0" smtClean="0"/>
              <a:t>нужна некоторая доработка, но все равно понравилось;</a:t>
            </a:r>
          </a:p>
          <a:p>
            <a:pPr lvl="0" algn="ctr"/>
            <a:r>
              <a:rPr lang="ru-RU" sz="1100" dirty="0" smtClean="0"/>
              <a:t>меня очень увлекла игра и хочу, чтобы она стала постоянной;</a:t>
            </a:r>
          </a:p>
          <a:p>
            <a:pPr lvl="0" algn="ctr">
              <a:buNone/>
            </a:pPr>
            <a:r>
              <a:rPr lang="ru-RU" sz="1100" dirty="0" smtClean="0"/>
              <a:t>свое отношение 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______________________________________________________</a:t>
            </a:r>
          </a:p>
          <a:p>
            <a:pPr algn="ctr">
              <a:buNone/>
            </a:pPr>
            <a:r>
              <a:rPr lang="ru-RU" sz="1100" b="1" dirty="0" smtClean="0"/>
              <a:t>Насколько хорошо была организована игра:</a:t>
            </a:r>
          </a:p>
          <a:p>
            <a:pPr lvl="0" algn="ctr"/>
            <a:r>
              <a:rPr lang="ru-RU" sz="1100" dirty="0" smtClean="0"/>
              <a:t>на высоком уровне;</a:t>
            </a:r>
          </a:p>
          <a:p>
            <a:pPr lvl="0" algn="ctr"/>
            <a:r>
              <a:rPr lang="ru-RU" sz="1100" dirty="0" smtClean="0"/>
              <a:t>слабо организована;</a:t>
            </a:r>
          </a:p>
          <a:p>
            <a:pPr lvl="0" algn="ctr">
              <a:buNone/>
            </a:pPr>
            <a:r>
              <a:rPr lang="ru-RU" sz="1100" dirty="0" smtClean="0"/>
              <a:t>свое отношение 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______________________________________________________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 </a:t>
            </a:r>
          </a:p>
          <a:p>
            <a:pPr lvl="0" algn="ctr">
              <a:buNone/>
            </a:pPr>
            <a:r>
              <a:rPr lang="ru-RU" sz="1100" b="1" dirty="0" smtClean="0"/>
              <a:t>Какие чувства вы испытывали во время и после игры?</a:t>
            </a:r>
          </a:p>
          <a:p>
            <a:pPr lvl="0" algn="ctr"/>
            <a:r>
              <a:rPr lang="ru-RU" sz="1100" dirty="0" smtClean="0"/>
              <a:t>радость;</a:t>
            </a:r>
          </a:p>
          <a:p>
            <a:pPr lvl="0" algn="ctr"/>
            <a:r>
              <a:rPr lang="ru-RU" sz="1100" dirty="0" smtClean="0"/>
              <a:t>удовольствие;</a:t>
            </a:r>
          </a:p>
          <a:p>
            <a:pPr lvl="0" algn="ctr"/>
            <a:r>
              <a:rPr lang="ru-RU" sz="1100" dirty="0" smtClean="0"/>
              <a:t>раздражение;</a:t>
            </a:r>
          </a:p>
          <a:p>
            <a:pPr lvl="0" algn="ctr"/>
            <a:r>
              <a:rPr lang="ru-RU" sz="1100" dirty="0" smtClean="0"/>
              <a:t>сопричастность к общему делу;</a:t>
            </a:r>
          </a:p>
          <a:p>
            <a:pPr lvl="0" algn="ctr"/>
            <a:r>
              <a:rPr lang="ru-RU" sz="1100" dirty="0" smtClean="0"/>
              <a:t>усталость;</a:t>
            </a:r>
          </a:p>
          <a:p>
            <a:pPr lvl="0" algn="ctr"/>
            <a:r>
              <a:rPr lang="ru-RU" sz="1100" dirty="0" smtClean="0"/>
              <a:t>скуку;</a:t>
            </a:r>
          </a:p>
          <a:p>
            <a:pPr lvl="0" algn="ctr"/>
            <a:r>
              <a:rPr lang="ru-RU" sz="1100" dirty="0" smtClean="0"/>
              <a:t>интерес;</a:t>
            </a:r>
          </a:p>
          <a:p>
            <a:pPr lvl="0" algn="ctr">
              <a:buNone/>
            </a:pPr>
            <a:r>
              <a:rPr lang="ru-RU" sz="1100" dirty="0" smtClean="0"/>
              <a:t>свое отношение 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______________________________________________________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 </a:t>
            </a:r>
          </a:p>
          <a:p>
            <a:pPr lvl="0" algn="ctr">
              <a:buNone/>
            </a:pPr>
            <a:r>
              <a:rPr lang="ru-RU" sz="1100" b="1" dirty="0" smtClean="0"/>
              <a:t>Ваше пожелание организаторам игры «Розовые очки»</a:t>
            </a:r>
            <a:r>
              <a:rPr lang="ru-RU" sz="1100" dirty="0" smtClean="0"/>
              <a:t> ______________</a:t>
            </a:r>
          </a:p>
          <a:p>
            <a:pPr lvl="0" algn="ctr">
              <a:buNone/>
            </a:pPr>
            <a:r>
              <a:rPr lang="ru-RU" sz="1100" dirty="0" smtClean="0"/>
              <a:t>_____________________________________________________________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_____________________________________________________________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_____________________________________________________________</a:t>
            </a:r>
          </a:p>
          <a:p>
            <a:pPr algn="ctr">
              <a:buNone/>
            </a:pPr>
            <a:r>
              <a:rPr lang="ru-RU" sz="1100" dirty="0" smtClean="0"/>
              <a:t> </a:t>
            </a:r>
          </a:p>
          <a:p>
            <a:pPr algn="ctr">
              <a:buNone/>
            </a:pPr>
            <a:r>
              <a:rPr lang="ru-RU" sz="1100" b="1" dirty="0" smtClean="0"/>
              <a:t> </a:t>
            </a:r>
            <a:endParaRPr lang="ru-RU" sz="1100" dirty="0" smtClean="0"/>
          </a:p>
          <a:p>
            <a:pPr algn="ctr">
              <a:buNone/>
            </a:pPr>
            <a:r>
              <a:rPr lang="ru-RU" sz="1100" b="1" dirty="0" smtClean="0"/>
              <a:t>СПАСИБО БОЛЬШОЕ!</a:t>
            </a:r>
            <a:endParaRPr lang="ru-RU" sz="1100" dirty="0" smtClean="0"/>
          </a:p>
          <a:p>
            <a:pPr algn="ctr">
              <a:buNone/>
            </a:pPr>
            <a:r>
              <a:rPr lang="ru-RU" sz="1100" dirty="0" smtClean="0"/>
              <a:t> </a:t>
            </a:r>
          </a:p>
          <a:p>
            <a:pPr algn="ctr"/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3768080"/>
            <a:ext cx="8147248" cy="3068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72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7200" b="1" i="1" dirty="0" smtClean="0">
                <a:solidFill>
                  <a:schemeClr val="accent1"/>
                </a:solidFill>
                <a:latin typeface="Comic Sans MS" pitchFamily="66" charset="0"/>
              </a:rPr>
              <a:t>РОЗОВЫЕ ОЧКИ</a:t>
            </a:r>
            <a:endParaRPr lang="ru-RU" sz="7200" b="1" i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Иценко.S30\Desktop\Розовые очк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444379" cy="34957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902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G</a:t>
            </a:r>
            <a:r>
              <a:rPr lang="en-US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ame </a:t>
            </a:r>
            <a: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1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504056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b="1" i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sz="6600" b="1" i="1" dirty="0" smtClean="0">
                <a:solidFill>
                  <a:srgbClr val="7030A0"/>
                </a:solidFill>
              </a:rPr>
              <a:t>Визитка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3"/>
            <a:ext cx="4233797" cy="333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1544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Наша команда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Game </a:t>
            </a:r>
            <a:r>
              <a:rPr lang="ru-RU" sz="66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2</a:t>
            </a:r>
            <a:endParaRPr lang="ru-RU" sz="6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01008" y="1196752"/>
            <a:ext cx="5842992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6000" b="1" i="1" dirty="0" smtClean="0">
                <a:solidFill>
                  <a:srgbClr val="7030A0"/>
                </a:solidFill>
              </a:rPr>
              <a:t>Жизнь учителя </a:t>
            </a:r>
          </a:p>
          <a:p>
            <a:pPr marL="0" indent="0" algn="ctr">
              <a:buNone/>
            </a:pPr>
            <a:r>
              <a:rPr lang="ru-RU" sz="6000" b="1" i="1" dirty="0" smtClean="0">
                <a:solidFill>
                  <a:srgbClr val="7030A0"/>
                </a:solidFill>
              </a:rPr>
              <a:t>в вопросах и ответах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332356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8472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Вопросы викторины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1. Как в Древних Афинах называли раба, сопровождавшего мальчика в школу?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а) Директор;                                      б) Завуч;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в) Педагог; </a:t>
            </a:r>
            <a:r>
              <a:rPr lang="ru-RU" b="1" i="1" dirty="0" smtClean="0">
                <a:solidFill>
                  <a:srgbClr val="002060"/>
                </a:solidFill>
              </a:rPr>
              <a:t>                                         </a:t>
            </a:r>
            <a:r>
              <a:rPr lang="ru-RU" i="1" dirty="0" smtClean="0">
                <a:solidFill>
                  <a:srgbClr val="002060"/>
                </a:solidFill>
              </a:rPr>
              <a:t>г) Декан.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2. Как расшифровывается название школьной должности – завуч?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а) Заводила учащихся;     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б) Заведующий учебниками;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в) Заведующий учебной частью;    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г) Заведомо умный человек.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3. Как японцы обращаются к своему учителю?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а) Сэнсэй;      </a:t>
            </a:r>
            <a:r>
              <a:rPr lang="ru-RU" b="1" i="1" dirty="0" smtClean="0">
                <a:solidFill>
                  <a:srgbClr val="002060"/>
                </a:solidFill>
              </a:rPr>
              <a:t>                                   </a:t>
            </a:r>
            <a:r>
              <a:rPr lang="ru-RU" i="1" dirty="0" smtClean="0">
                <a:solidFill>
                  <a:srgbClr val="002060"/>
                </a:solidFill>
              </a:rPr>
              <a:t>б) Самурай;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в) Камикадзе;                                 г) Икебана.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4. Представитель какой профессии в послереволюционной России назывался «шкрабом»?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а)Полотёр;                                     б) Учитель;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в) Посудомойка;                             г) Сторож.</a:t>
            </a:r>
          </a:p>
          <a:p>
            <a:pPr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5. Как называют педагогов по общественным дисциплинам?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а) Гурманы;                             б) Гуманисты;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в) Гуманитарии;    </a:t>
            </a:r>
            <a:r>
              <a:rPr lang="ru-RU" b="1" i="1" dirty="0" smtClean="0">
                <a:solidFill>
                  <a:srgbClr val="002060"/>
                </a:solidFill>
              </a:rPr>
              <a:t>                </a:t>
            </a:r>
            <a:r>
              <a:rPr lang="ru-RU" i="1" dirty="0" smtClean="0">
                <a:solidFill>
                  <a:srgbClr val="002060"/>
                </a:solidFill>
              </a:rPr>
              <a:t>в) Гуманоиды.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6. Как преподаватель должен объяснять материал урока учащимся?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а) Заносчиво;                           </a:t>
            </a:r>
            <a:r>
              <a:rPr lang="ru-RU" i="1" dirty="0" smtClean="0">
                <a:solidFill>
                  <a:srgbClr val="002060"/>
                </a:solidFill>
              </a:rPr>
              <a:t>б</a:t>
            </a:r>
            <a:r>
              <a:rPr lang="ru-RU" i="1" dirty="0" smtClean="0">
                <a:solidFill>
                  <a:srgbClr val="002060"/>
                </a:solidFill>
              </a:rPr>
              <a:t>) Доходчиво;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в) Усидчиво;                             </a:t>
            </a:r>
            <a:r>
              <a:rPr lang="ru-RU" i="1" smtClean="0">
                <a:solidFill>
                  <a:srgbClr val="002060"/>
                </a:solidFill>
              </a:rPr>
              <a:t> </a:t>
            </a:r>
            <a:r>
              <a:rPr lang="ru-RU" i="1" smtClean="0">
                <a:solidFill>
                  <a:srgbClr val="002060"/>
                </a:solidFill>
              </a:rPr>
              <a:t>г</a:t>
            </a:r>
            <a:r>
              <a:rPr lang="ru-RU" i="1" dirty="0" smtClean="0">
                <a:solidFill>
                  <a:srgbClr val="002060"/>
                </a:solidFill>
              </a:rPr>
              <a:t>)  Бегло.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428892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solidFill>
                  <a:srgbClr val="C00000"/>
                </a:solidFill>
                <a:latin typeface="Constantia" pitchFamily="18" charset="0"/>
                <a:cs typeface="MV Boli" pitchFamily="2" charset="0"/>
              </a:rPr>
              <a:t>Game 3</a:t>
            </a:r>
            <a:r>
              <a:rPr lang="en-US" sz="6000" b="1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/>
            </a:r>
            <a:br>
              <a:rPr lang="en-US" sz="6000" b="1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</a:br>
            <a:r>
              <a:rPr lang="ru-RU" sz="5300" b="1" i="1" dirty="0" smtClean="0">
                <a:solidFill>
                  <a:schemeClr val="tx2">
                    <a:lumMod val="75000"/>
                  </a:schemeClr>
                </a:solidFill>
                <a:ea typeface="Batang" pitchFamily="18" charset="-127"/>
                <a:cs typeface="MV Boli" pitchFamily="2" charset="0"/>
              </a:rPr>
              <a:t>Встречают по одежке, провожают по </a:t>
            </a:r>
            <a:r>
              <a:rPr lang="en-US" sz="6000" b="1" i="1" dirty="0" smtClean="0">
                <a:solidFill>
                  <a:schemeClr val="tx2">
                    <a:lumMod val="75000"/>
                  </a:schemeClr>
                </a:solidFill>
                <a:cs typeface="MV Boli" pitchFamily="2" charset="0"/>
              </a:rPr>
              <a:t>style</a:t>
            </a:r>
            <a:r>
              <a:rPr lang="en-US" sz="6000" b="1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  <a:t/>
            </a:r>
            <a:br>
              <a:rPr lang="en-US" sz="6000" b="1" dirty="0" smtClean="0">
                <a:solidFill>
                  <a:srgbClr val="C00000"/>
                </a:solidFill>
                <a:latin typeface="MV Boli" pitchFamily="2" charset="0"/>
                <a:cs typeface="MV Boli" pitchFamily="2" charset="0"/>
              </a:rPr>
            </a:br>
            <a:endParaRPr lang="ru-RU" sz="6000" b="1" dirty="0">
              <a:solidFill>
                <a:srgbClr val="C00000"/>
              </a:solidFill>
              <a:cs typeface="MV Boli" pitchFamily="2" charset="0"/>
            </a:endParaRPr>
          </a:p>
        </p:txBody>
      </p:sp>
      <p:pic>
        <p:nvPicPr>
          <p:cNvPr id="4" name="Содержимое 3" descr="Самые мудрые цитаты об учителях на английском язык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75700">
            <a:off x="1914489" y="2960074"/>
            <a:ext cx="5369334" cy="3581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401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Game 1</vt:lpstr>
      <vt:lpstr>Наша команда</vt:lpstr>
      <vt:lpstr>Game 2</vt:lpstr>
      <vt:lpstr>Вопросы викторины</vt:lpstr>
      <vt:lpstr>Слайд 7</vt:lpstr>
      <vt:lpstr>Слайд 8</vt:lpstr>
      <vt:lpstr>Game 3 Встречают по одежке, провожают по style </vt:lpstr>
      <vt:lpstr>Слайд 10</vt:lpstr>
      <vt:lpstr>Game 4</vt:lpstr>
      <vt:lpstr>    Конечно, никто не сомневается, что мы все разбираемся в методах, приемах и формах работы. Распределите следующие дидактические средства на три группы  Методы работы Формы работы Приемы работы         </vt:lpstr>
      <vt:lpstr>   Беседы Занятие-игра Ролевые игры Инсценирование Парная и групповая  Наблюдение  Дискуссии   </vt:lpstr>
      <vt:lpstr>Game 5  </vt:lpstr>
      <vt:lpstr>Слайд 15</vt:lpstr>
      <vt:lpstr>Game 6  </vt:lpstr>
      <vt:lpstr>Слайд 17</vt:lpstr>
      <vt:lpstr>Анкета обратной связи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3 </dc:title>
  <dc:creator>Андрей</dc:creator>
  <cp:lastModifiedBy>Ирина Александровна Иценко</cp:lastModifiedBy>
  <cp:revision>78</cp:revision>
  <dcterms:created xsi:type="dcterms:W3CDTF">2019-10-26T04:00:08Z</dcterms:created>
  <dcterms:modified xsi:type="dcterms:W3CDTF">2020-10-23T04:27:07Z</dcterms:modified>
</cp:coreProperties>
</file>