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62" r:id="rId2"/>
    <p:sldId id="259" r:id="rId3"/>
    <p:sldId id="272" r:id="rId4"/>
    <p:sldId id="267" r:id="rId5"/>
    <p:sldId id="258" r:id="rId6"/>
    <p:sldId id="270" r:id="rId7"/>
    <p:sldId id="287" r:id="rId8"/>
    <p:sldId id="274" r:id="rId9"/>
    <p:sldId id="260" r:id="rId10"/>
  </p:sldIdLst>
  <p:sldSz cx="9144000" cy="5143500" type="screen16x9"/>
  <p:notesSz cx="6858000" cy="9144000"/>
  <p:embeddedFontLst>
    <p:embeddedFont>
      <p:font typeface="Muli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FF"/>
    <a:srgbClr val="3CBDF6"/>
    <a:srgbClr val="00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BA7CFE-FA72-40AB-A018-63119F29ADC0}">
  <a:tblStyle styleId="{40BA7CFE-FA72-40AB-A018-63119F29AD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5719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5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07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28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5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84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5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55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96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45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➜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237874" y="0"/>
            <a:ext cx="4680284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ctrTitle" idx="4294967295"/>
          </p:nvPr>
        </p:nvSpPr>
        <p:spPr>
          <a:xfrm>
            <a:off x="829933" y="684771"/>
            <a:ext cx="7496166" cy="19523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РЕГИОНАЛЬНЫЙ</a:t>
            </a:r>
            <a:r>
              <a:rPr lang="en" sz="2800" dirty="0" smtClean="0"/>
              <a:t> </a:t>
            </a:r>
            <a:r>
              <a:rPr lang="ru-RU" sz="2800" dirty="0" smtClean="0"/>
              <a:t>КОНКУРС</a:t>
            </a:r>
            <a:br>
              <a:rPr lang="ru-RU" sz="2800" dirty="0" smtClean="0"/>
            </a:br>
            <a:r>
              <a:rPr lang="ru-RU" sz="2800" dirty="0" smtClean="0"/>
              <a:t>ДЛЯ МОЛОДЫХ </a:t>
            </a:r>
            <a:br>
              <a:rPr lang="ru-RU" sz="2800" dirty="0" smtClean="0"/>
            </a:br>
            <a:r>
              <a:rPr lang="ru-RU" sz="2800" dirty="0" smtClean="0"/>
              <a:t>ПЕДАГОГОВ</a:t>
            </a:r>
            <a:endParaRPr sz="2800"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2223456" y="2696963"/>
            <a:ext cx="468028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«</a:t>
            </a:r>
            <a:r>
              <a:rPr lang="en" sz="3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PRO</a:t>
            </a:r>
            <a:r>
              <a:rPr lang="ru-RU" sz="3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движения к вершинам профессионального мастерства»</a:t>
            </a:r>
            <a:endParaRPr sz="3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2258" y="91772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" y="1389747"/>
            <a:ext cx="1847915" cy="2092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68" y="1558404"/>
            <a:ext cx="2092016" cy="2092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2499453" y="1770985"/>
            <a:ext cx="4118516" cy="20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50" dirty="0"/>
              <a:t>педагоги, основным местом работы </a:t>
            </a:r>
            <a:r>
              <a:rPr lang="ru-RU" sz="1050" dirty="0" smtClean="0"/>
              <a:t>которых </a:t>
            </a:r>
          </a:p>
          <a:p>
            <a:pPr marL="0" lvl="0" indent="0"/>
            <a:r>
              <a:rPr lang="ru-RU" sz="1050" dirty="0" smtClean="0"/>
              <a:t>являются областные </a:t>
            </a:r>
            <a:r>
              <a:rPr lang="ru-RU" sz="1050" dirty="0"/>
              <a:t>государственные или </a:t>
            </a:r>
            <a:endParaRPr lang="ru-RU" sz="1050" dirty="0" smtClean="0"/>
          </a:p>
          <a:p>
            <a:pPr marL="0" lvl="0" indent="0"/>
            <a:r>
              <a:rPr lang="ru-RU" sz="1050" dirty="0" smtClean="0"/>
              <a:t>муниципальные образовательные </a:t>
            </a:r>
            <a:r>
              <a:rPr lang="ru-RU" sz="1050" dirty="0"/>
              <a:t>организации, </a:t>
            </a:r>
            <a:endParaRPr lang="ru-RU" sz="1050" dirty="0" smtClean="0"/>
          </a:p>
          <a:p>
            <a:pPr marL="0" lvl="0" indent="0"/>
            <a:r>
              <a:rPr lang="ru-RU" sz="1050" dirty="0" smtClean="0"/>
              <a:t>реализующие </a:t>
            </a:r>
            <a:r>
              <a:rPr lang="ru-RU" sz="1050" dirty="0"/>
              <a:t>основные общеобразовательные программы, </a:t>
            </a:r>
            <a:endParaRPr lang="ru-RU" sz="1050" dirty="0" smtClean="0"/>
          </a:p>
          <a:p>
            <a:pPr marL="0" lvl="0" indent="0"/>
            <a:r>
              <a:rPr lang="ru-RU" sz="1050" dirty="0" smtClean="0"/>
              <a:t>в </a:t>
            </a:r>
            <a:r>
              <a:rPr lang="ru-RU" sz="1050" dirty="0"/>
              <a:t>том числе адаптированные основные общеобразовательные программы, программы дополнительного и дошкольного образования, со стажем педагогической деятельности </a:t>
            </a:r>
            <a:endParaRPr lang="ru-RU" sz="1050" dirty="0" smtClean="0"/>
          </a:p>
          <a:p>
            <a:pPr marL="0" lvl="0" indent="0"/>
            <a:r>
              <a:rPr lang="ru-RU" sz="1050" dirty="0" smtClean="0"/>
              <a:t>не </a:t>
            </a:r>
            <a:r>
              <a:rPr lang="ru-RU" sz="1050" dirty="0"/>
              <a:t>менее 1 года работы в образовательной </a:t>
            </a:r>
            <a:endParaRPr lang="ru-RU" sz="1050" dirty="0" smtClean="0"/>
          </a:p>
          <a:p>
            <a:pPr marL="0" lvl="0" indent="0"/>
            <a:r>
              <a:rPr lang="ru-RU" sz="1050" dirty="0" smtClean="0"/>
              <a:t>организации </a:t>
            </a:r>
            <a:r>
              <a:rPr lang="ru-RU" sz="1050" dirty="0"/>
              <a:t>в возрасте до 35 лет.</a:t>
            </a:r>
            <a:endParaRPr sz="1050"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086750" y="1063082"/>
            <a:ext cx="3048000" cy="8640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Молодые </a:t>
            </a:r>
            <a:br>
              <a:rPr lang="ru-RU" dirty="0" smtClean="0"/>
            </a:br>
            <a:r>
              <a:rPr lang="ru-RU" dirty="0" smtClean="0"/>
              <a:t>педагоги - это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431" y="1063082"/>
            <a:ext cx="23134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👩</a:t>
            </a:r>
            <a:endParaRPr lang="ru-RU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0537" y="1168607"/>
            <a:ext cx="23134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👨</a:t>
            </a:r>
            <a:endParaRPr lang="ru-RU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70">
            <a:off x="758191" y="-985937"/>
            <a:ext cx="8047855" cy="6891554"/>
          </a:xfrm>
          <a:prstGeom prst="rect">
            <a:avLst/>
          </a:prstGeom>
        </p:spPr>
      </p:pic>
      <p:pic>
        <p:nvPicPr>
          <p:cNvPr id="333" name="Google Shape;333;p39" descr="DeathToStock7.jpg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0" y="-301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5271034" y="941425"/>
            <a:ext cx="1938663" cy="3461007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696" y="319936"/>
            <a:ext cx="2052308" cy="2052308"/>
          </a:xfrm>
          <a:prstGeom prst="ellipse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3392" y="2701582"/>
            <a:ext cx="2052308" cy="2052308"/>
          </a:xfrm>
          <a:prstGeom prst="ellipse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392" y="459421"/>
            <a:ext cx="2148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МГОС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государственно-общественный совет по развитию 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304" y="2950663"/>
            <a:ext cx="2101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государственно-общественный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по развитию образования в областных государственных образовательных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подведомственные)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2998" y="1404504"/>
            <a:ext cx="2012769" cy="2357568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9220" y="1404504"/>
            <a:ext cx="205258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54038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Представление от образовательной организации </a:t>
            </a:r>
          </a:p>
          <a:p>
            <a:pPr lvl="0" algn="ctr">
              <a:lnSpc>
                <a:spcPct val="115000"/>
              </a:lnSpc>
              <a:tabLst>
                <a:tab pos="54038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Заявка на участие в региональном Конкурсе </a:t>
            </a:r>
          </a:p>
          <a:p>
            <a:pPr lvl="0" algn="ctr">
              <a:lnSpc>
                <a:spcPct val="115000"/>
              </a:lnSpc>
              <a:tabLst>
                <a:tab pos="54038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Конкурсные материалы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55010" y="728380"/>
            <a:ext cx="1563631" cy="760999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55010" y="1544538"/>
            <a:ext cx="1563631" cy="1024196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72084" y="2605063"/>
            <a:ext cx="1563631" cy="1002530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449" y="3685800"/>
            <a:ext cx="1563631" cy="889033"/>
          </a:xfrm>
          <a:prstGeom prst="rect">
            <a:avLst/>
          </a:prstGeom>
          <a:solidFill>
            <a:srgbClr val="00B2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9254" y="728381"/>
            <a:ext cx="1335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рассматривает документы участника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2796" y="1526703"/>
            <a:ext cx="1620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оформляет протоколом решение о выдвижении участника на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конкурс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9191" y="2568734"/>
            <a:ext cx="1979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оформляет п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исьмо-подтверждение, подписанное председателем и секретарем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55010" y="3620726"/>
            <a:ext cx="1623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оформляет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выписку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протокола с решением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94" y="1792055"/>
            <a:ext cx="1672778" cy="18937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63397" y="1000732"/>
            <a:ext cx="1916821" cy="340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Представление от образовательной организации </a:t>
            </a: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Заявка на участие в Конкурсе </a:t>
            </a: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Письмо-подтверждение МГОС/ГОС </a:t>
            </a: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Выписка из протокола решения МГОС/ГОС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Согласие на обработку персональных данных </a:t>
            </a: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Конкурсные материалы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Цветная фотография конкурсанта (в файле с расширением .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tiff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.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объемом не более 2 Мб, но не менее 0,3 Мб)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72550" y="-89209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PRO</a:t>
            </a:r>
            <a:r>
              <a:rPr lang="ru-RU" sz="2800" dirty="0" smtClean="0"/>
              <a:t>движение к вершинам педагогического мастерства</a:t>
            </a:r>
            <a:endParaRPr sz="2800" dirty="0"/>
          </a:p>
        </p:txBody>
      </p:sp>
      <p:sp>
        <p:nvSpPr>
          <p:cNvPr id="211" name="Google Shape;211;p34"/>
          <p:cNvSpPr/>
          <p:nvPr/>
        </p:nvSpPr>
        <p:spPr>
          <a:xfrm>
            <a:off x="5391469" y="1382751"/>
            <a:ext cx="3501883" cy="3335437"/>
          </a:xfrm>
          <a:prstGeom prst="donut">
            <a:avLst>
              <a:gd name="adj" fmla="val 8161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8000" b="1" dirty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30</a:t>
            </a:r>
            <a:r>
              <a:rPr lang="ru-RU" sz="2400" b="1" dirty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победителей</a:t>
            </a:r>
            <a:endParaRPr lang="ru-RU" sz="16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66908" y="1382752"/>
            <a:ext cx="3501883" cy="3335437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80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60</a:t>
            </a:r>
            <a:r>
              <a:rPr lang="ru-RU" sz="16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lang="ru-RU" sz="1600" b="1" dirty="0" smtClean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/>
            <a:r>
              <a:rPr lang="ru-RU" sz="20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Участников очного этапа</a:t>
            </a:r>
            <a:endParaRPr sz="20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5400000">
            <a:off x="45571" y="-45573"/>
            <a:ext cx="5143451" cy="5234597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171273" y="136526"/>
            <a:ext cx="3501887" cy="2355757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Заочный этап: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с 13 по 29 февраля 2020 года</a:t>
            </a:r>
            <a:endParaRPr sz="1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8;p25"/>
          <p:cNvSpPr txBox="1">
            <a:spLocks/>
          </p:cNvSpPr>
          <p:nvPr/>
        </p:nvSpPr>
        <p:spPr>
          <a:xfrm>
            <a:off x="1516162" y="2602817"/>
            <a:ext cx="3501887" cy="2355757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Очный этап:</a:t>
            </a:r>
            <a:endParaRPr lang="en-US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1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с 11 по 14 марта 2020 года</a:t>
            </a:r>
            <a:endParaRPr lang="en-US" sz="1600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>
              <a:buClr>
                <a:schemeClr val="dk1"/>
              </a:buClr>
              <a:buSzPts val="1100"/>
            </a:pPr>
            <a:endParaRPr lang="en-US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7" name="Google Shape;523;p51"/>
          <p:cNvGrpSpPr/>
          <p:nvPr/>
        </p:nvGrpSpPr>
        <p:grpSpPr>
          <a:xfrm>
            <a:off x="1434387" y="908741"/>
            <a:ext cx="840462" cy="1128214"/>
            <a:chOff x="596350" y="929175"/>
            <a:chExt cx="407950" cy="497475"/>
          </a:xfrm>
        </p:grpSpPr>
        <p:sp>
          <p:nvSpPr>
            <p:cNvPr id="8" name="Google Shape;524;p5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5;p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6;p5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7;p5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8;p5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9;p5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0;p5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2677" y="1956275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Педагогический кейс</a:t>
            </a:r>
            <a:endParaRPr lang="ru-RU" sz="24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" name="Google Shape;679;p51"/>
          <p:cNvGrpSpPr/>
          <p:nvPr/>
        </p:nvGrpSpPr>
        <p:grpSpPr>
          <a:xfrm>
            <a:off x="3810913" y="3416895"/>
            <a:ext cx="1070921" cy="824353"/>
            <a:chOff x="2599525" y="3688600"/>
            <a:chExt cx="428675" cy="351950"/>
          </a:xfrm>
        </p:grpSpPr>
        <p:sp>
          <p:nvSpPr>
            <p:cNvPr id="17" name="Google Shape;680;p5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1;p5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2;p5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37873" y="4228024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«Деловая </a:t>
            </a:r>
            <a:endParaRPr lang="ru-RU" sz="1800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игра</a:t>
            </a:r>
            <a:r>
              <a:rPr lang="ru-RU" sz="18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»</a:t>
            </a:r>
            <a:endParaRPr lang="en-US" sz="4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630;p51"/>
          <p:cNvSpPr/>
          <p:nvPr/>
        </p:nvSpPr>
        <p:spPr>
          <a:xfrm>
            <a:off x="2274849" y="3416895"/>
            <a:ext cx="759527" cy="827495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Прямоугольник 21"/>
          <p:cNvSpPr/>
          <p:nvPr/>
        </p:nvSpPr>
        <p:spPr>
          <a:xfrm>
            <a:off x="1475100" y="4284498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«Самопрезентация»</a:t>
            </a:r>
            <a:endParaRPr lang="en-US" sz="4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56;p47"/>
          <p:cNvSpPr/>
          <p:nvPr/>
        </p:nvSpPr>
        <p:spPr>
          <a:xfrm>
            <a:off x="4235583" y="1295809"/>
            <a:ext cx="4761292" cy="370672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58;p47"/>
          <p:cNvSpPr/>
          <p:nvPr/>
        </p:nvSpPr>
        <p:spPr>
          <a:xfrm>
            <a:off x="4425408" y="1502658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1190500" y="-69333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Педагогический кейс</a:t>
            </a:r>
            <a:endParaRPr sz="4000" dirty="0"/>
          </a:p>
        </p:txBody>
      </p:sp>
      <p:graphicFrame>
        <p:nvGraphicFramePr>
          <p:cNvPr id="313" name="Google Shape;313;p37"/>
          <p:cNvGraphicFramePr/>
          <p:nvPr>
            <p:extLst>
              <p:ext uri="{D42A27DB-BD31-4B8C-83A1-F6EECF244321}">
                <p14:modId xmlns:p14="http://schemas.microsoft.com/office/powerpoint/2010/main" val="4242163598"/>
              </p:ext>
            </p:extLst>
          </p:nvPr>
        </p:nvGraphicFramePr>
        <p:xfrm>
          <a:off x="59473" y="971061"/>
          <a:ext cx="3925229" cy="3901607"/>
        </p:xfrm>
        <a:graphic>
          <a:graphicData uri="http://schemas.openxmlformats.org/drawingml/2006/table">
            <a:tbl>
              <a:tblPr>
                <a:noFill/>
                <a:tableStyleId>{40BA7CFE-FA72-40AB-A018-63119F29ADC0}</a:tableStyleId>
              </a:tblPr>
              <a:tblGrid>
                <a:gridCol w="1621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3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</a:rPr>
                        <a:t>Соответствие предлагаемых решений контексту кейса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0-20 баллов</a:t>
                      </a:r>
                      <a:endParaRPr sz="24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9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Обоснованность (актуальность, аргументация)</a:t>
                      </a:r>
                      <a:endParaRPr sz="14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0-20 баллов</a:t>
                      </a:r>
                      <a:endParaRPr lang="ru-RU" sz="24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69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Соответствие требованиям к оформлению </a:t>
                      </a:r>
                      <a:endParaRPr sz="14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24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31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Максимальное количество баллов -50</a:t>
                      </a:r>
                      <a:endParaRPr sz="16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687554" y="971061"/>
            <a:ext cx="0" cy="29067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57675" y="1547022"/>
            <a:ext cx="43479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tabLst>
                <a:tab pos="71628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На </a:t>
            </a:r>
            <a:r>
              <a:rPr lang="ru-RU" sz="16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сайте ТОИПКРО каждый конкурсант выбирает один из двух кейсов, которые содержат вводную тематическую часть, проектную задачу и требования для решения задачи с обязательным использованием цифрового предметного инструментария.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Решение кейса оформляется в виде презентации </a:t>
            </a:r>
            <a:r>
              <a:rPr lang="en-US" sz="16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Power Point</a:t>
            </a:r>
            <a:r>
              <a:rPr lang="ru-RU" sz="16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.</a:t>
            </a:r>
            <a:r>
              <a:rPr lang="ru-RU" sz="16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 Требования: </a:t>
            </a:r>
            <a:r>
              <a:rPr lang="ru-RU" sz="16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не более 20 слайдов, размер шрифта не менее 14)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32;p44"/>
          <p:cNvSpPr/>
          <p:nvPr/>
        </p:nvSpPr>
        <p:spPr>
          <a:xfrm>
            <a:off x="631699" y="722992"/>
            <a:ext cx="2403502" cy="4420508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34;p44"/>
          <p:cNvSpPr/>
          <p:nvPr/>
        </p:nvSpPr>
        <p:spPr>
          <a:xfrm>
            <a:off x="721409" y="1096786"/>
            <a:ext cx="2195689" cy="3562918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1190500" y="-69333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>Самопрезентация</a:t>
            </a:r>
            <a:endParaRPr sz="4400" dirty="0"/>
          </a:p>
        </p:txBody>
      </p:sp>
      <p:graphicFrame>
        <p:nvGraphicFramePr>
          <p:cNvPr id="313" name="Google Shape;313;p37"/>
          <p:cNvGraphicFramePr/>
          <p:nvPr>
            <p:extLst>
              <p:ext uri="{D42A27DB-BD31-4B8C-83A1-F6EECF244321}">
                <p14:modId xmlns:p14="http://schemas.microsoft.com/office/powerpoint/2010/main" val="131595080"/>
              </p:ext>
            </p:extLst>
          </p:nvPr>
        </p:nvGraphicFramePr>
        <p:xfrm>
          <a:off x="4602967" y="743987"/>
          <a:ext cx="4541228" cy="4355371"/>
        </p:xfrm>
        <a:graphic>
          <a:graphicData uri="http://schemas.openxmlformats.org/drawingml/2006/table">
            <a:tbl>
              <a:tblPr>
                <a:noFill/>
                <a:tableStyleId>{40BA7CFE-FA72-40AB-A018-63119F29ADC0}</a:tableStyleId>
              </a:tblPr>
              <a:tblGrid>
                <a:gridCol w="2548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2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7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Соответствие деятельности педагога требованиям федеральных государственных стандартов общего образования и профессионального стандарта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sz="16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7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Оригинальность презентации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err="1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Практикоориентированность</a:t>
                      </a: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 деятельности педагога 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3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Умение работать с аудиторией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8838700"/>
                  </a:ext>
                </a:extLst>
              </a:tr>
              <a:tr h="10177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Общая культура и коммуникативные качества (эрудиция, нестандартность мышления, стиль общения, способность к импровизации)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719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Максимальное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количество баллов - 50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67441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203895" y="743987"/>
            <a:ext cx="0" cy="3650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02967" y="4394200"/>
            <a:ext cx="45410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6267" y="1284146"/>
            <a:ext cx="2210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Публичное </a:t>
            </a:r>
            <a:r>
              <a:rPr lang="ru-RU" sz="12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выступление перед коллегами, которое предполагает раскрытие личностных и профессиональных компетенций, а также краткое описание своей деятельности, мотивации и целеполагания работы в школе</a:t>
            </a:r>
            <a:r>
              <a:rPr lang="ru-RU" sz="12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0769" y="3227019"/>
            <a:ext cx="2316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Тема и форма выступления определяется участником самостоятельно. Регламент </a:t>
            </a:r>
            <a:endParaRPr lang="ru-RU" sz="1200" dirty="0" smtClean="0">
              <a:solidFill>
                <a:srgbClr val="FFFFFF"/>
              </a:solidFill>
              <a:latin typeface="Muli"/>
              <a:ea typeface="Muli"/>
              <a:cs typeface="Muli"/>
            </a:endParaRP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5-7 </a:t>
            </a:r>
            <a:r>
              <a:rPr lang="ru-RU" sz="12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минут на выступление </a:t>
            </a:r>
            <a:r>
              <a:rPr lang="ru-RU" sz="12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участника + </a:t>
            </a:r>
            <a:r>
              <a:rPr lang="ru-RU" sz="12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5 минут –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56537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33" y="11232"/>
            <a:ext cx="6763800" cy="503100"/>
          </a:xfrm>
        </p:spPr>
        <p:txBody>
          <a:bodyPr/>
          <a:lstStyle/>
          <a:p>
            <a:r>
              <a:rPr lang="ru-RU" sz="4000" dirty="0" smtClean="0"/>
              <a:t>Деловая игра</a:t>
            </a:r>
            <a:endParaRPr lang="ru-RU" sz="4000" dirty="0"/>
          </a:p>
        </p:txBody>
      </p:sp>
      <p:graphicFrame>
        <p:nvGraphicFramePr>
          <p:cNvPr id="10" name="Google Shape;313;p37"/>
          <p:cNvGraphicFramePr/>
          <p:nvPr>
            <p:extLst>
              <p:ext uri="{D42A27DB-BD31-4B8C-83A1-F6EECF244321}">
                <p14:modId xmlns:p14="http://schemas.microsoft.com/office/powerpoint/2010/main" val="3302407119"/>
              </p:ext>
            </p:extLst>
          </p:nvPr>
        </p:nvGraphicFramePr>
        <p:xfrm>
          <a:off x="142124" y="1390425"/>
          <a:ext cx="5252633" cy="3552725"/>
        </p:xfrm>
        <a:graphic>
          <a:graphicData uri="http://schemas.openxmlformats.org/drawingml/2006/table">
            <a:tbl>
              <a:tblPr>
                <a:noFill/>
                <a:tableStyleId>{40BA7CFE-FA72-40AB-A018-63119F29ADC0}</a:tableStyleId>
              </a:tblPr>
              <a:tblGrid>
                <a:gridCol w="2660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2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Лидерские качества педагога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</a:t>
                      </a: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баллов</a:t>
                      </a:r>
                      <a:endParaRPr sz="16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Умение действовать в ситуации неопределенности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</a:t>
                      </a: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Работа в команде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Способность достигать игровых целей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Креативность и оригинальность мышления в решении задач</a:t>
                      </a: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0-10 баллов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980839"/>
                  </a:ext>
                </a:extLst>
              </a:tr>
              <a:tr h="593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Максимальное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Arial"/>
                        </a:rPr>
                        <a:t>количество баллов -50</a:t>
                      </a:r>
                      <a:endParaRPr lang="ru-RU" sz="1600" b="0" i="0" u="none" strike="noStrike" cap="none" dirty="0" smtClean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684395"/>
                  </a:ext>
                </a:extLst>
              </a:tr>
            </a:tbl>
          </a:graphicData>
        </a:graphic>
      </p:graphicFrame>
      <p:sp>
        <p:nvSpPr>
          <p:cNvPr id="11" name="Google Shape;440;p45"/>
          <p:cNvSpPr/>
          <p:nvPr/>
        </p:nvSpPr>
        <p:spPr>
          <a:xfrm>
            <a:off x="6589646" y="540668"/>
            <a:ext cx="2092010" cy="440248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2;p45"/>
          <p:cNvSpPr/>
          <p:nvPr/>
        </p:nvSpPr>
        <p:spPr>
          <a:xfrm>
            <a:off x="6742101" y="1167809"/>
            <a:ext cx="1787100" cy="31482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В рамках деловой игры участник </a:t>
            </a:r>
            <a:r>
              <a:rPr lang="ru-RU" sz="1800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получает роль, в которой ему необходимо достичь игровых </a:t>
            </a:r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</a:rPr>
              <a:t>целей.</a:t>
            </a:r>
            <a:endParaRPr sz="18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124" y="3784600"/>
            <a:ext cx="5252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60495" y="1390425"/>
            <a:ext cx="0" cy="2949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2124" y="4340373"/>
            <a:ext cx="5252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2061031" y="2357429"/>
            <a:ext cx="521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Абдыкеров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Сергеевич,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педагогики и психологии ТОИПКРО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zhanatab@mail.ru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90-20-56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76487"/>
            <a:ext cx="1312012" cy="1485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48" y="76488"/>
            <a:ext cx="1485323" cy="1485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B2FF"/>
      </a:accent1>
      <a:accent2>
        <a:srgbClr val="99B6E9"/>
      </a:accent2>
      <a:accent3>
        <a:srgbClr val="3C78D8"/>
      </a:accent3>
      <a:accent4>
        <a:srgbClr val="1C4587"/>
      </a:accent4>
      <a:accent5>
        <a:srgbClr val="8B81D2"/>
      </a:accent5>
      <a:accent6>
        <a:srgbClr val="231F20"/>
      </a:accent6>
      <a:hlink>
        <a:srgbClr val="00B2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486</Words>
  <Application>Microsoft Office PowerPoint</Application>
  <PresentationFormat>Экран (16:9)</PresentationFormat>
  <Paragraphs>91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Muli</vt:lpstr>
      <vt:lpstr>Georgia</vt:lpstr>
      <vt:lpstr>Calibri</vt:lpstr>
      <vt:lpstr>Banquo template</vt:lpstr>
      <vt:lpstr>РЕГИОНАЛЬНЫЙ КОНКУРС ДЛЯ МОЛОДЫХ  ПЕДАГОГОВ</vt:lpstr>
      <vt:lpstr>Молодые  педагоги - это</vt:lpstr>
      <vt:lpstr>Презентация PowerPoint</vt:lpstr>
      <vt:lpstr>PROдвижение к вершинам педагогического мастерства</vt:lpstr>
      <vt:lpstr>Презентация PowerPoint</vt:lpstr>
      <vt:lpstr>Педагогический кейс</vt:lpstr>
      <vt:lpstr>Самопрезентация</vt:lpstr>
      <vt:lpstr>Деловая игра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ПРОГРАММА  по работе с молодыми педагогами</dc:title>
  <dc:creator>Михаил Мурзин</dc:creator>
  <cp:lastModifiedBy>Жанат Сергеевич Абдыкеров</cp:lastModifiedBy>
  <cp:revision>30</cp:revision>
  <dcterms:modified xsi:type="dcterms:W3CDTF">2020-02-10T08:59:18Z</dcterms:modified>
</cp:coreProperties>
</file>