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8" r:id="rId4"/>
    <p:sldId id="257" r:id="rId5"/>
    <p:sldId id="260" r:id="rId6"/>
    <p:sldId id="270" r:id="rId7"/>
    <p:sldId id="279" r:id="rId8"/>
    <p:sldId id="265" r:id="rId9"/>
    <p:sldId id="280" r:id="rId10"/>
  </p:sldIdLst>
  <p:sldSz cx="12160250" cy="684053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FF"/>
    <a:srgbClr val="2062B0"/>
    <a:srgbClr val="76E6D9"/>
    <a:srgbClr val="25CBB7"/>
    <a:srgbClr val="E46C0A"/>
    <a:srgbClr val="FBF3B7"/>
    <a:srgbClr val="00A2B4"/>
    <a:srgbClr val="3AA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6" autoAdjust="0"/>
  </p:normalViewPr>
  <p:slideViewPr>
    <p:cSldViewPr>
      <p:cViewPr varScale="1">
        <p:scale>
          <a:sx n="91" d="100"/>
          <a:sy n="91" d="100"/>
        </p:scale>
        <p:origin x="342" y="9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33A76-F91C-4A04-BC93-301A639D3A77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CD17-34EA-4F1F-AE89-FDD74835F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6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CD17-34EA-4F1F-AE89-FDD74835F9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 Соединить СП и СМ</a:t>
            </a:r>
          </a:p>
          <a:p>
            <a:r>
              <a:rPr lang="ru-RU" dirty="0" smtClean="0"/>
              <a:t>2. Указать  что в неурегулированными</a:t>
            </a:r>
            <a:r>
              <a:rPr lang="ru-RU" baseline="0" dirty="0" smtClean="0"/>
              <a:t> случаями далее произошло?</a:t>
            </a:r>
          </a:p>
          <a:p>
            <a:r>
              <a:rPr lang="ru-RU" baseline="0" dirty="0" smtClean="0"/>
              <a:t> 3. пересчитать и добавить на правое поле    % эффективности</a:t>
            </a:r>
          </a:p>
          <a:p>
            <a:r>
              <a:rPr lang="ru-RU" baseline="0" dirty="0" smtClean="0"/>
              <a:t>4 кто направил совершивших на СП?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CD17-34EA-4F1F-AE89-FDD74835F9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2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CD17-34EA-4F1F-AE89-FDD74835F9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CD17-34EA-4F1F-AE89-FDD74835F9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7" y="1548061"/>
            <a:ext cx="6167287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0"/>
            <a:ext cx="912063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3"/>
            <a:ext cx="912063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0" y="1591376"/>
            <a:ext cx="44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531205"/>
            <a:ext cx="40823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17" y="2169338"/>
            <a:ext cx="40823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5"/>
            <a:ext cx="47774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207499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4"/>
            <a:ext cx="4000638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1" y="755973"/>
            <a:ext cx="48871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788378"/>
            <a:ext cx="9207499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7" y="611216"/>
            <a:ext cx="9207499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7" y="5353672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gosvo.ru/fgosvo/95/91/7/1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conomy.gov.ru/material/dokumenty/reestr_socialno_orientirovannyh_nekommercheskih_organizaci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nts.spbu.ru/events/mediation-2021" TargetMode="External"/><Relationship Id="rId4" Type="http://schemas.openxmlformats.org/officeDocument/2006/relationships/hyperlink" Target="https://mediationconf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cprc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toipkro.ru/content/files/documents/podrazdeleniya/pip/Metodim_ot_MINOBRprilozhie_niie_2.pdf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120fz@edu.tomsk.gov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1613" y="1548061"/>
            <a:ext cx="5544616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Состояние деятельности служб медиации в образовательных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организациях Томской области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и направления развития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511" y="4716413"/>
            <a:ext cx="593675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Садиева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Марина Станиславовна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к.пс.н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., председатель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комитета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организационно-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кадровой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 правовой работы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Департамента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общего образования Томской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3" y="14293"/>
            <a:ext cx="7560840" cy="792088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Нормативно-правовое обеспечение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589" y="1044005"/>
            <a:ext cx="756084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Внесены изменения в отдельные законодательные акты РФ </a:t>
            </a:r>
            <a:b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в связи с реализацией Концепции развития служб медиации: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ФЗ от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27 июля 2010 года № 193-ФЗ «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Об альтернативной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процедуре урегулирования споров с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участием посредника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(процедуре медиации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Ст.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76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ФЗ от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29 декабря 2012 года №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273-ФЗ «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Об образовании в Российской Федерации» (Собрание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законодательства Российской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Федерации, 2012, № 53, ст. 7598; 2016, № 1, ст. 24, ст. 72;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№ 27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ст. 4223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П. 3 ст.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202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ч.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первой Гражданского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кодекса Российской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Федерации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(Собрание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законодательства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Российской Федерации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1994, № 32, ст. 3301; 2013, № 19, ст. 2327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Гражданский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процессуальный кодекс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Российской Федерации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(Собрание законодательства Российской Федерации, 2002,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№ 46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ст. 4532; 2009, № 14, ст. 1578; 2010, № 31, ст. 4163; 2011, № 15, ст. 2040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; 2013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№ 17, ст. 2033; 2014, № 19, ст. 2331; 2015, № 10, ст. 1393; 2016, № 1, ст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. 29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; № 10, ст. 1319; № 26, ст. 3889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Арбитражный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процессуальный кодекс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Российской Федерации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(Собрание законодательства Российской Федерации, 2002,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№ 30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ст. 3012; 2009, № 29, ст. 3642; 2010, № 18, ст. 2145; 2014, № 26, ст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. 3392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; 2016, № 1, ст. 29; № 10, ст. 1321; № 26,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ст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. 3889; 2017, № 27, ст. 3944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Статья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49 Федерального закона от 29 декабря 2015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года №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382-ФЗ «Об арбитраже (третейском разбирательстве) в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Российской Федерации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» (Собрание законодательства Российской Федерации, 2016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№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1, ст. 2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64575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Актуализирован ФГОС высшего образования по направлению «Образование и педагогические науки» </a:t>
            </a:r>
          </a:p>
          <a:p>
            <a:pPr marL="0" indent="0">
              <a:buNone/>
            </a:pPr>
            <a:endParaRPr lang="ru-RU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68000" indent="0">
              <a:spcBef>
                <a:spcPts val="0"/>
              </a:spcBef>
              <a:buNone/>
            </a:pPr>
            <a:r>
              <a:rPr lang="en-US" sz="2000" dirty="0">
                <a:latin typeface="Century Gothic" panose="020B0502020202020204" pitchFamily="34" charset="0"/>
                <a:hlinkClick r:id="rId2"/>
              </a:rPr>
              <a:t>http</a:t>
            </a:r>
            <a:r>
              <a:rPr lang="en-US" sz="2000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2000" dirty="0">
                <a:latin typeface="Century Gothic" panose="020B0502020202020204" pitchFamily="34" charset="0"/>
                <a:hlinkClick r:id="rId2"/>
              </a:rPr>
              <a:t>fgosvo.ru/fgosvo/95/91/7/180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468000" indent="0">
              <a:spcBef>
                <a:spcPts val="0"/>
              </a:spcBef>
              <a:buNone/>
            </a:pP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7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621" y="0"/>
            <a:ext cx="7560840" cy="792088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Организационное сопровождение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538" y="4644406"/>
            <a:ext cx="2520280" cy="14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Включение в реестр СО НКО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сформированный в соответствии с подпунктами «а» и «в»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п. 1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перечня поручений Президента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РФ по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итогам встречи с участниками общероссийской акции «Мы вместе»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30 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апреля 2020 г</a:t>
            </a:r>
            <a:r>
              <a:rPr lang="ru-RU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8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800" dirty="0">
                <a:latin typeface="Century Gothic" panose="020B0502020202020204" pitchFamily="34" charset="0"/>
                <a:hlinkClick r:id="rId2"/>
              </a:rPr>
              <a:t>www.economy.gov.ru/material/dokumenty/reestr_socialno_orientirovannyh_nekommercheskih_organizaciy.html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910"/>
          <a:stretch/>
        </p:blipFill>
        <p:spPr>
          <a:xfrm>
            <a:off x="4702118" y="4612810"/>
            <a:ext cx="4242454" cy="1623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5530" y="90859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Выезды в МО в целях оценки эффективности деятельности по внедрению медиативных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технологий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617" y="960217"/>
            <a:ext cx="4947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2020-2021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уч.г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Кожевниковский, Томский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Молчановский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68546" y="1044005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12593" y="1269016"/>
            <a:ext cx="459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2021-2022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уч.г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 Стрежевой,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Бакчарский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, Верхнекетский,  Парабельский р-ны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3826" y="2154448"/>
            <a:ext cx="257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совещаниях и всероссийских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конференциях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133379" y="4764614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04819" y="3793012"/>
            <a:ext cx="4403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IV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Международная практическая конференция по медиации (20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- 21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сентября 2021 г., Анапа)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4"/>
              </a:rPr>
              <a:t>https://mediationconf.ru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4"/>
              </a:rPr>
              <a:t>/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2507" y="2949969"/>
            <a:ext cx="4766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III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Международная междисциплинарная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научно-практическая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конференция «Медиация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: современность, </a:t>
            </a:r>
            <a:r>
              <a:rPr lang="ru-RU" sz="11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инновационность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, технологичность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» (23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24 сентября 2021 г., СПб)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5"/>
              </a:rPr>
              <a:t>events.spbu.ru/events/mediation-2021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0982" y="2091377"/>
            <a:ext cx="432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Научно-практическая конференция «Успешная практика применения медиации во время пандемии. Медиация – тренд разрешения споров 2021 г. и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постковидной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реабилитации» (15-16 февраля 2021 г.)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051271" y="2268141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460905" y="4644405"/>
            <a:ext cx="7848872" cy="0"/>
          </a:xfrm>
          <a:prstGeom prst="line">
            <a:avLst/>
          </a:prstGeom>
          <a:ln w="25400" cmpd="sng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80" y="1343177"/>
            <a:ext cx="7872974" cy="504056"/>
          </a:xfrm>
        </p:spPr>
        <p:txBody>
          <a:bodyPr/>
          <a:lstStyle/>
          <a:p>
            <a:pPr algn="ctr"/>
            <a: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Общие сведения </a:t>
            </a:r>
            <a: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 </a:t>
            </a:r>
            <a: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службах медиации (примирения</a:t>
            </a:r>
            <a: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b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 системе общего образования Томской области в 2020-2021 уч. г.</a:t>
            </a:r>
            <a:endParaRPr lang="ru-RU" sz="1400" b="1" spc="-2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614" y="4875017"/>
            <a:ext cx="1928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291 школа</a:t>
            </a:r>
          </a:p>
          <a:p>
            <a:pPr algn="ctr">
              <a:lnSpc>
                <a:spcPts val="1800"/>
              </a:lnSpc>
            </a:pP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(в том числе 121 МКШ</a:t>
            </a:r>
            <a:r>
              <a:rPr lang="ru-RU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6333" y="4957805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dirty="0">
                <a:latin typeface="Century Gothic" panose="020B0502020202020204" pitchFamily="34" charset="0"/>
              </a:rPr>
              <a:t>12 ОГУ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999" t="9461" r="17513"/>
          <a:stretch/>
        </p:blipFill>
        <p:spPr>
          <a:xfrm>
            <a:off x="4012515" y="3258864"/>
            <a:ext cx="987491" cy="1088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-3" t="5163" r="15930"/>
          <a:stretch/>
        </p:blipFill>
        <p:spPr>
          <a:xfrm>
            <a:off x="2015335" y="1988121"/>
            <a:ext cx="987702" cy="24256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5990" y="3811760"/>
            <a:ext cx="86433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7 служб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медиации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976" y="3414365"/>
            <a:ext cx="96212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173 службы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медиации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3933" y="2276878"/>
            <a:ext cx="100380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96  служб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примирения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381" y="3356170"/>
            <a:ext cx="1003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 служб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примирения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1594988" y="2278336"/>
            <a:ext cx="330307" cy="1917990"/>
          </a:xfrm>
          <a:prstGeom prst="leftBrace">
            <a:avLst>
              <a:gd name="adj1" fmla="val 71593"/>
              <a:gd name="adj2" fmla="val 50000"/>
            </a:avLst>
          </a:prstGeom>
          <a:ln w="38100">
            <a:solidFill>
              <a:srgbClr val="E46C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3585906" y="3389588"/>
            <a:ext cx="330307" cy="945245"/>
          </a:xfrm>
          <a:prstGeom prst="leftBrace">
            <a:avLst>
              <a:gd name="adj1" fmla="val 71593"/>
              <a:gd name="adj2" fmla="val 50000"/>
            </a:avLst>
          </a:prstGeom>
          <a:ln w="38100">
            <a:solidFill>
              <a:srgbClr val="E46C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0329" y="3802972"/>
            <a:ext cx="67999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269</a:t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служб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1469" y="3878409"/>
            <a:ext cx="67999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служб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3349138" y="4953979"/>
            <a:ext cx="265581" cy="23417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87703" y="69041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деятельности  служб медиации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основании рекомендаций Минюста РФ,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РФ)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2395" y="6420656"/>
            <a:ext cx="7400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письмо Минюста РФ №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12/22455-АА от 28.02.2020 « Об организации работы по выполнению пункта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….»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исьмо </a:t>
            </a:r>
            <a:r>
              <a:rPr lang="ru-RU" sz="1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РФ 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№ 07-1330 от 16.03.2021 «О мониторинге деятельности служб медиации</a:t>
            </a: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543621" y="0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Организационное сопровождение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0743" y="5282978"/>
            <a:ext cx="991618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</a:rPr>
              <a:t>7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служб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медиации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9778" y="2706842"/>
            <a:ext cx="1224951" cy="717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>
                <a:solidFill>
                  <a:schemeClr val="bg1"/>
                </a:solidFill>
              </a:rPr>
              <a:t>173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службы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медиации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473" y="3871500"/>
            <a:ext cx="1176924" cy="562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bg1"/>
                </a:solidFill>
              </a:rPr>
              <a:t>5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служб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примирения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5478" y="4897300"/>
            <a:ext cx="32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Службы медиации /примирения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1478 человек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3424" y="3959214"/>
            <a:ext cx="1328504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>
                <a:solidFill>
                  <a:schemeClr val="bg1"/>
                </a:solidFill>
              </a:rPr>
              <a:t>283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сотрудника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91656" y="5537812"/>
            <a:ext cx="1080745" cy="608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chemeClr val="bg1"/>
                </a:solidFill>
              </a:rPr>
              <a:t>42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1050" b="1" dirty="0">
                <a:solidFill>
                  <a:schemeClr val="bg1"/>
                </a:solidFill>
              </a:rPr>
              <a:t>родитель / </a:t>
            </a:r>
            <a:br>
              <a:rPr lang="ru-RU" sz="1050" b="1" dirty="0">
                <a:solidFill>
                  <a:schemeClr val="bg1"/>
                </a:solidFill>
              </a:rPr>
            </a:br>
            <a:r>
              <a:rPr lang="ru-RU" sz="1050" b="1" dirty="0">
                <a:solidFill>
                  <a:schemeClr val="bg1"/>
                </a:solidFill>
              </a:rPr>
              <a:t>законный </a:t>
            </a:r>
            <a:br>
              <a:rPr lang="ru-RU" sz="1050" b="1" dirty="0">
                <a:solidFill>
                  <a:schemeClr val="bg1"/>
                </a:solidFill>
              </a:rPr>
            </a:br>
            <a:r>
              <a:rPr lang="ru-RU" sz="1050" b="1" dirty="0">
                <a:solidFill>
                  <a:schemeClr val="bg1"/>
                </a:solidFill>
              </a:rPr>
              <a:t> представитель</a:t>
            </a:r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102" y="2340149"/>
            <a:ext cx="2374247" cy="212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16541" y="2760893"/>
            <a:ext cx="106840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719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сотрудников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4102" y="2772368"/>
            <a:ext cx="114439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676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обучающихся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75598" y="3484925"/>
            <a:ext cx="128154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147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родителей /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законных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представителей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649999" y="2548334"/>
            <a:ext cx="8030" cy="1636605"/>
          </a:xfrm>
          <a:prstGeom prst="line">
            <a:avLst/>
          </a:prstGeom>
          <a:noFill/>
          <a:ln w="12700" cap="flat">
            <a:solidFill>
              <a:srgbClr val="0063B8"/>
            </a:solidFill>
            <a:prstDash val="lg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Прямая со стрелкой 37"/>
          <p:cNvCxnSpPr/>
          <p:nvPr/>
        </p:nvCxnSpPr>
        <p:spPr>
          <a:xfrm>
            <a:off x="8662361" y="3138310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94965" y="2735358"/>
            <a:ext cx="12057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Службы </a:t>
            </a:r>
          </a:p>
          <a:p>
            <a:pPr algn="ctr">
              <a:lnSpc>
                <a:spcPts val="1800"/>
              </a:lnSpc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примирения </a:t>
            </a:r>
          </a:p>
          <a:p>
            <a:pPr algn="ctr">
              <a:lnSpc>
                <a:spcPts val="1800"/>
              </a:lnSpc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ДОУ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213424" y="3567623"/>
            <a:ext cx="6234854" cy="367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478" tIns="45478" rIns="45478" bIns="45478" numCol="1" spcCol="38100" rtlCol="0" anchor="ctr">
            <a:spAutoFit/>
          </a:bodyPr>
          <a:lstStyle/>
          <a:p>
            <a:pPr defTabSz="909590" hangingPunct="0"/>
            <a:endParaRPr lang="ru-RU" sz="179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25164" y="4411003"/>
            <a:ext cx="2088232" cy="678101"/>
          </a:xfrm>
          <a:prstGeom prst="roundRect">
            <a:avLst>
              <a:gd name="adj" fmla="val 31232"/>
            </a:avLst>
          </a:prstGeom>
          <a:gradFill flip="none" rotWithShape="1">
            <a:gsLst>
              <a:gs pos="4000">
                <a:srgbClr val="FBF3B7"/>
              </a:gs>
              <a:gs pos="17000">
                <a:srgbClr val="FBF3B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71813" y="5356089"/>
            <a:ext cx="2088232" cy="664250"/>
          </a:xfrm>
          <a:prstGeom prst="roundRect">
            <a:avLst>
              <a:gd name="adj" fmla="val 31232"/>
            </a:avLst>
          </a:prstGeom>
          <a:gradFill flip="none" rotWithShape="1">
            <a:gsLst>
              <a:gs pos="4000">
                <a:srgbClr val="FBF3B7"/>
              </a:gs>
              <a:gs pos="17000">
                <a:srgbClr val="FBF3B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459293" y="5475799"/>
            <a:ext cx="1504133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0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Урегулированных обращений</a:t>
            </a:r>
            <a:endParaRPr lang="ru-RU" sz="10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516757" y="4678612"/>
            <a:ext cx="1201103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0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Всего обращений</a:t>
            </a:r>
            <a:endParaRPr lang="ru-RU" sz="10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1813" y="1805896"/>
            <a:ext cx="2088232" cy="672456"/>
          </a:xfrm>
          <a:prstGeom prst="roundRect">
            <a:avLst>
              <a:gd name="adj" fmla="val 31232"/>
            </a:avLst>
          </a:prstGeom>
          <a:gradFill flip="none" rotWithShape="1">
            <a:gsLst>
              <a:gs pos="4000">
                <a:srgbClr val="FBF3B7"/>
              </a:gs>
              <a:gs pos="17000">
                <a:srgbClr val="FBF3B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71813" y="2553777"/>
            <a:ext cx="2088232" cy="651042"/>
          </a:xfrm>
          <a:prstGeom prst="roundRect">
            <a:avLst>
              <a:gd name="adj" fmla="val 31232"/>
            </a:avLst>
          </a:prstGeom>
          <a:gradFill flip="none" rotWithShape="1">
            <a:gsLst>
              <a:gs pos="4000">
                <a:srgbClr val="FBF3B7"/>
              </a:gs>
              <a:gs pos="17000">
                <a:srgbClr val="FBF3B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451411" y="2704354"/>
            <a:ext cx="1504133" cy="528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0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Урегулированных обращений</a:t>
            </a:r>
            <a:endParaRPr lang="ru-RU" sz="10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452274" y="2084827"/>
            <a:ext cx="1201103" cy="528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0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Всего обращений</a:t>
            </a:r>
            <a:endParaRPr lang="ru-RU" sz="10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159" y="2167190"/>
            <a:ext cx="1450911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>
                <a:solidFill>
                  <a:schemeClr val="bg1"/>
                </a:solidFill>
              </a:rPr>
              <a:t>26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сотрудников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375031" y="1887298"/>
            <a:ext cx="2952328" cy="242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Сведения о количестве 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случаев, направленных </a:t>
            </a:r>
            <a:b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на рассмотрение </a:t>
            </a:r>
            <a:b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в службы медиации </a:t>
            </a:r>
            <a:b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(примирения) </a:t>
            </a:r>
            <a:b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в школах</a:t>
            </a:r>
            <a:endParaRPr lang="ru-RU" sz="11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71335" y="4166453"/>
            <a:ext cx="2736304" cy="264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Сведения о количестве </a:t>
            </a:r>
            <a:endParaRPr lang="ru-RU" sz="11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случаев 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среди </a:t>
            </a:r>
            <a:endParaRPr lang="ru-RU" sz="11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обучающихся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endParaRPr lang="ru-RU" sz="11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Совершивших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правонарушение, 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направленных на </a:t>
            </a:r>
            <a:endParaRPr lang="ru-RU" sz="1100" spc="-2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рассмотрение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в службы 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медиации 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(примирения) </a:t>
            </a:r>
          </a:p>
          <a:p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ru-RU" sz="1100" spc="-20" dirty="0">
                <a:solidFill>
                  <a:srgbClr val="002060"/>
                </a:solidFill>
                <a:latin typeface="Century Gothic" panose="020B0502020202020204" pitchFamily="34" charset="0"/>
              </a:rPr>
              <a:t>2020-2021 учебный год)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90" y="1745380"/>
            <a:ext cx="2160833" cy="1744771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480340" y="2026417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675</a:t>
            </a:r>
            <a:endParaRPr lang="ru-RU" sz="1600" b="1" spc="-2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459372" y="2740113"/>
            <a:ext cx="649527" cy="5292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628</a:t>
            </a:r>
            <a:endParaRPr lang="ru-RU" sz="1600" b="1" spc="-2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27" y="4421253"/>
            <a:ext cx="840572" cy="1807328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5088633" y="4741270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76</a:t>
            </a:r>
            <a:endParaRPr lang="ru-RU" sz="1600" b="1" spc="-2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120254" y="5517962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71</a:t>
            </a:r>
            <a:endParaRPr lang="ru-RU" sz="1600" b="1" spc="-2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04514" y="2106528"/>
            <a:ext cx="812800" cy="812800"/>
          </a:xfrm>
          <a:prstGeom prst="ellipse">
            <a:avLst/>
          </a:prstGeom>
          <a:solidFill>
            <a:srgbClr val="76E6D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595527" y="2379655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93%</a:t>
            </a:r>
            <a:endParaRPr lang="ru-RU" sz="1600" b="1" spc="-2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520206" y="4848276"/>
            <a:ext cx="812800" cy="812800"/>
          </a:xfrm>
          <a:prstGeom prst="ellipse">
            <a:avLst/>
          </a:prstGeom>
          <a:solidFill>
            <a:srgbClr val="76E6D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603698" y="5133102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16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93%</a:t>
            </a:r>
            <a:endParaRPr lang="ru-RU" sz="1600" b="1" spc="-2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1376706" y="3531455"/>
            <a:ext cx="7560840" cy="443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</a:rPr>
              <a:t>Самая популярная тематика обращений </a:t>
            </a:r>
            <a:r>
              <a:rPr lang="ru-RU" sz="1200" dirty="0">
                <a:solidFill>
                  <a:srgbClr val="002060"/>
                </a:solidFill>
              </a:rPr>
              <a:t>– </a:t>
            </a:r>
            <a:r>
              <a:rPr lang="ru-RU" sz="1200" dirty="0">
                <a:solidFill>
                  <a:srgbClr val="002060"/>
                </a:solidFill>
              </a:rPr>
              <a:t>это </a:t>
            </a:r>
            <a:r>
              <a:rPr lang="ru-RU" sz="1200" dirty="0">
                <a:solidFill>
                  <a:srgbClr val="002060"/>
                </a:solidFill>
              </a:rPr>
              <a:t>«ребёнок </a:t>
            </a:r>
            <a:r>
              <a:rPr lang="ru-RU" sz="1200" dirty="0">
                <a:solidFill>
                  <a:srgbClr val="002060"/>
                </a:solidFill>
              </a:rPr>
              <a:t>с трудным поведением в </a:t>
            </a:r>
            <a:r>
              <a:rPr lang="ru-RU" sz="1200" dirty="0">
                <a:solidFill>
                  <a:srgbClr val="002060"/>
                </a:solidFill>
              </a:rPr>
              <a:t>классе» 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</a:rPr>
              <a:t>и </a:t>
            </a:r>
            <a:r>
              <a:rPr lang="ru-RU" sz="1200" dirty="0">
                <a:solidFill>
                  <a:srgbClr val="002060"/>
                </a:solidFill>
              </a:rPr>
              <a:t>как </a:t>
            </a:r>
            <a:r>
              <a:rPr lang="ru-RU" sz="1200" dirty="0">
                <a:solidFill>
                  <a:srgbClr val="002060"/>
                </a:solidFill>
              </a:rPr>
              <a:t>следствие, конфликт </a:t>
            </a:r>
            <a:r>
              <a:rPr lang="ru-RU" sz="1200" dirty="0">
                <a:solidFill>
                  <a:srgbClr val="002060"/>
                </a:solidFill>
              </a:rPr>
              <a:t>с </a:t>
            </a:r>
            <a:r>
              <a:rPr lang="ru-RU" sz="1200" dirty="0">
                <a:solidFill>
                  <a:srgbClr val="002060"/>
                </a:solidFill>
              </a:rPr>
              <a:t>учителями, </a:t>
            </a:r>
            <a:r>
              <a:rPr lang="ru-RU" sz="1200" dirty="0">
                <a:solidFill>
                  <a:srgbClr val="002060"/>
                </a:solidFill>
              </a:rPr>
              <a:t>либо со сверстниками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87703" y="69041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деятельности  служб медиации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основании рекомендаций Минюста РФ,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РФ)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813" y="1232515"/>
            <a:ext cx="8104796" cy="264250"/>
          </a:xfrm>
        </p:spPr>
        <p:txBody>
          <a:bodyPr>
            <a:noAutofit/>
          </a:bodyPr>
          <a:lstStyle/>
          <a:p>
            <a:pPr algn="ctr"/>
            <a:r>
              <a:rPr lang="ru-RU" sz="1200" b="1" spc="-2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Сведения о количестве случаев, направленных на рассмотрение в службы медиации </a:t>
            </a:r>
            <a:r>
              <a:rPr lang="ru-RU" sz="1200" b="1" spc="-2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(примирения) </a:t>
            </a:r>
            <a:br>
              <a:rPr lang="ru-RU" sz="1200" b="1" spc="-2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b="1" spc="-2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школах Томской области</a:t>
            </a:r>
            <a:endParaRPr lang="ru-RU" sz="1200" b="1" spc="-2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543621" y="0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Организационное сопровождение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0760" y="2235882"/>
            <a:ext cx="21499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информированность</a:t>
            </a: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оверие</a:t>
            </a: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эффективность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620204" y="3726797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35904" y="4516510"/>
            <a:ext cx="1465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ТД</a:t>
            </a: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горячие линии</a:t>
            </a: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соц. сети</a:t>
            </a: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ПОС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59 ФЗ</a:t>
            </a:r>
          </a:p>
          <a:p>
            <a:pPr algn="ctr">
              <a:lnSpc>
                <a:spcPts val="1800"/>
              </a:lnSpc>
            </a:pPr>
            <a:endParaRPr lang="ru-RU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445461" y="1744314"/>
            <a:ext cx="8030" cy="3859030"/>
          </a:xfrm>
          <a:prstGeom prst="line">
            <a:avLst/>
          </a:prstGeom>
          <a:noFill/>
          <a:ln w="12700" cap="flat">
            <a:solidFill>
              <a:srgbClr val="0063B8"/>
            </a:solidFill>
            <a:prstDash val="lg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Заголовок 1"/>
          <p:cNvSpPr txBox="1">
            <a:spLocks/>
          </p:cNvSpPr>
          <p:nvPr/>
        </p:nvSpPr>
        <p:spPr>
          <a:xfrm>
            <a:off x="8135546" y="3413888"/>
            <a:ext cx="649527" cy="297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4800" b="1" spc="-20" dirty="0">
                <a:solidFill>
                  <a:srgbClr val="C00000"/>
                </a:solidFill>
                <a:latin typeface="Century Gothic" panose="020B0502020202020204" pitchFamily="34" charset="0"/>
              </a:rPr>
              <a:t>?</a:t>
            </a:r>
            <a:endParaRPr lang="ru-RU" sz="4800" b="1" spc="-2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3" y="4133"/>
            <a:ext cx="7560840" cy="792088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Методическое сопровождение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949" y="995850"/>
            <a:ext cx="302433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Единый информационный 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ресурс защиты прав детей 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://fcprc.ru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/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207" t="6779" r="56429" b="9971"/>
          <a:stretch/>
        </p:blipFill>
        <p:spPr>
          <a:xfrm>
            <a:off x="1467345" y="998150"/>
            <a:ext cx="1914363" cy="115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78540" y="1944988"/>
            <a:ext cx="3432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Методические рекомендации по созданию и развитию служб примирения в образовательных организациях</a:t>
            </a:r>
          </a:p>
          <a:p>
            <a:r>
              <a:rPr lang="en-US" sz="1200" dirty="0">
                <a:latin typeface="Century Gothic" panose="020B0502020202020204" pitchFamily="34" charset="0"/>
                <a:hlinkClick r:id="rId5"/>
              </a:rPr>
              <a:t>https://toipkro.ru/content/files/documents/podrazdeleniya/pip/Metodim_ot_MINOBRprilozhie_niie_2.pdf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5712" t="16666" r="67858" b="11903"/>
          <a:stretch/>
        </p:blipFill>
        <p:spPr>
          <a:xfrm>
            <a:off x="7490518" y="1379301"/>
            <a:ext cx="1470388" cy="191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60157"/>
              </p:ext>
            </p:extLst>
          </p:nvPr>
        </p:nvGraphicFramePr>
        <p:xfrm>
          <a:off x="1219585" y="3780309"/>
          <a:ext cx="7812868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508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КПК по восстановительному правосудию </a:t>
                      </a:r>
                    </a:p>
                    <a:p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и основам медиации </a:t>
                      </a:r>
                    </a:p>
                    <a:p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для педагогических работников</a:t>
                      </a:r>
                      <a:endParaRPr lang="ru-RU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в рамках КПК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модули «Эффективное общение»,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Конфликтология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»,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в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осстановительный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подход, основы примирительных процедур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Организация и проведение информационно-просветительских мероприятий: лекций , семинаров, консультаций по темам, связанным с реализацией примирительных процедур и процедур медиации</a:t>
                      </a:r>
                    </a:p>
                    <a:p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 в рамках Всероссийского дня правовой помощи детям</a:t>
                      </a:r>
                      <a:endParaRPr lang="ru-RU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в рамках региональной недели психологии (ноябрь) предусмотрены </a:t>
                      </a:r>
                      <a:r>
                        <a:rPr lang="ru-RU" sz="11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вебинары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, мастер-классы педагогов-психологов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5288037" y="4572397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88037" y="5436493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286198" y="3705267"/>
            <a:ext cx="7776864" cy="89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ГЗ ТОИПКРО на 2021 г. и на плановый период 2022–2023 г.</a:t>
            </a:r>
          </a:p>
          <a:p>
            <a:pPr marL="0" indent="0" algn="ctr">
              <a:buNone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736954" y="2006996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47877" y="1423381"/>
            <a:ext cx="4752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Информационно-просветительская деятельность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служб медиации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Томской области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3787" y="4191508"/>
            <a:ext cx="2589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мероприятий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направленных на популяризацию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медиации,  повышению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правовой культуры (грамотности) несовершеннолетних и их законных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представителей (в очном и онлайн формате): во все детские коллективы, род. собрания (МО, ОО)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1489" y="3525165"/>
            <a:ext cx="2256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Размещение и ежеквартальное обновление информации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сайтах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ОО, в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социальных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сетях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8362" y="1896673"/>
            <a:ext cx="26703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Распространение  информационно-просветительских материалов (буклеты, брошюры, плакаты, блокноты, листовки и т.д.), 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2030" y="5599043"/>
            <a:ext cx="2952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Распространение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лучших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практик (семинары, конкурсы 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32454" y="6411309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100% МО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525944" y="6574077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022068" y="342518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100% МО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461693" y="3564285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74097" y="2784225"/>
            <a:ext cx="2425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Обновление информации  </a:t>
            </a: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стендах в помещениях ОО</a:t>
            </a: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холлы / учительские / классы)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3145" y="2673896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100% ОО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424110" y="2883676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023145" y="1962703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100% ОО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376028" y="2332035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945661" y="4236358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100% ОО</a:t>
            </a:r>
          </a:p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(сентябрь – октябрь 2021)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551919" y="4512582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111373" y="541570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100% МО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563286" y="5634775"/>
            <a:ext cx="3745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11671" y="6337253"/>
            <a:ext cx="5465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Мониторинг сведений о информационно-просветительской деятельности (отв. ДОО ТО  (ТОИПКРО))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54653" y="2153527"/>
            <a:ext cx="8030" cy="3859030"/>
          </a:xfrm>
          <a:prstGeom prst="line">
            <a:avLst/>
          </a:prstGeom>
          <a:noFill/>
          <a:ln w="12700" cap="flat">
            <a:solidFill>
              <a:srgbClr val="0063B8"/>
            </a:solidFill>
            <a:prstDash val="lg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2574724" y="1519725"/>
            <a:ext cx="1124236" cy="304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Факт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54781" y="1384005"/>
            <a:ext cx="1124236" cy="387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План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28563" y="1918654"/>
            <a:ext cx="360040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областной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слет юных медиаторов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ренинги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обучающимися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классные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часы 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День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толерантности в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школе 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родительский ринг «Как выжить с подростком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тренинги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для родителей «Три способа сладить с подростком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», «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Для чего нужна служба медиации в школе»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лекторий для родителей «Как разрешить конфликтную ситуацию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Онлайн - консультации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«Конструктивное преодоление конфликтов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конкурсы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профессионального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мастерства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семинары-тренинги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посвященные отдельным технологиям разрешения конфликтов, для педагогов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школ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КПК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педагогические советы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«Медиативный подход в решении школьных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конфликтов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24014" y="5644611"/>
            <a:ext cx="792523" cy="390361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en-US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&gt;</a:t>
            </a:r>
            <a:r>
              <a:rPr lang="ru-RU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</a:t>
            </a:r>
            <a:r>
              <a:rPr lang="en-US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</a:t>
            </a:r>
            <a:endParaRPr lang="ru-RU" sz="1400" b="1" spc="-4" dirty="0">
              <a:solidFill>
                <a:srgbClr val="EC5F0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ru-RU" sz="1000" dirty="0">
                <a:solidFill>
                  <a:srgbClr val="2E75B6"/>
                </a:solidFill>
                <a:latin typeface="Century Gothic" panose="020B0502020202020204" pitchFamily="34" charset="0"/>
              </a:rPr>
              <a:t>педагогов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64704" y="2368087"/>
            <a:ext cx="911145" cy="390361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en-US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&gt;</a:t>
            </a:r>
            <a:r>
              <a:rPr lang="ru-RU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34 000</a:t>
            </a:r>
            <a:endParaRPr lang="ru-RU" sz="1400" b="1" spc="-4" dirty="0">
              <a:solidFill>
                <a:srgbClr val="EC5F0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ru-RU" sz="1000" dirty="0">
                <a:solidFill>
                  <a:srgbClr val="2E75B6"/>
                </a:solidFill>
                <a:latin typeface="Century Gothic" panose="020B0502020202020204" pitchFamily="34" charset="0"/>
              </a:rPr>
              <a:t>школьников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30649" y="4079164"/>
            <a:ext cx="840613" cy="390361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en-US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&gt;</a:t>
            </a:r>
            <a:r>
              <a:rPr lang="ru-RU" sz="1400" b="1" spc="-4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20 000</a:t>
            </a:r>
            <a:endParaRPr lang="ru-RU" sz="1400" b="1" spc="-4" dirty="0">
              <a:solidFill>
                <a:srgbClr val="EC5F0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" algn="ctr">
              <a:lnSpc>
                <a:spcPct val="80000"/>
              </a:lnSpc>
              <a:spcBef>
                <a:spcPts val="236"/>
              </a:spcBef>
              <a:tabLst>
                <a:tab pos="1943528" algn="l"/>
              </a:tabLst>
            </a:pPr>
            <a:r>
              <a:rPr lang="ru-RU" sz="1000" dirty="0">
                <a:solidFill>
                  <a:srgbClr val="2E75B6"/>
                </a:solidFill>
                <a:latin typeface="Century Gothic" panose="020B0502020202020204" pitchFamily="34" charset="0"/>
              </a:rPr>
              <a:t>родителей</a:t>
            </a:r>
            <a:endParaRPr lang="ru-RU" sz="1000" dirty="0">
              <a:solidFill>
                <a:srgbClr val="2E75B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71613" y="413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Информационное сопровождение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613" y="1188021"/>
            <a:ext cx="7560840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«В современной системе образования медиации отведена важная роль: она является эффективным способом разрешения споров и урегулирования конфликтов»</a:t>
            </a: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000" dirty="0">
                <a:solidFill>
                  <a:srgbClr val="002060"/>
                </a:solidFill>
              </a:rPr>
              <a:t>Д.Е. Грибов,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заместитель Министра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просвещения Российской Федерации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62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1613" y="1548061"/>
            <a:ext cx="5544616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Состояние деятельности служб медиации в образовательных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организациях Томской области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и направления развития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5542" y="3924325"/>
            <a:ext cx="5740687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Садиева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Марина Станиславовна,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к.пс.н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.,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председатель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комитета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организационно-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кадровой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 правовой работы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ДОО ТО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Маликова Людмила Анатольевна, консультант комитета общего и дополнительного образования ДОО ТО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Тел. 8 38 22 51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33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60,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120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fz@edu.tomsk.gov.ru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53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838</Words>
  <Application>Microsoft Office PowerPoint</Application>
  <PresentationFormat>Произвольный</PresentationFormat>
  <Paragraphs>165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Wingdings</vt:lpstr>
      <vt:lpstr>Тема Office</vt:lpstr>
      <vt:lpstr>Состояние деятельности служб медиации в образовательных организациях Томской области  и направления развития </vt:lpstr>
      <vt:lpstr>Нормативно-правовое обеспечение</vt:lpstr>
      <vt:lpstr>Организационное сопровождение</vt:lpstr>
      <vt:lpstr>Общие сведения о службах медиации (примирения)  в  системе общего образования Томской области в 2020-2021 уч. г.</vt:lpstr>
      <vt:lpstr>Сведения о количестве случаев, направленных на рассмотрение в службы медиации (примирения)  в школах Томской области</vt:lpstr>
      <vt:lpstr>Методическое сопровождение</vt:lpstr>
      <vt:lpstr>Информационно-просветительская деятельность  служб медиации Томской области</vt:lpstr>
      <vt:lpstr>Презентация PowerPoint</vt:lpstr>
      <vt:lpstr>Состояние деятельности служб медиации в образовательных организациях Томской области  и направления развития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78</cp:revision>
  <cp:lastPrinted>2021-08-19T12:23:21Z</cp:lastPrinted>
  <dcterms:created xsi:type="dcterms:W3CDTF">2021-07-29T09:26:48Z</dcterms:created>
  <dcterms:modified xsi:type="dcterms:W3CDTF">2021-08-20T02:53:44Z</dcterms:modified>
</cp:coreProperties>
</file>