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4" r:id="rId4"/>
    <p:sldId id="267" r:id="rId5"/>
    <p:sldId id="272" r:id="rId6"/>
    <p:sldId id="266" r:id="rId7"/>
    <p:sldId id="265" r:id="rId8"/>
    <p:sldId id="269" r:id="rId9"/>
    <p:sldId id="268" r:id="rId10"/>
    <p:sldId id="270" r:id="rId11"/>
    <p:sldId id="271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21042-436A-4DB3-B50D-CFFF4252D1A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84500-3A59-475C-8BD6-B104A8796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4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84500-3A59-475C-8BD6-B104A87968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4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vaykoi@admin.tom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vaykoi@admin.tom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.tomsk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49" y="2276872"/>
            <a:ext cx="7007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Резерв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управленческих кадров как инструмент реализации современной кадровой 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политики</a:t>
            </a:r>
          </a:p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(из опыта работы 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департамента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администрации г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. Томска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443711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Швайко И.В., заместитель </a:t>
            </a:r>
            <a:r>
              <a:rPr lang="ru-RU" dirty="0"/>
              <a:t>начальника </a:t>
            </a:r>
            <a:r>
              <a:rPr lang="ru-RU" dirty="0" smtClean="0"/>
              <a:t>департамента </a:t>
            </a:r>
            <a:r>
              <a:rPr lang="ru-RU" dirty="0"/>
              <a:t>образования администрации </a:t>
            </a:r>
            <a:r>
              <a:rPr lang="ru-RU" dirty="0" smtClean="0"/>
              <a:t>г</a:t>
            </a:r>
            <a:r>
              <a:rPr lang="ru-RU" dirty="0"/>
              <a:t>. Томска, </a:t>
            </a:r>
            <a:r>
              <a:rPr lang="en-US" u="sng" dirty="0" err="1">
                <a:hlinkClick r:id="rId3"/>
              </a:rPr>
              <a:t>shvaykoi</a:t>
            </a:r>
            <a:r>
              <a:rPr lang="ru-RU" u="sng" dirty="0">
                <a:hlinkClick r:id="rId3"/>
              </a:rPr>
              <a:t>@</a:t>
            </a:r>
            <a:r>
              <a:rPr lang="en-US" u="sng" dirty="0">
                <a:hlinkClick r:id="rId3"/>
              </a:rPr>
              <a:t>admin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tomsk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761" y="570275"/>
            <a:ext cx="322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Проверка знаний </a:t>
            </a:r>
            <a:r>
              <a:rPr lang="ru-RU" b="1" dirty="0" smtClean="0">
                <a:solidFill>
                  <a:srgbClr val="002060"/>
                </a:solidFill>
              </a:rPr>
              <a:t>резервистов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761" y="961283"/>
            <a:ext cx="11953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ПОЛОЖЕНИЕ</a:t>
            </a:r>
            <a:r>
              <a:rPr lang="ru-RU" sz="1600" b="1" dirty="0">
                <a:solidFill>
                  <a:srgbClr val="16286E"/>
                </a:solidFill>
              </a:rPr>
              <a:t> </a:t>
            </a:r>
            <a:r>
              <a:rPr lang="ru-RU" sz="1600" dirty="0"/>
              <a:t>о проведении проверки знаний действующего законодательства в области управления образовательным учреждением работников учреждений, исполняющих обязанности руководителя в период отсутствия руководителя в муниципальных образовательных учреждениях, подведомственных департаменту образования администрации Города Томска </a:t>
            </a:r>
            <a:r>
              <a:rPr lang="ru-RU" sz="1600" dirty="0" smtClean="0"/>
              <a:t>(</a:t>
            </a:r>
            <a:r>
              <a:rPr lang="ru-RU" sz="1600" b="1" dirty="0" smtClean="0"/>
              <a:t>распоряжение департамента </a:t>
            </a:r>
            <a:r>
              <a:rPr lang="ru-RU" sz="1600" b="1" dirty="0"/>
              <a:t>образования администрации Города Томска от </a:t>
            </a:r>
            <a:r>
              <a:rPr lang="ru-RU" sz="1600" b="1" dirty="0" smtClean="0"/>
              <a:t>14.11.2018 г</a:t>
            </a:r>
            <a:r>
              <a:rPr lang="ru-RU" sz="1600" b="1" dirty="0"/>
              <a:t>. № 924 р</a:t>
            </a:r>
            <a:r>
              <a:rPr lang="ru-RU" sz="1600" dirty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82" y="2510122"/>
            <a:ext cx="2737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6286E"/>
                </a:solidFill>
              </a:rPr>
              <a:t>Нормативное основание:</a:t>
            </a:r>
            <a:endParaRPr lang="ru-RU" b="1" dirty="0">
              <a:solidFill>
                <a:srgbClr val="16286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47" y="2901130"/>
            <a:ext cx="4102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Федеральный Закон от </a:t>
            </a:r>
            <a:r>
              <a:rPr lang="ru-RU" sz="1600" dirty="0" smtClean="0"/>
              <a:t>29.12.2012 г. №273-ФЗ </a:t>
            </a:r>
            <a:r>
              <a:rPr lang="ru-RU" sz="1600" dirty="0"/>
              <a:t>«Об образовании в Российской Федерации»</a:t>
            </a: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Положение о департаменте образования администрации Города Томска, утвержденного решением Думы Города Томска от </a:t>
            </a:r>
            <a:r>
              <a:rPr lang="ru-RU" sz="1600" dirty="0" smtClean="0"/>
              <a:t>30.10.2007 г. </a:t>
            </a:r>
            <a:r>
              <a:rPr lang="ru-RU" sz="1600" dirty="0"/>
              <a:t>№ </a:t>
            </a:r>
            <a:r>
              <a:rPr lang="ru-RU" sz="1600" dirty="0" smtClean="0"/>
              <a:t>683 </a:t>
            </a:r>
            <a:endParaRPr lang="ru-RU" sz="1600" dirty="0"/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Приказ департамента образования администрации Города Томска от </a:t>
            </a:r>
            <a:r>
              <a:rPr lang="ru-RU" sz="1600" dirty="0" smtClean="0"/>
              <a:t>30.05.2018 г. </a:t>
            </a:r>
            <a:r>
              <a:rPr lang="ru-RU" sz="1600" dirty="0"/>
              <a:t>№ 235 «О решении Коллегии департамента образования администрации Города Томска»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7848" y="2231709"/>
            <a:ext cx="73448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6286E"/>
                </a:solidFill>
              </a:rPr>
              <a:t>Цель проведения проверки знаний:</a:t>
            </a:r>
            <a:endParaRPr lang="ru-RU" b="1" dirty="0">
              <a:solidFill>
                <a:srgbClr val="16286E"/>
              </a:solidFill>
            </a:endParaRPr>
          </a:p>
          <a:p>
            <a:r>
              <a:rPr lang="ru-RU" sz="1600" dirty="0"/>
              <a:t> </a:t>
            </a:r>
            <a:r>
              <a:rPr lang="ru-RU" sz="1600" dirty="0" smtClean="0"/>
              <a:t>- обеспечение </a:t>
            </a:r>
            <a:r>
              <a:rPr lang="ru-RU" sz="1600" dirty="0"/>
              <a:t>эффективного управления образовательным учреждением в период отсутствия руководителя.</a:t>
            </a:r>
          </a:p>
          <a:p>
            <a:endParaRPr lang="ru-RU" sz="1600" b="1" dirty="0">
              <a:solidFill>
                <a:srgbClr val="16286E"/>
              </a:solidFill>
            </a:endParaRPr>
          </a:p>
          <a:p>
            <a:r>
              <a:rPr lang="ru-RU" sz="1600" b="1" dirty="0" smtClean="0">
                <a:solidFill>
                  <a:srgbClr val="16286E"/>
                </a:solidFill>
              </a:rPr>
              <a:t>ЗАДАЧИ:</a:t>
            </a:r>
            <a:endParaRPr lang="ru-RU" sz="1600" b="1" dirty="0">
              <a:solidFill>
                <a:srgbClr val="16286E"/>
              </a:solidFill>
            </a:endParaRP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определение уровня знаний норм действующего законодательства, регламентирующих деятельность образовательного </a:t>
            </a:r>
            <a:r>
              <a:rPr lang="ru-RU" sz="1600" dirty="0" smtClean="0"/>
              <a:t>учреждения</a:t>
            </a:r>
            <a:endParaRPr lang="ru-RU" sz="1600" dirty="0"/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мотивация непрерывного повышения уровня знаний и компетенций, личностного профессионального роста в использовании эффективных, современных технологий управления образовательным </a:t>
            </a:r>
            <a:r>
              <a:rPr lang="ru-RU" sz="1600" dirty="0" smtClean="0"/>
              <a:t>учреждением</a:t>
            </a:r>
            <a:endParaRPr lang="ru-RU" sz="1600" dirty="0"/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исключение принятия работником некомпетентных управленческих решений в период исполнения обязанностей руководителя образовательного </a:t>
            </a:r>
            <a:r>
              <a:rPr lang="ru-RU" sz="1600" dirty="0" smtClean="0"/>
              <a:t>учреждения</a:t>
            </a:r>
            <a:endParaRPr lang="ru-RU" sz="1600" dirty="0"/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выявление перспектив использования потенциальных возможностей работников, исполняющих обязанности руководителя в период его </a:t>
            </a:r>
            <a:r>
              <a:rPr lang="ru-RU" sz="1600" dirty="0" smtClean="0"/>
              <a:t>отсутствия</a:t>
            </a:r>
            <a:endParaRPr lang="ru-RU" sz="1600" dirty="0"/>
          </a:p>
        </p:txBody>
      </p:sp>
      <p:sp>
        <p:nvSpPr>
          <p:cNvPr id="10" name="Надпись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191344" y="121157"/>
            <a:ext cx="4433470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Перспективы развития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1464" y="116632"/>
            <a:ext cx="450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ПОРЯДОК ПРОВЕДЕНИЯ ПРОВЕРКИ ЗНАНИЙ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768"/>
            <a:ext cx="12192000" cy="4604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3592" y="3381675"/>
            <a:ext cx="9695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13DC"/>
                </a:solidFill>
                <a:effectLst/>
                <a:uLnTx/>
                <a:uFillTx/>
              </a:rPr>
              <a:t>Процедура проверки знаний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начинается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13DC"/>
                </a:solidFill>
                <a:effectLst/>
                <a:uLnTx/>
                <a:uFillTx/>
              </a:rPr>
              <a:t>с 1 октября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один этап в форме электронного тестирования по пяти модулям:  «Управление кад­рами», «Управление ресурсами», «Управление процессами», «Управление результатами», «Управление информацией». Продолжительность процедуры - 90минут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3592" y="4284571"/>
            <a:ext cx="9695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13DC"/>
                </a:solidFill>
                <a:effectLst/>
                <a:uLnTx/>
                <a:uFillTx/>
              </a:rPr>
              <a:t>Список работников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успешно прошедших проверку знаний (при условии выполнения тестовых заданий не менее - 70% от общего объема заданий),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313DC"/>
                </a:solidFill>
                <a:effectLst/>
                <a:uLnTx/>
                <a:uFillTx/>
              </a:rPr>
              <a:t>утверждается приказом департамента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образования администрации Города Томска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5307" y="5115568"/>
            <a:ext cx="789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!!!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313DC"/>
                </a:solidFill>
                <a:effectLst/>
                <a:uLnTx/>
                <a:uFillTx/>
              </a:rPr>
              <a:t>успешно прошедшие проверку знаний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вправе исполнять обязанности руководителя в период его отсутствия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313DC"/>
                </a:solidFill>
                <a:effectLst/>
                <a:uLnTx/>
                <a:uFillTx/>
              </a:rPr>
              <a:t> в течение 3 календарных лет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6313D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2" y="443711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Швайко И.В., заместитель </a:t>
            </a:r>
            <a:r>
              <a:rPr lang="ru-RU" dirty="0"/>
              <a:t>начальника </a:t>
            </a:r>
            <a:r>
              <a:rPr lang="ru-RU" dirty="0" smtClean="0"/>
              <a:t>департамента </a:t>
            </a:r>
            <a:r>
              <a:rPr lang="ru-RU" dirty="0"/>
              <a:t>образования администрации </a:t>
            </a:r>
            <a:r>
              <a:rPr lang="ru-RU" dirty="0" smtClean="0"/>
              <a:t>г</a:t>
            </a:r>
            <a:r>
              <a:rPr lang="ru-RU" dirty="0"/>
              <a:t>. Томска, </a:t>
            </a:r>
            <a:r>
              <a:rPr lang="en-US" u="sng" dirty="0" err="1">
                <a:hlinkClick r:id="rId3"/>
              </a:rPr>
              <a:t>shvaykoi</a:t>
            </a:r>
            <a:r>
              <a:rPr lang="ru-RU" u="sng" dirty="0">
                <a:hlinkClick r:id="rId3"/>
              </a:rPr>
              <a:t>@</a:t>
            </a:r>
            <a:r>
              <a:rPr lang="en-US" u="sng" dirty="0">
                <a:hlinkClick r:id="rId3"/>
              </a:rPr>
              <a:t>admin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tomsk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7320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+mj-lt"/>
                <a:cs typeface="Calibri" panose="020F0502020204030204" pitchFamily="34" charset="0"/>
              </a:rPr>
              <a:t>Резерв </a:t>
            </a:r>
            <a:r>
              <a:rPr lang="ru-RU" sz="2000" b="1" dirty="0">
                <a:latin typeface="+mj-lt"/>
                <a:cs typeface="Calibri" panose="020F0502020204030204" pitchFamily="34" charset="0"/>
              </a:rPr>
              <a:t>управленческих кадров как инструмент </a:t>
            </a:r>
            <a:endParaRPr lang="ru-RU" sz="2000" b="1" dirty="0" smtClean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+mj-lt"/>
                <a:cs typeface="Calibri" panose="020F0502020204030204" pitchFamily="34" charset="0"/>
              </a:rPr>
              <a:t>реализации </a:t>
            </a:r>
            <a:r>
              <a:rPr lang="ru-RU" sz="2000" b="1" dirty="0">
                <a:latin typeface="+mj-lt"/>
                <a:cs typeface="Calibri" panose="020F0502020204030204" pitchFamily="34" charset="0"/>
              </a:rPr>
              <a:t>современной кадровой </a:t>
            </a:r>
            <a:r>
              <a:rPr lang="ru-RU" sz="2000" b="1" dirty="0" smtClean="0">
                <a:latin typeface="+mj-lt"/>
                <a:cs typeface="Calibri" panose="020F0502020204030204" pitchFamily="34" charset="0"/>
              </a:rPr>
              <a:t>политики</a:t>
            </a:r>
          </a:p>
          <a:p>
            <a:pPr algn="ctr"/>
            <a:r>
              <a:rPr lang="ru-RU" sz="2000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+mj-lt"/>
                <a:cs typeface="Calibri" panose="020F0502020204030204" pitchFamily="34" charset="0"/>
              </a:rPr>
              <a:t>(из опыта работы </a:t>
            </a:r>
            <a:r>
              <a:rPr lang="ru-RU" sz="2000" b="1" dirty="0" smtClean="0">
                <a:latin typeface="+mj-lt"/>
                <a:cs typeface="Calibri" panose="020F0502020204030204" pitchFamily="34" charset="0"/>
              </a:rPr>
              <a:t>департамента </a:t>
            </a:r>
            <a:r>
              <a:rPr lang="ru-RU" sz="2000" b="1" dirty="0">
                <a:latin typeface="+mj-lt"/>
                <a:cs typeface="Calibri" panose="020F0502020204030204" pitchFamily="34" charset="0"/>
              </a:rPr>
              <a:t>образования </a:t>
            </a:r>
            <a:endParaRPr lang="ru-RU" sz="2000" b="1" dirty="0" smtClean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+mj-lt"/>
                <a:cs typeface="Calibri" panose="020F0502020204030204" pitchFamily="34" charset="0"/>
              </a:rPr>
              <a:t>администрации г. Томска)</a:t>
            </a:r>
            <a:endParaRPr lang="ru-RU" sz="20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дпись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335360" y="188640"/>
            <a:ext cx="6552728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Подготовка резерва управленческих кадров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801" y="1430712"/>
            <a:ext cx="526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16286E"/>
                </a:solidFill>
              </a:rPr>
              <a:t>Нормативное и информационное сопровождение</a:t>
            </a:r>
            <a:endParaRPr lang="ru-RU" b="1" dirty="0">
              <a:solidFill>
                <a:srgbClr val="1628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410" y="2636912"/>
            <a:ext cx="9762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i="1" dirty="0" smtClean="0"/>
              <a:t>Положение </a:t>
            </a:r>
            <a:r>
              <a:rPr lang="ru-RU" i="1" dirty="0"/>
              <a:t>о резерве управленческих кадров - приказ департамента образования администрации Города Томска от </a:t>
            </a:r>
            <a:r>
              <a:rPr lang="ru-RU" i="1" dirty="0" smtClean="0"/>
              <a:t>03.03.2010 г. </a:t>
            </a:r>
            <a:r>
              <a:rPr lang="ru-RU" i="1" dirty="0"/>
              <a:t>№ 166 «Об утверждении Положения о резерве управленческих кадров муниципальной системы образования города Томска» (в редакции приказов департамента от </a:t>
            </a:r>
            <a:r>
              <a:rPr lang="ru-RU" i="1" dirty="0" smtClean="0"/>
              <a:t>17.01.2012 г. </a:t>
            </a:r>
            <a:r>
              <a:rPr lang="ru-RU" i="1" dirty="0"/>
              <a:t>№ 31, от </a:t>
            </a:r>
            <a:r>
              <a:rPr lang="ru-RU" i="1" dirty="0" smtClean="0"/>
              <a:t>06.05.2014 г. </a:t>
            </a:r>
            <a:r>
              <a:rPr lang="ru-RU" i="1" dirty="0"/>
              <a:t>№ 165, от 07.05.2015 </a:t>
            </a:r>
            <a:r>
              <a:rPr lang="ru-RU" i="1" dirty="0" smtClean="0"/>
              <a:t>г. № </a:t>
            </a:r>
            <a:r>
              <a:rPr lang="ru-RU" i="1" dirty="0"/>
              <a:t>168, от </a:t>
            </a:r>
            <a:r>
              <a:rPr lang="ru-RU" i="1" dirty="0" smtClean="0"/>
              <a:t>09.11.2018 г. </a:t>
            </a:r>
            <a:r>
              <a:rPr lang="ru-RU" i="1" dirty="0"/>
              <a:t>№ 610).</a:t>
            </a:r>
          </a:p>
          <a:p>
            <a:pPr marL="342900" indent="-342900" algn="just">
              <a:buFont typeface="+mj-lt"/>
              <a:buAutoNum type="arabicPeriod"/>
            </a:pPr>
            <a:endParaRPr lang="ru-RU" i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i="1" dirty="0" smtClean="0"/>
              <a:t>Наличие </a:t>
            </a:r>
            <a:r>
              <a:rPr lang="ru-RU" i="1" dirty="0"/>
              <a:t>раздела на сайте с информацией о резерве управленческих кадров с указанием ссылки – сайт МО «Город Томск» </a:t>
            </a:r>
            <a:r>
              <a:rPr lang="ru-RU" i="1" dirty="0">
                <a:hlinkClick r:id="rId3"/>
              </a:rPr>
              <a:t>www.admin.tomsk.ru</a:t>
            </a:r>
            <a:r>
              <a:rPr lang="ru-RU" i="1" dirty="0"/>
              <a:t> в разделе «администрация» - «органы администрации» - «департамент образования администрации Города Томска» - «деятельность органа» - «кадровое обеспечение»</a:t>
            </a:r>
          </a:p>
        </p:txBody>
      </p:sp>
    </p:spTree>
    <p:extLst>
      <p:ext uri="{BB962C8B-B14F-4D97-AF65-F5344CB8AC3E}">
        <p14:creationId xmlns:p14="http://schemas.microsoft.com/office/powerpoint/2010/main" val="26486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825711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ea typeface="Times New Roman" panose="02020603050405020304" pitchFamily="18" charset="0"/>
              </a:rPr>
              <a:t>Положение устанавливает порядок создания и работы с резервом управленческих кадров муниципальной системы образования </a:t>
            </a:r>
            <a:r>
              <a:rPr lang="ru-RU" i="1" dirty="0" smtClean="0">
                <a:ea typeface="Times New Roman" panose="02020603050405020304" pitchFamily="18" charset="0"/>
              </a:rPr>
              <a:t>г. </a:t>
            </a:r>
            <a:r>
              <a:rPr lang="ru-RU" i="1" dirty="0">
                <a:ea typeface="Times New Roman" panose="02020603050405020304" pitchFamily="18" charset="0"/>
              </a:rPr>
              <a:t>Томска </a:t>
            </a:r>
            <a:r>
              <a:rPr lang="ru-RU" i="1" dirty="0" smtClean="0">
                <a:ea typeface="Times New Roman" panose="02020603050405020304" pitchFamily="18" charset="0"/>
              </a:rPr>
              <a:t>и </a:t>
            </a:r>
            <a:r>
              <a:rPr lang="ru-RU" i="1" dirty="0">
                <a:ea typeface="Times New Roman" panose="02020603050405020304" pitchFamily="18" charset="0"/>
              </a:rPr>
              <a:t>направлено на повышение эффективности процессов подбора, расстановки и ротации управленческих кадров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04314"/>
            <a:ext cx="6381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Положение о резерве управленческих кадров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028797"/>
            <a:ext cx="11568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результативность </a:t>
            </a:r>
            <a:r>
              <a:rPr lang="ru-RU" dirty="0">
                <a:ea typeface="Times New Roman" panose="02020603050405020304" pitchFamily="18" charset="0"/>
              </a:rPr>
              <a:t>и </a:t>
            </a:r>
            <a:r>
              <a:rPr lang="ru-RU" dirty="0" smtClean="0">
                <a:ea typeface="Times New Roman" panose="02020603050405020304" pitchFamily="18" charset="0"/>
              </a:rPr>
              <a:t>успешность</a:t>
            </a: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профессиональная компетентность</a:t>
            </a: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социальная </a:t>
            </a:r>
            <a:r>
              <a:rPr lang="ru-RU" dirty="0">
                <a:ea typeface="Times New Roman" panose="02020603050405020304" pitchFamily="18" charset="0"/>
              </a:rPr>
              <a:t>и личностная </a:t>
            </a:r>
            <a:r>
              <a:rPr lang="ru-RU" dirty="0" smtClean="0">
                <a:ea typeface="Times New Roman" panose="02020603050405020304" pitchFamily="18" charset="0"/>
              </a:rPr>
              <a:t>компетентность</a:t>
            </a: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наличие </a:t>
            </a:r>
            <a:r>
              <a:rPr lang="ru-RU" dirty="0">
                <a:ea typeface="Times New Roman" panose="02020603050405020304" pitchFamily="18" charset="0"/>
              </a:rPr>
              <a:t>гражданства Российской </a:t>
            </a:r>
            <a:r>
              <a:rPr lang="ru-RU" dirty="0" smtClean="0">
                <a:ea typeface="Times New Roman" panose="02020603050405020304" pitchFamily="18" charset="0"/>
              </a:rPr>
              <a:t>Федерации</a:t>
            </a: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дееспособность</a:t>
            </a:r>
            <a:endParaRPr lang="ru-RU" dirty="0"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отсутствие </a:t>
            </a:r>
            <a:r>
              <a:rPr lang="ru-RU" dirty="0">
                <a:ea typeface="Times New Roman" panose="02020603050405020304" pitchFamily="18" charset="0"/>
              </a:rPr>
              <a:t>не снятой или не погашенной в установленном федеральным законом порядке </a:t>
            </a:r>
            <a:r>
              <a:rPr lang="ru-RU" dirty="0" smtClean="0">
                <a:ea typeface="Times New Roman" panose="02020603050405020304" pitchFamily="18" charset="0"/>
              </a:rPr>
              <a:t>судимости</a:t>
            </a:r>
            <a:endParaRPr lang="ru-RU" dirty="0"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отсутствие </a:t>
            </a:r>
            <a:r>
              <a:rPr lang="ru-RU" dirty="0">
                <a:ea typeface="Times New Roman" panose="02020603050405020304" pitchFamily="18" charset="0"/>
              </a:rPr>
              <a:t>фактов нарушения ограничений и запретов, предусмотренных по ранее занимаемым </a:t>
            </a:r>
            <a:r>
              <a:rPr lang="ru-RU" dirty="0" smtClean="0">
                <a:ea typeface="Times New Roman" panose="02020603050405020304" pitchFamily="18" charset="0"/>
              </a:rPr>
              <a:t>должностям</a:t>
            </a:r>
            <a:endParaRPr lang="ru-RU" dirty="0">
              <a:ea typeface="Times New Roman" panose="02020603050405020304" pitchFamily="18" charset="0"/>
            </a:endParaRPr>
          </a:p>
          <a:p>
            <a:pPr marL="171450" indent="-1714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соответствие </a:t>
            </a:r>
            <a:r>
              <a:rPr lang="ru-RU" dirty="0">
                <a:ea typeface="Times New Roman" panose="02020603050405020304" pitchFamily="18" charset="0"/>
              </a:rPr>
              <a:t>кандидата квалификационным требованиям, установленным для должности </a:t>
            </a:r>
            <a:r>
              <a:rPr lang="ru-RU" dirty="0" smtClean="0">
                <a:ea typeface="Times New Roman" panose="02020603050405020304" pitchFamily="18" charset="0"/>
              </a:rPr>
              <a:t>руководителя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4709210"/>
            <a:ext cx="325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Этапы формирования резерва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402" y="5100254"/>
            <a:ext cx="7360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поиск </a:t>
            </a:r>
            <a:r>
              <a:rPr lang="ru-RU" dirty="0">
                <a:ea typeface="Times New Roman" panose="02020603050405020304" pitchFamily="18" charset="0"/>
              </a:rPr>
              <a:t>и выдвижение кандидатов в </a:t>
            </a:r>
            <a:r>
              <a:rPr lang="ru-RU" dirty="0" smtClean="0">
                <a:ea typeface="Times New Roman" panose="02020603050405020304" pitchFamily="18" charset="0"/>
              </a:rPr>
              <a:t>резерв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оценка </a:t>
            </a:r>
            <a:r>
              <a:rPr lang="ru-RU" dirty="0">
                <a:ea typeface="Times New Roman" panose="02020603050405020304" pitchFamily="18" charset="0"/>
              </a:rPr>
              <a:t>и отбор кандидатов для включения в </a:t>
            </a:r>
            <a:r>
              <a:rPr lang="ru-RU" dirty="0" smtClean="0">
                <a:ea typeface="Times New Roman" panose="02020603050405020304" pitchFamily="18" charset="0"/>
              </a:rPr>
              <a:t>резерв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формирование </a:t>
            </a:r>
            <a:r>
              <a:rPr lang="ru-RU" dirty="0">
                <a:ea typeface="Times New Roman" panose="02020603050405020304" pitchFamily="18" charset="0"/>
              </a:rPr>
              <a:t>списка </a:t>
            </a:r>
            <a:r>
              <a:rPr lang="ru-RU" dirty="0" smtClean="0">
                <a:ea typeface="Times New Roman" panose="02020603050405020304" pitchFamily="18" charset="0"/>
              </a:rPr>
              <a:t>резерва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2875" y="1820621"/>
            <a:ext cx="7728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Критерии отбора для включения кандидатов в список резерва:</a:t>
            </a:r>
          </a:p>
        </p:txBody>
      </p:sp>
    </p:spTree>
    <p:extLst>
      <p:ext uri="{BB962C8B-B14F-4D97-AF65-F5344CB8AC3E}">
        <p14:creationId xmlns:p14="http://schemas.microsoft.com/office/powerpoint/2010/main" val="59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52" y="797042"/>
            <a:ext cx="9649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ea typeface="Times New Roman" panose="02020603050405020304" pitchFamily="18" charset="0"/>
              </a:rPr>
              <a:t>Резерв формируется и утверждается приказом департамента образования администрации города Томска с учетом прогноза текущей и перспективной потребности в управленческих кадрах муниципальной системы образования города Томска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906" y="123138"/>
            <a:ext cx="6381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Положение о резерве управленческих кадров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906" y="2541124"/>
            <a:ext cx="1156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/>
              <a:t>Список </a:t>
            </a:r>
            <a:r>
              <a:rPr lang="ru-RU" dirty="0"/>
              <a:t>кандидатов в резерв согласовывается Коллегией департамента образования администрации города Томска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013" y="3274011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Исключение из резерва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3789040"/>
            <a:ext cx="11521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назначение на должность руководителя муниципального образовательного учреждения города </a:t>
            </a:r>
            <a:r>
              <a:rPr lang="ru-RU" sz="1600" dirty="0" smtClean="0">
                <a:ea typeface="Times New Roman" panose="02020603050405020304" pitchFamily="18" charset="0"/>
              </a:rPr>
              <a:t>Томска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увольнение с </a:t>
            </a:r>
            <a:r>
              <a:rPr lang="ru-RU" sz="1600" dirty="0" smtClean="0">
                <a:ea typeface="Times New Roman" panose="02020603050405020304" pitchFamily="18" charset="0"/>
              </a:rPr>
              <a:t>работы по </a:t>
            </a:r>
            <a:r>
              <a:rPr lang="ru-RU" sz="1600" dirty="0">
                <a:ea typeface="Times New Roman" panose="02020603050405020304" pitchFamily="18" charset="0"/>
              </a:rPr>
              <a:t>п.п.3</a:t>
            </a:r>
            <a:r>
              <a:rPr lang="ru-RU" sz="1600" dirty="0" smtClean="0">
                <a:ea typeface="Times New Roman" panose="02020603050405020304" pitchFamily="18" charset="0"/>
              </a:rPr>
              <a:t>, 5, 6, 7, 8, 9, 10, 11 </a:t>
            </a:r>
            <a:r>
              <a:rPr lang="ru-RU" sz="1600" dirty="0">
                <a:ea typeface="Times New Roman" panose="02020603050405020304" pitchFamily="18" charset="0"/>
              </a:rPr>
              <a:t>статьи 81, ч</a:t>
            </a:r>
            <a:r>
              <a:rPr lang="ru-RU" sz="1600" dirty="0" smtClean="0">
                <a:ea typeface="Times New Roman" panose="02020603050405020304" pitchFamily="18" charset="0"/>
              </a:rPr>
              <a:t>. 2 </a:t>
            </a:r>
            <a:r>
              <a:rPr lang="ru-RU" sz="1600" dirty="0">
                <a:ea typeface="Times New Roman" panose="02020603050405020304" pitchFamily="18" charset="0"/>
              </a:rPr>
              <a:t>ст. 278, п</a:t>
            </a:r>
            <a:r>
              <a:rPr lang="ru-RU" sz="1600" dirty="0" smtClean="0">
                <a:ea typeface="Times New Roman" panose="02020603050405020304" pitchFamily="18" charset="0"/>
              </a:rPr>
              <a:t>. 1.2 </a:t>
            </a:r>
            <a:r>
              <a:rPr lang="ru-RU" sz="1600" dirty="0">
                <a:ea typeface="Times New Roman" panose="02020603050405020304" pitchFamily="18" charset="0"/>
              </a:rPr>
              <a:t>ст. 336 </a:t>
            </a:r>
            <a:r>
              <a:rPr lang="ru-RU" sz="1600" dirty="0" smtClean="0">
                <a:ea typeface="Times New Roman" panose="02020603050405020304" pitchFamily="18" charset="0"/>
              </a:rPr>
              <a:t>Трудового </a:t>
            </a:r>
            <a:r>
              <a:rPr lang="ru-RU" sz="1600" dirty="0">
                <a:ea typeface="Times New Roman" panose="02020603050405020304" pitchFamily="18" charset="0"/>
              </a:rPr>
              <a:t>Кодекса РФ</a:t>
            </a:r>
            <a:endParaRPr lang="ru-RU" sz="16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письменное заявление гражданина об исключении из </a:t>
            </a:r>
            <a:r>
              <a:rPr lang="ru-RU" sz="1600" dirty="0" smtClean="0">
                <a:ea typeface="Times New Roman" panose="02020603050405020304" pitchFamily="18" charset="0"/>
              </a:rPr>
              <a:t>резерва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наступление и (или) обнаружение обстоятельств, препятствующих назначению на должность руководителя муниципального образовательного учреждения города Томска</a:t>
            </a:r>
            <a:endParaRPr lang="ru-RU" sz="16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по решению Коллегии департамента образования администрации Города Томска</a:t>
            </a:r>
            <a:endParaRPr lang="ru-RU" sz="16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достижение гражданином пенсионного возраста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82" y="2083927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Порядок утверждения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резерва: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357" y="56065"/>
            <a:ext cx="6381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Положение о резерве управленческих кадров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305" y="492555"/>
            <a:ext cx="20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Работа с резервом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724" y="836712"/>
            <a:ext cx="11521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Times New Roman" panose="02020603050405020304" pitchFamily="18" charset="0"/>
              </a:rPr>
              <a:t>подготовка </a:t>
            </a:r>
            <a:r>
              <a:rPr lang="ru-RU" sz="1600" dirty="0">
                <a:ea typeface="Times New Roman" panose="02020603050405020304" pitchFamily="18" charset="0"/>
              </a:rPr>
              <a:t>лиц, зачисленных в резерв, производится в соответствии с планами работы структурных подразделений департамента образования администрации Города </a:t>
            </a:r>
            <a:r>
              <a:rPr lang="ru-RU" sz="1600" dirty="0" smtClean="0">
                <a:ea typeface="Times New Roman" panose="02020603050405020304" pitchFamily="18" charset="0"/>
              </a:rPr>
              <a:t>Томска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Times New Roman" panose="02020603050405020304" pitchFamily="18" charset="0"/>
              </a:rPr>
              <a:t>программы </a:t>
            </a:r>
            <a:r>
              <a:rPr lang="ru-RU" sz="1600" dirty="0">
                <a:ea typeface="Times New Roman" panose="02020603050405020304" pitchFamily="18" charset="0"/>
              </a:rPr>
              <a:t>развития профессиональных и управленческих </a:t>
            </a:r>
            <a:r>
              <a:rPr lang="ru-RU" sz="1600" dirty="0" smtClean="0">
                <a:ea typeface="Times New Roman" panose="02020603050405020304" pitchFamily="18" charset="0"/>
              </a:rPr>
              <a:t>компетенций (индивидуальные планы подготовки) граждан</a:t>
            </a:r>
            <a:r>
              <a:rPr lang="ru-RU" sz="1600" dirty="0">
                <a:ea typeface="Times New Roman" panose="02020603050405020304" pitchFamily="18" charset="0"/>
              </a:rPr>
              <a:t>, зачисленных в резерв, утверждаются ежегодно на начало учебного года председателями комитетов по общему и дошкольному образованию, начальником отдела по дополнительному образованию детей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328" y="2996952"/>
            <a:ext cx="11809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участие </a:t>
            </a:r>
            <a:r>
              <a:rPr lang="ru-RU" sz="1600" dirty="0"/>
              <a:t>в организации, подготовке основных мероприятий МСО г</a:t>
            </a:r>
            <a:r>
              <a:rPr lang="ru-RU" sz="1600" dirty="0" smtClean="0"/>
              <a:t>. Томска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прохождение </a:t>
            </a:r>
            <a:r>
              <a:rPr lang="ru-RU" sz="1600" dirty="0"/>
              <a:t>курсов повышения квалификации, профессиональной </a:t>
            </a:r>
            <a:r>
              <a:rPr lang="ru-RU" sz="1600" dirty="0" smtClean="0"/>
              <a:t>переподготовки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работа </a:t>
            </a:r>
            <a:r>
              <a:rPr lang="ru-RU" sz="1600" dirty="0"/>
              <a:t>с </a:t>
            </a:r>
            <a:r>
              <a:rPr lang="ru-RU" sz="1600" dirty="0" smtClean="0"/>
              <a:t>наставником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исполнение </a:t>
            </a:r>
            <a:r>
              <a:rPr lang="ru-RU" sz="1600" dirty="0"/>
              <a:t>обязанностей руководителя МОУ на период его </a:t>
            </a:r>
            <a:r>
              <a:rPr lang="ru-RU" sz="1600" dirty="0" smtClean="0"/>
              <a:t>отсутствия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участие </a:t>
            </a:r>
            <a:r>
              <a:rPr lang="ru-RU" sz="1600" dirty="0"/>
              <a:t>в работе Совета руководителей </a:t>
            </a:r>
            <a:r>
              <a:rPr lang="ru-RU" sz="1600" dirty="0" smtClean="0"/>
              <a:t>МОУ, в работе </a:t>
            </a:r>
            <a:r>
              <a:rPr lang="ru-RU" sz="1600" dirty="0"/>
              <a:t>комиссий по рассмотрению обращений граждан, рабочих </a:t>
            </a:r>
            <a:r>
              <a:rPr lang="ru-RU" sz="1600" dirty="0" smtClean="0"/>
              <a:t>группах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участие </a:t>
            </a:r>
            <a:r>
              <a:rPr lang="ru-RU" sz="1600" dirty="0"/>
              <a:t>в работе обучающих семинаров по вопросам охраны труда и техники </a:t>
            </a:r>
            <a:r>
              <a:rPr lang="ru-RU" sz="1600" dirty="0" smtClean="0"/>
              <a:t>безопасности, </a:t>
            </a:r>
            <a:r>
              <a:rPr lang="ru-RU" sz="1600" dirty="0"/>
              <a:t>организации учебно-воспитательного процесса, организационно-хозяйственным вопросам, вопросам организации делопроизводства в учреждении и работе с кадровой документацией, вопросам применения норм </a:t>
            </a:r>
            <a:r>
              <a:rPr lang="ru-RU" sz="1600" dirty="0" smtClean="0"/>
              <a:t>законодательства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индивидуальные </a:t>
            </a:r>
            <a:r>
              <a:rPr lang="ru-RU" sz="1600" dirty="0"/>
              <a:t>консультации по вопросам </a:t>
            </a:r>
            <a:r>
              <a:rPr lang="ru-RU" sz="1600" dirty="0" smtClean="0"/>
              <a:t>организации </a:t>
            </a:r>
            <a:r>
              <a:rPr lang="ru-RU" sz="1600" dirty="0"/>
              <a:t>делопроизводства и ведения кадровой документации, </a:t>
            </a:r>
            <a:r>
              <a:rPr lang="ru-RU" sz="1600" dirty="0" smtClean="0"/>
              <a:t>финансовым </a:t>
            </a:r>
            <a:r>
              <a:rPr lang="ru-RU" sz="1600" dirty="0"/>
              <a:t>вопросам, вопросам правовых основ управления учреждением, управления инновационной деятельностью учреждения, аттестации кадров, взаимодействия органов государственно-общественного </a:t>
            </a:r>
            <a:r>
              <a:rPr lang="ru-RU" sz="1600" dirty="0" smtClean="0"/>
              <a:t>управления, </a:t>
            </a:r>
            <a:r>
              <a:rPr lang="ru-RU" sz="1600" dirty="0"/>
              <a:t>с администрацией учреждения, лицензирования и государственной аккредитации </a:t>
            </a:r>
            <a:r>
              <a:rPr lang="ru-RU" sz="1600" dirty="0" smtClean="0"/>
              <a:t>учреждения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6221" y="2584490"/>
            <a:ext cx="8183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индивидуальном плане подготовке отражены следующие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40559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388" y="1412776"/>
            <a:ext cx="11377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Анализ исполнения программ развития профессиональных и управленческих компетенций</a:t>
            </a:r>
            <a:endParaRPr lang="ru-RU" sz="20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25941"/>
              </p:ext>
            </p:extLst>
          </p:nvPr>
        </p:nvGraphicFramePr>
        <p:xfrm>
          <a:off x="1415480" y="2996952"/>
          <a:ext cx="9721080" cy="2173928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1887672">
                  <a:extLst>
                    <a:ext uri="{9D8B030D-6E8A-4147-A177-3AD203B41FA5}">
                      <a16:colId xmlns:a16="http://schemas.microsoft.com/office/drawing/2014/main" val="1050976758"/>
                    </a:ext>
                  </a:extLst>
                </a:gridCol>
                <a:gridCol w="3230439">
                  <a:extLst>
                    <a:ext uri="{9D8B030D-6E8A-4147-A177-3AD203B41FA5}">
                      <a16:colId xmlns:a16="http://schemas.microsoft.com/office/drawing/2014/main" val="383707136"/>
                    </a:ext>
                  </a:extLst>
                </a:gridCol>
                <a:gridCol w="4602969">
                  <a:extLst>
                    <a:ext uri="{9D8B030D-6E8A-4147-A177-3AD203B41FA5}">
                      <a16:colId xmlns:a16="http://schemas.microsoft.com/office/drawing/2014/main" val="313893356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Общее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лиц в резерве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Из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них, имеющих утвержденные программы развития профессиональных управленческих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компетенций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15799"/>
                  </a:ext>
                </a:extLst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55172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058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45334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 05.08.2021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3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-960784" y="127832"/>
            <a:ext cx="8619708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Подготовка резерва управленческих кадров</a:t>
            </a:r>
            <a:endParaRPr lang="ru-RU" sz="2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940" y="642103"/>
            <a:ext cx="17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16286E"/>
                </a:solidFill>
              </a:rPr>
              <a:t>Формы работы:</a:t>
            </a:r>
            <a:endParaRPr lang="ru-RU" b="1" dirty="0">
              <a:solidFill>
                <a:srgbClr val="1628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930155"/>
            <a:ext cx="1058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наставничество</a:t>
            </a:r>
            <a:endParaRPr lang="ru-RU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семинары </a:t>
            </a:r>
            <a:r>
              <a:rPr lang="ru-RU" dirty="0"/>
              <a:t>в интерактивной </a:t>
            </a:r>
            <a:r>
              <a:rPr lang="ru-RU" dirty="0" smtClean="0"/>
              <a:t>форме</a:t>
            </a:r>
            <a:endParaRPr lang="ru-RU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программа </a:t>
            </a:r>
            <a:r>
              <a:rPr lang="ru-RU" dirty="0"/>
              <a:t>«Успех</a:t>
            </a:r>
            <a:r>
              <a:rPr lang="ru-RU" dirty="0" smtClean="0"/>
              <a:t>»</a:t>
            </a:r>
            <a:endParaRPr lang="ru-RU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стажировка</a:t>
            </a:r>
            <a:endParaRPr lang="ru-RU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практические </a:t>
            </a:r>
            <a:r>
              <a:rPr lang="ru-RU" dirty="0"/>
              <a:t>семинары (семинар – практикум, круглый </a:t>
            </a:r>
            <a:r>
              <a:rPr lang="ru-RU" dirty="0" smtClean="0"/>
              <a:t>стол, «педагогическая мастерская»)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4129" y="2505495"/>
            <a:ext cx="405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16286E"/>
                </a:solidFill>
              </a:rPr>
              <a:t>Мероприятия для руководителей ООУ</a:t>
            </a:r>
            <a:endParaRPr lang="ru-RU" b="1" dirty="0">
              <a:solidFill>
                <a:srgbClr val="16286E"/>
              </a:solidFill>
            </a:endParaRPr>
          </a:p>
        </p:txBody>
      </p:sp>
      <p:sp>
        <p:nvSpPr>
          <p:cNvPr id="6" name="Надпись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191344" y="3013571"/>
            <a:ext cx="11802525" cy="29546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2017-2018   учебный год. </a:t>
            </a:r>
            <a:r>
              <a:rPr lang="ru-RU" b="1" dirty="0">
                <a:solidFill>
                  <a:schemeClr val="tx1"/>
                </a:solidFill>
              </a:rPr>
              <a:t>Семинары для начинающих руководителей и членов резерва </a:t>
            </a:r>
            <a:r>
              <a:rPr lang="ru-RU" dirty="0">
                <a:solidFill>
                  <a:schemeClr val="tx1"/>
                </a:solidFill>
              </a:rPr>
              <a:t>по основным направлениям деятельности учреждения. Проводились  ежемесячно в течение  учебного года сотрудниками департамента образования и руководителями ОУ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2018-2019 </a:t>
            </a:r>
            <a:r>
              <a:rPr lang="ru-RU" dirty="0">
                <a:solidFill>
                  <a:schemeClr val="tx1"/>
                </a:solidFill>
              </a:rPr>
              <a:t>учебный год. </a:t>
            </a:r>
            <a:r>
              <a:rPr lang="ru-RU" b="1" dirty="0">
                <a:solidFill>
                  <a:schemeClr val="tx1"/>
                </a:solidFill>
              </a:rPr>
              <a:t>Школа управления ТГУ</a:t>
            </a:r>
            <a:r>
              <a:rPr lang="ru-RU" dirty="0">
                <a:solidFill>
                  <a:schemeClr val="tx1"/>
                </a:solidFill>
              </a:rPr>
              <a:t>. В рамках занятий Школы управления ТГУ ежемесячно преподавателями университета проводились семинары по разработке и оформлению управленческих проектов. Цикл семинаров завершился защитой проектов резервистами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2019-2020 </a:t>
            </a:r>
            <a:r>
              <a:rPr lang="ru-RU" dirty="0">
                <a:solidFill>
                  <a:schemeClr val="tx1"/>
                </a:solidFill>
              </a:rPr>
              <a:t>учебный год. </a:t>
            </a:r>
            <a:r>
              <a:rPr lang="ru-RU" b="1" dirty="0">
                <a:solidFill>
                  <a:schemeClr val="tx1"/>
                </a:solidFill>
              </a:rPr>
              <a:t>Школа управления ТГУ</a:t>
            </a:r>
            <a:r>
              <a:rPr lang="ru-RU" dirty="0">
                <a:solidFill>
                  <a:schemeClr val="tx1"/>
                </a:solidFill>
              </a:rPr>
              <a:t>. В рамках занятий Школы управления ТГУ  по запросу руководителей и резервистов ежемесячно преподавателями университета проводились</a:t>
            </a:r>
            <a:r>
              <a:rPr lang="ru-RU" b="1" dirty="0">
                <a:solidFill>
                  <a:schemeClr val="tx1"/>
                </a:solidFill>
              </a:rPr>
              <a:t> тренинги по решению конфликтов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2020 </a:t>
            </a:r>
            <a:r>
              <a:rPr lang="ru-RU" dirty="0">
                <a:solidFill>
                  <a:schemeClr val="tx1"/>
                </a:solidFill>
              </a:rPr>
              <a:t>-2021 учебный год. </a:t>
            </a:r>
            <a:r>
              <a:rPr lang="ru-RU" b="1" dirty="0">
                <a:solidFill>
                  <a:schemeClr val="tx1"/>
                </a:solidFill>
              </a:rPr>
              <a:t>Группа руководителей ОУ проводит мастер-классы </a:t>
            </a:r>
            <a:r>
              <a:rPr lang="ru-RU" dirty="0">
                <a:solidFill>
                  <a:schemeClr val="tx1"/>
                </a:solidFill>
              </a:rPr>
              <a:t>для членов резерва  по представлению моделей эффективного управления. Освоению современных управленческих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7763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1484784"/>
            <a:ext cx="10225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Список лиц, назначенных на руководящие должности из резерва управленческих кадров</a:t>
            </a:r>
            <a:endParaRPr lang="ru-RU" sz="20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56184"/>
              </p:ext>
            </p:extLst>
          </p:nvPr>
        </p:nvGraphicFramePr>
        <p:xfrm>
          <a:off x="623392" y="2564904"/>
          <a:ext cx="10801200" cy="32377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058981654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7884661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8326961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9450137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Ф.И.О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Место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работы, должность на момент включения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резерв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руководящей должности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Дата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назначения на 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52911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Халдеевская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ООШ»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Томского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района Томской области,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МАОУ СОШ № 65 г. Томска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июня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39318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МДОУ детский сад комбинированного вида № 99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Томска,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педагог-психолог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Заведующий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МАДОУ № 57 г. Томска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июня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55994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МАУ информационно-методический центр г.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Томска,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Заведующий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МАДОУ № 39 г.Томска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июня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6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7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335360" y="1412776"/>
            <a:ext cx="4433470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Перспективы развития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416" y="2564904"/>
            <a:ext cx="9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совершенствование положения о резерве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актуализация списка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поиск новы механизмов для формирования резерва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sz="1200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ea typeface="Times New Roman" panose="02020603050405020304" pitchFamily="18" charset="0"/>
              </a:rPr>
              <a:t>назначение на вакантные должности резервистов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sz="1200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>
                <a:ea typeface="Times New Roman" panose="02020603050405020304" pitchFamily="18" charset="0"/>
              </a:rPr>
              <a:t>заинтересованное </a:t>
            </a:r>
            <a:r>
              <a:rPr lang="ru-RU" dirty="0" smtClean="0">
                <a:ea typeface="Times New Roman" panose="02020603050405020304" pitchFamily="18" charset="0"/>
              </a:rPr>
              <a:t>наставничество</a:t>
            </a: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dirty="0" smtClean="0"/>
              <a:t>организация и проведение тестирования по актуальным вопросам функционирования образовательных учреждений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1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1247</Words>
  <Application>Microsoft Office PowerPoint</Application>
  <PresentationFormat>Широкоэкранный</PresentationFormat>
  <Paragraphs>154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Preobrazhenskaya</cp:lastModifiedBy>
  <cp:revision>62</cp:revision>
  <dcterms:created xsi:type="dcterms:W3CDTF">2020-08-05T06:28:16Z</dcterms:created>
  <dcterms:modified xsi:type="dcterms:W3CDTF">2021-08-13T07:03:52Z</dcterms:modified>
</cp:coreProperties>
</file>