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67" r:id="rId3"/>
    <p:sldId id="268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CC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1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43105D8C-4DBA-452B-92EF-FE023F59A071}" type="datetimeFigureOut">
              <a:rPr lang="ru-RU"/>
              <a:pPr>
                <a:defRPr/>
              </a:pPr>
              <a:t>10.11.2013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2A0D3781-1134-47E5-80DE-87FDF7F7EE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/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C329C7-9748-409E-9550-8FF791CD2D73}" type="datetime1">
              <a:rPr lang="ru-RU"/>
              <a:pPr>
                <a:defRPr/>
              </a:pPr>
              <a:t>10.11.2013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9A1FF5-897C-473C-960B-649047CFF6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0EE07-1035-4585-9BD7-E98B5422501B}" type="datetime1">
              <a:rPr lang="ru-RU"/>
              <a:pPr>
                <a:defRPr/>
              </a:pPr>
              <a:t>10.11.2013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60F669-AAA2-4FAD-96FB-8B9D0B60E5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690A8-38CB-428E-81C6-3870F5B7376F}" type="datetime1">
              <a:rPr lang="ru-RU"/>
              <a:pPr>
                <a:defRPr/>
              </a:pPr>
              <a:t>10.11.2013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70115-682B-4474-A3A8-E9BDF16313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60C75-EE7E-4161-8648-8CAD0D020761}" type="datetime1">
              <a:rPr lang="ru-RU"/>
              <a:pPr>
                <a:defRPr/>
              </a:pPr>
              <a:t>10.11.2013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DD8F84-1C74-4454-A05B-AB001FF09A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6"/>
          <p:cNvSpPr/>
          <p:nvPr/>
        </p:nvSpPr>
        <p:spPr>
          <a:xfrm>
            <a:off x="4495800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7"/>
          <p:cNvSpPr/>
          <p:nvPr/>
        </p:nvSpPr>
        <p:spPr>
          <a:xfrm>
            <a:off x="4695825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8"/>
          <p:cNvSpPr/>
          <p:nvPr/>
        </p:nvSpPr>
        <p:spPr>
          <a:xfrm>
            <a:off x="4297363" y="3924300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C9D64D-E0CD-4C34-A333-FE793E57B83C}" type="datetime1">
              <a:rPr lang="ru-RU"/>
              <a:pPr>
                <a:defRPr/>
              </a:pPr>
              <a:t>10.11.2013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0DF06-64F1-41BE-9E70-D7D6D83067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8DF73-466E-46A4-B500-F660691EA81F}" type="datetime1">
              <a:rPr lang="ru-RU"/>
              <a:pPr>
                <a:defRPr/>
              </a:pPr>
              <a:t>10.11.2013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A924D-1667-4813-A8A0-B5581DA3B3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F6E6BE-1C8C-4CB0-95E9-E4D7D1513CB5}" type="datetime1">
              <a:rPr lang="ru-RU"/>
              <a:pPr>
                <a:defRPr/>
              </a:pPr>
              <a:t>10.11.2013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487B1-42B1-4534-8C4E-6FCBE564C9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A7E22E-73DF-44B5-9A1D-B1EFA440B29E}" type="datetime1">
              <a:rPr lang="ru-RU"/>
              <a:pPr>
                <a:defRPr/>
              </a:pPr>
              <a:t>10.11.2013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A2FA5-A9E1-4D96-9601-2BA957E2F3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142C2-2389-420B-B8B0-C15219CE5C23}" type="datetime1">
              <a:rPr lang="ru-RU"/>
              <a:pPr>
                <a:defRPr/>
              </a:pPr>
              <a:t>10.11.2013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EAF8B-C0BA-47B6-B71E-A07E8112C9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71E0C-19E3-43EA-98BA-B0E86497CEF7}" type="datetime1">
              <a:rPr lang="ru-RU"/>
              <a:pPr>
                <a:defRPr/>
              </a:pPr>
              <a:t>10.11.2013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41B7A-D152-437A-A0F2-0D71BF67A7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089C6-6C04-4EA2-BC48-CE232EE1A7C5}" type="datetime1">
              <a:rPr lang="ru-RU"/>
              <a:pPr>
                <a:defRPr/>
              </a:pPr>
              <a:t>10.11.2013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CD026-F636-45FD-B288-875EB111EA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cs typeface="+mn-cs"/>
              </a:defRPr>
            </a:lvl1pPr>
          </a:lstStyle>
          <a:p>
            <a:pPr>
              <a:defRPr/>
            </a:pPr>
            <a:fld id="{E4048C68-E374-4F8E-999C-AF4B39802AED}" type="datetime1">
              <a:rPr lang="ru-RU"/>
              <a:pPr>
                <a:defRPr/>
              </a:pPr>
              <a:t>10.11.2013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8813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cs typeface="+mn-cs"/>
              </a:defRPr>
            </a:lvl1pPr>
          </a:lstStyle>
          <a:p>
            <a:pPr>
              <a:defRPr/>
            </a:pPr>
            <a:fld id="{FB29B611-1F50-4A91-B9E7-E8347AF2A0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8200" y="6499225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69913" y="6499225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72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  <a:lvl2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2pPr>
      <a:lvl3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3pPr>
      <a:lvl4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4pPr>
      <a:lvl5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5pPr>
      <a:lvl6pPr marL="4572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6pPr>
      <a:lvl7pPr marL="9144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7pPr>
      <a:lvl8pPr marL="13716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8pPr>
      <a:lvl9pPr marL="18288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7F7F7F"/>
          </a:solidFill>
          <a:latin typeface="+mj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omisecorp.com/blog/?p=116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4267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/>
              <a:t>«Сотворчество как культурный код современности и основание новой </a:t>
            </a:r>
            <a:r>
              <a:rPr lang="ru-RU" sz="2800" b="1" dirty="0" err="1"/>
              <a:t>культуродигмы</a:t>
            </a:r>
            <a:r>
              <a:rPr lang="ru-RU" sz="2800" b="1" dirty="0"/>
              <a:t> в образовании</a:t>
            </a:r>
            <a:r>
              <a:rPr lang="ru-RU" sz="2800" b="1" dirty="0" smtClean="0"/>
              <a:t>»</a:t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Сергей Юрьевич Степанов</a:t>
            </a:r>
            <a:r>
              <a:rPr lang="ru-RU" dirty="0" smtClean="0"/>
              <a:t> -</a:t>
            </a:r>
            <a:br>
              <a:rPr lang="ru-RU" dirty="0" smtClean="0"/>
            </a:br>
            <a:r>
              <a:rPr lang="ru-RU" dirty="0" smtClean="0"/>
              <a:t>директор Университетской школы МГПУ, доктор психологических наук, действительный член Академии социальных технологий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13F6BA-82C5-4566-861A-68DFEFC12D99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7207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/>
              <a:t>От ситуативности к событийности</a:t>
            </a:r>
            <a:endParaRPr lang="ru-RU" sz="3200" dirty="0"/>
          </a:p>
        </p:txBody>
      </p:sp>
      <p:sp>
        <p:nvSpPr>
          <p:cNvPr id="23554" name="Объект 2"/>
          <p:cNvSpPr>
            <a:spLocks noGrp="1"/>
          </p:cNvSpPr>
          <p:nvPr>
            <p:ph idx="1"/>
          </p:nvPr>
        </p:nvSpPr>
        <p:spPr>
          <a:xfrm>
            <a:off x="323850" y="1268413"/>
            <a:ext cx="8640763" cy="51847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200" smtClean="0"/>
              <a:t>Ситуация в в философии образования– сложно устроенная реальность образовательного процесса, которая понимание которой определяет его форму и содержание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200" smtClean="0"/>
              <a:t>Мы ситуативность трансформируем в событийность, т.е образование трактуется как со-бытие педагогов и учеников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200" smtClean="0"/>
              <a:t>Это со-бытие включает в себя живую ткань совместного поиска истины, сотворения образовательной реальности и друг друга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200" smtClean="0"/>
              <a:t>Образовательные события не планируются, а сценарируются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200" smtClean="0"/>
              <a:t>Это позволяет строить уникальную событийность в образовательном процессе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000440-6F55-44B2-9C6C-E4CFB81F515F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229600" cy="57626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/>
              <a:t>От </a:t>
            </a:r>
            <a:r>
              <a:rPr lang="ru-RU" sz="3200" dirty="0" err="1" smtClean="0"/>
              <a:t>диалогизма</a:t>
            </a:r>
            <a:r>
              <a:rPr lang="ru-RU" sz="3200" dirty="0" smtClean="0"/>
              <a:t> к </a:t>
            </a:r>
            <a:r>
              <a:rPr lang="ru-RU" sz="3200" dirty="0" err="1" smtClean="0"/>
              <a:t>полилогизму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750" y="1268413"/>
            <a:ext cx="7786688" cy="4752975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Диалог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– это не просто обмен мнениями между собеседниками, а особый тип </a:t>
            </a:r>
            <a:r>
              <a:rPr lang="ru-RU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взаимообогощающего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отношения человека с миром, культурой, другим человеком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В </a:t>
            </a:r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рефлексивном </a:t>
            </a:r>
            <a:r>
              <a:rPr lang="ru-RU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полилоге</a:t>
            </a:r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происходит многократное возрастание возможностей диалога. Он превращается в инструмент, а </a:t>
            </a:r>
            <a:r>
              <a:rPr lang="ru-RU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полилогизм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в один из важнейших способов организации </a:t>
            </a:r>
            <a:r>
              <a:rPr lang="ru-RU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сотворческого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образования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Основные принципы </a:t>
            </a:r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организации </a:t>
            </a:r>
            <a:r>
              <a:rPr lang="ru-RU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полилога</a:t>
            </a:r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следующие:</a:t>
            </a:r>
            <a:endParaRPr lang="ru-RU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ru-RU" sz="23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Первый выступает наименее компетентный.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ru-RU" sz="23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Каждый последующий не повторяет предыдущего.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ru-RU" sz="23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Каждый последующий развивает идеи предыдущего или высказывает свои идеи.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ru-RU" sz="23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Руководитель выступает последний. Не имея готового решения, он активно участвует в обсуждении, выделяет наиболее перспективные идеи, проводит обобщение обсуждения, может сам выдвигать идеи.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ru-RU" sz="23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Развиваются все, включая и руководителя.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A815F7-66A6-48B2-BAD2-9CA284A57EC1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50" y="476250"/>
            <a:ext cx="8229600" cy="57626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/>
              <a:t>От сотрудничества к сотворчеству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183187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ru-RU" sz="1900" smtClean="0"/>
              <a:t>Позиция «рядом» преобразуется в гибкую многопозиционность</a:t>
            </a:r>
          </a:p>
          <a:p>
            <a:pPr eaLnBrk="1" hangingPunct="1">
              <a:lnSpc>
                <a:spcPct val="80000"/>
              </a:lnSpc>
            </a:pPr>
            <a:r>
              <a:rPr lang="ru-RU" sz="1900" smtClean="0"/>
              <a:t>Диалог в полилог</a:t>
            </a:r>
          </a:p>
          <a:p>
            <a:pPr eaLnBrk="1" hangingPunct="1">
              <a:lnSpc>
                <a:spcPct val="80000"/>
              </a:lnSpc>
            </a:pPr>
            <a:r>
              <a:rPr lang="ru-RU" sz="1900" smtClean="0"/>
              <a:t>Многообразие точек зрения в полифоничность</a:t>
            </a:r>
          </a:p>
          <a:p>
            <a:pPr eaLnBrk="1" hangingPunct="1">
              <a:lnSpc>
                <a:spcPct val="80000"/>
              </a:lnSpc>
            </a:pPr>
            <a:endParaRPr lang="ru-RU" sz="1900" smtClean="0"/>
          </a:p>
          <a:p>
            <a:pPr eaLnBrk="1" hangingPunct="1">
              <a:lnSpc>
                <a:spcPct val="80000"/>
              </a:lnSpc>
            </a:pPr>
            <a:endParaRPr lang="ru-RU" sz="1900" smtClean="0"/>
          </a:p>
          <a:p>
            <a:pPr eaLnBrk="1" hangingPunct="1">
              <a:lnSpc>
                <a:spcPct val="80000"/>
              </a:lnSpc>
            </a:pPr>
            <a:endParaRPr lang="ru-RU" sz="1900" smtClean="0"/>
          </a:p>
          <a:p>
            <a:pPr eaLnBrk="1" hangingPunct="1">
              <a:lnSpc>
                <a:spcPct val="80000"/>
              </a:lnSpc>
            </a:pPr>
            <a:endParaRPr lang="ru-RU" sz="1900" smtClean="0"/>
          </a:p>
          <a:p>
            <a:pPr eaLnBrk="1" hangingPunct="1">
              <a:lnSpc>
                <a:spcPct val="80000"/>
              </a:lnSpc>
            </a:pPr>
            <a:endParaRPr lang="ru-RU" sz="1900" smtClean="0"/>
          </a:p>
          <a:p>
            <a:pPr eaLnBrk="1" hangingPunct="1">
              <a:lnSpc>
                <a:spcPct val="80000"/>
              </a:lnSpc>
            </a:pPr>
            <a:endParaRPr lang="ru-RU" sz="1900" smtClean="0"/>
          </a:p>
          <a:p>
            <a:pPr eaLnBrk="1" hangingPunct="1">
              <a:lnSpc>
                <a:spcPct val="80000"/>
              </a:lnSpc>
            </a:pPr>
            <a:endParaRPr lang="ru-RU" sz="1900" smtClean="0"/>
          </a:p>
          <a:p>
            <a:pPr eaLnBrk="1" hangingPunct="1">
              <a:lnSpc>
                <a:spcPct val="80000"/>
              </a:lnSpc>
            </a:pPr>
            <a:endParaRPr lang="ru-RU" sz="1900" smtClean="0"/>
          </a:p>
          <a:p>
            <a:pPr eaLnBrk="1" hangingPunct="1">
              <a:lnSpc>
                <a:spcPct val="80000"/>
              </a:lnSpc>
            </a:pPr>
            <a:r>
              <a:rPr lang="ru-RU" sz="1900" smtClean="0"/>
              <a:t>Создание ситуаций трасформируется в организацию событийности</a:t>
            </a:r>
          </a:p>
          <a:p>
            <a:pPr eaLnBrk="1" hangingPunct="1">
              <a:lnSpc>
                <a:spcPct val="80000"/>
              </a:lnSpc>
            </a:pPr>
            <a:r>
              <a:rPr lang="ru-RU" sz="1900" smtClean="0">
                <a:latin typeface="Arial" charset="0"/>
              </a:rPr>
              <a:t>«</a:t>
            </a:r>
            <a:r>
              <a:rPr lang="ru-RU" sz="1900" smtClean="0"/>
              <a:t>Переоткрытие</a:t>
            </a:r>
            <a:r>
              <a:rPr lang="ru-RU" sz="1900" smtClean="0">
                <a:latin typeface="Arial" charset="0"/>
              </a:rPr>
              <a:t>»</a:t>
            </a:r>
            <a:r>
              <a:rPr lang="ru-RU" sz="1900" smtClean="0"/>
              <a:t> известных истин сменяется совместным поиском ответов на реальные вопросы</a:t>
            </a:r>
          </a:p>
          <a:p>
            <a:pPr eaLnBrk="1" hangingPunct="1">
              <a:lnSpc>
                <a:spcPct val="80000"/>
              </a:lnSpc>
            </a:pPr>
            <a:r>
              <a:rPr lang="ru-RU" sz="1900" smtClean="0"/>
              <a:t>Ценность развития уступает место ценности возрастания уникальности и могущества каждого субъекта образования</a:t>
            </a:r>
          </a:p>
        </p:txBody>
      </p:sp>
      <p:pic>
        <p:nvPicPr>
          <p:cNvPr id="25603" name="Picture 2" descr="H:\Мои документы\человечки комп\3D_Figures\3D Character (40).jpg"/>
          <p:cNvPicPr>
            <a:picLocks noChangeAspect="1" noChangeArrowheads="1"/>
          </p:cNvPicPr>
          <p:nvPr/>
        </p:nvPicPr>
        <p:blipFill>
          <a:blip r:embed="rId2"/>
          <a:srcRect l="10925" r="8014" b="10062"/>
          <a:stretch>
            <a:fillRect/>
          </a:stretch>
        </p:blipFill>
        <p:spPr bwMode="auto">
          <a:xfrm>
            <a:off x="2339975" y="2205038"/>
            <a:ext cx="4454525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0E1253-17D7-4016-92EB-60A7B5282E4D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850" y="476250"/>
            <a:ext cx="8229600" cy="7635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3200" dirty="0" smtClean="0"/>
              <a:t>Парадигма одна, </a:t>
            </a:r>
            <a:r>
              <a:rPr lang="ru-RU" sz="3200" dirty="0" err="1" smtClean="0"/>
              <a:t>культуродигм</a:t>
            </a:r>
            <a:r>
              <a:rPr lang="ru-RU" sz="3200" dirty="0" smtClean="0"/>
              <a:t> – много!</a:t>
            </a:r>
            <a:endParaRPr lang="ru-RU" sz="4000" dirty="0"/>
          </a:p>
        </p:txBody>
      </p:sp>
      <p:pic>
        <p:nvPicPr>
          <p:cNvPr id="6146" name="Picture 2" descr="H:\Мои документы\человечки комп\3D_Figures\3D Character (85).jpg"/>
          <p:cNvPicPr>
            <a:picLocks noChangeAspect="1" noChangeArrowheads="1"/>
          </p:cNvPicPr>
          <p:nvPr/>
        </p:nvPicPr>
        <p:blipFill rotWithShape="1">
          <a:blip r:embed="rId2"/>
          <a:srcRect l="13928" t="10994" r="1920" b="10586"/>
          <a:stretch/>
        </p:blipFill>
        <p:spPr bwMode="auto">
          <a:xfrm>
            <a:off x="2268538" y="1484313"/>
            <a:ext cx="4738687" cy="441642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2CAF80-212A-4B8F-8B4A-C3AFEACB4536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 dirty="0" smtClean="0"/>
              <a:t>Как возникла идея </a:t>
            </a:r>
            <a:br>
              <a:rPr lang="ru-RU" sz="3200" dirty="0" smtClean="0"/>
            </a:br>
            <a:r>
              <a:rPr lang="ru-RU" sz="3200" dirty="0" smtClean="0"/>
              <a:t>«Педагогики сотворчества»?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6863" y="1557338"/>
            <a:ext cx="5183187" cy="4321175"/>
          </a:xfrm>
          <a:solidFill>
            <a:srgbClr val="CCFFCC"/>
          </a:solidFill>
          <a:ln>
            <a:solidFill>
              <a:schemeClr val="tx1"/>
            </a:solidFill>
          </a:ln>
        </p:spPr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ru-RU" sz="1800" b="1" dirty="0" smtClean="0"/>
              <a:t>Научно-экзистенциальные истоки:</a:t>
            </a:r>
          </a:p>
          <a:p>
            <a:pPr eaLnBrk="1" hangingPunct="1">
              <a:defRPr/>
            </a:pPr>
            <a:r>
              <a:rPr lang="ru-RU" sz="1800" b="1" dirty="0" err="1" smtClean="0"/>
              <a:t>Деятельностный</a:t>
            </a:r>
            <a:r>
              <a:rPr lang="ru-RU" sz="1800" b="1" dirty="0" smtClean="0"/>
              <a:t> подход в психологии:</a:t>
            </a:r>
            <a:r>
              <a:rPr lang="ru-RU" sz="1800" dirty="0" smtClean="0"/>
              <a:t> </a:t>
            </a:r>
            <a:r>
              <a:rPr lang="ru-RU" sz="1800" dirty="0" err="1" smtClean="0"/>
              <a:t>А.Н.Леонтьев</a:t>
            </a:r>
            <a:r>
              <a:rPr lang="ru-RU" sz="1800" dirty="0" smtClean="0"/>
              <a:t>, </a:t>
            </a:r>
            <a:r>
              <a:rPr lang="ru-RU" sz="1800" dirty="0" err="1" smtClean="0"/>
              <a:t>П.Я.Гальперин</a:t>
            </a:r>
            <a:r>
              <a:rPr lang="ru-RU" sz="1800" dirty="0" smtClean="0"/>
              <a:t>, </a:t>
            </a:r>
            <a:r>
              <a:rPr lang="ru-RU" sz="1800" dirty="0" err="1" smtClean="0"/>
              <a:t>Н.Ф.Талызина</a:t>
            </a:r>
            <a:endParaRPr lang="ru-RU" sz="1800" b="1" dirty="0" smtClean="0"/>
          </a:p>
          <a:p>
            <a:pPr eaLnBrk="1" hangingPunct="1">
              <a:defRPr/>
            </a:pPr>
            <a:r>
              <a:rPr lang="ru-RU" sz="1800" b="1" dirty="0" smtClean="0"/>
              <a:t>Психология творчества: </a:t>
            </a:r>
            <a:r>
              <a:rPr lang="ru-RU" sz="1800" dirty="0" err="1" smtClean="0"/>
              <a:t>Я.А.Пономарев</a:t>
            </a:r>
            <a:r>
              <a:rPr lang="ru-RU" sz="1800" dirty="0" smtClean="0"/>
              <a:t>, </a:t>
            </a:r>
            <a:r>
              <a:rPr lang="ru-RU" sz="1800" dirty="0" err="1" smtClean="0"/>
              <a:t>А.М.Матюшкин</a:t>
            </a:r>
            <a:endParaRPr lang="ru-RU" sz="1800" b="1" dirty="0" smtClean="0"/>
          </a:p>
          <a:p>
            <a:pPr eaLnBrk="1" hangingPunct="1">
              <a:defRPr/>
            </a:pPr>
            <a:r>
              <a:rPr lang="ru-RU" sz="1800" b="1" dirty="0" smtClean="0"/>
              <a:t>Рефлексивная психология сотворчества: </a:t>
            </a:r>
            <a:r>
              <a:rPr lang="ru-RU" sz="1800" dirty="0" err="1" smtClean="0"/>
              <a:t>И.Н.Семенов</a:t>
            </a:r>
            <a:r>
              <a:rPr lang="ru-RU" sz="1800" dirty="0" smtClean="0"/>
              <a:t> </a:t>
            </a:r>
            <a:endParaRPr lang="ru-RU" sz="1800" b="1" dirty="0" smtClean="0"/>
          </a:p>
          <a:p>
            <a:pPr eaLnBrk="1" hangingPunct="1">
              <a:defRPr/>
            </a:pPr>
            <a:r>
              <a:rPr lang="ru-RU" sz="1800" b="1" dirty="0" err="1" smtClean="0"/>
              <a:t>Коммунарство</a:t>
            </a:r>
            <a:r>
              <a:rPr lang="ru-RU" sz="1800" b="1" dirty="0" smtClean="0"/>
              <a:t>:</a:t>
            </a:r>
            <a:r>
              <a:rPr lang="ru-RU" sz="1800" dirty="0" smtClean="0"/>
              <a:t> </a:t>
            </a:r>
            <a:r>
              <a:rPr lang="ru-RU" sz="1800" dirty="0" err="1" smtClean="0"/>
              <a:t>О.С.Газман</a:t>
            </a:r>
            <a:r>
              <a:rPr lang="ru-RU" sz="1800" dirty="0" smtClean="0"/>
              <a:t> (1989) и </a:t>
            </a:r>
            <a:r>
              <a:rPr lang="ru-RU" sz="1800" dirty="0" err="1" smtClean="0"/>
              <a:t>Г.А.Разбивная</a:t>
            </a:r>
            <a:r>
              <a:rPr lang="ru-RU" sz="1800" dirty="0" smtClean="0"/>
              <a:t> (1991)</a:t>
            </a:r>
          </a:p>
          <a:p>
            <a:pPr eaLnBrk="1" hangingPunct="1">
              <a:defRPr/>
            </a:pPr>
            <a:r>
              <a:rPr lang="ru-RU" sz="1800" b="1" dirty="0" smtClean="0"/>
              <a:t>Педагогика сотрудничества: </a:t>
            </a:r>
            <a:r>
              <a:rPr lang="ru-RU" sz="1800" dirty="0" err="1" smtClean="0"/>
              <a:t>Е.Н.Ильин</a:t>
            </a:r>
            <a:r>
              <a:rPr lang="ru-RU" sz="1800" dirty="0" smtClean="0"/>
              <a:t> (1990), </a:t>
            </a:r>
            <a:r>
              <a:rPr lang="ru-RU" sz="1800" dirty="0" err="1" smtClean="0"/>
              <a:t>Ш.А.Амонашвили</a:t>
            </a:r>
            <a:r>
              <a:rPr lang="ru-RU" sz="1800" dirty="0" smtClean="0"/>
              <a:t> (2012)</a:t>
            </a:r>
          </a:p>
          <a:p>
            <a:pPr eaLnBrk="1" hangingPunct="1">
              <a:defRPr/>
            </a:pPr>
            <a:r>
              <a:rPr lang="ru-RU" sz="1800" b="1" dirty="0" smtClean="0"/>
              <a:t>Гуманистическая философия</a:t>
            </a:r>
            <a:r>
              <a:rPr lang="ru-RU" sz="1800" dirty="0" smtClean="0"/>
              <a:t>: </a:t>
            </a:r>
            <a:r>
              <a:rPr lang="ru-RU" sz="1800" dirty="0" err="1" smtClean="0"/>
              <a:t>Г.С.Батищев</a:t>
            </a:r>
            <a:endParaRPr lang="ru-RU" sz="18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092825" y="1916113"/>
            <a:ext cx="2808288" cy="3313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Наукопрактическая</a:t>
            </a:r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задача повышения творческого потенциала:</a:t>
            </a:r>
          </a:p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УЧЕНИКА</a:t>
            </a:r>
          </a:p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УЧИТЕЛЯ</a:t>
            </a:r>
          </a:p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ПЕДКОЛЛЕКТИВА</a:t>
            </a:r>
          </a:p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ШКОЛЫ</a:t>
            </a:r>
          </a:p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УПРАВЛЕНИЯ</a:t>
            </a:r>
          </a:p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Двойная стрелка влево/вправо 6"/>
          <p:cNvSpPr/>
          <p:nvPr/>
        </p:nvSpPr>
        <p:spPr>
          <a:xfrm>
            <a:off x="5076825" y="3105150"/>
            <a:ext cx="1295400" cy="93662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Прямоугольник с двумя вырезанными противолежащими углами 7"/>
          <p:cNvSpPr/>
          <p:nvPr/>
        </p:nvSpPr>
        <p:spPr>
          <a:xfrm>
            <a:off x="323850" y="5949950"/>
            <a:ext cx="8577263" cy="647700"/>
          </a:xfrm>
          <a:prstGeom prst="snip2Diag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</a:rPr>
              <a:t>Первая публикация по педагогике сотворчества: Степанов С. Ю., Похмелкина Г. Ф., Колошина Т. Ю., Фролова Т.В. Принципы рефлексивной психологии педагогического творчества. «Вопросы психологии» 1991 №5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BBEB63-AD1A-417B-AADF-E7D88B43E69B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1484312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dirty="0" smtClean="0"/>
              <a:t>"Быстрый поиск в </a:t>
            </a:r>
            <a:r>
              <a:rPr lang="ru-RU" sz="3200" dirty="0" err="1" smtClean="0"/>
              <a:t>Google</a:t>
            </a:r>
            <a:r>
              <a:rPr lang="ru-RU" sz="3200" dirty="0" smtClean="0"/>
              <a:t> </a:t>
            </a:r>
            <a:r>
              <a:rPr lang="ru-RU" sz="3200" dirty="0" err="1" smtClean="0"/>
              <a:t>Scholar</a:t>
            </a:r>
            <a:r>
              <a:rPr lang="ru-RU" sz="3200" dirty="0" smtClean="0"/>
              <a:t> подтверждает закономерность: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575"/>
            <a:ext cx="8229600" cy="4065588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из только </a:t>
            </a:r>
            <a:r>
              <a:rPr lang="ru-RU" dirty="0"/>
              <a:t>со </a:t>
            </a:r>
            <a:r>
              <a:rPr lang="ru-RU" dirty="0" smtClean="0"/>
              <a:t>ссылкой « </a:t>
            </a:r>
            <a:r>
              <a:rPr lang="ru-RU" dirty="0"/>
              <a:t>сотворчество </a:t>
            </a:r>
            <a:r>
              <a:rPr lang="ru-RU" dirty="0" smtClean="0"/>
              <a:t>» в 1970-х – 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ru-RU" dirty="0" smtClean="0"/>
              <a:t>    23 статей, </a:t>
            </a:r>
          </a:p>
          <a:p>
            <a:pPr eaLnBrk="1" hangingPunct="1">
              <a:defRPr/>
            </a:pPr>
            <a:r>
              <a:rPr lang="ru-RU" dirty="0" smtClean="0"/>
              <a:t>1980-х годах – </a:t>
            </a:r>
            <a:r>
              <a:rPr lang="ru-RU" dirty="0"/>
              <a:t>ничтожные </a:t>
            </a:r>
            <a:r>
              <a:rPr lang="ru-RU" dirty="0" smtClean="0"/>
              <a:t>102 публикации с упоминанием, </a:t>
            </a:r>
          </a:p>
          <a:p>
            <a:pPr eaLnBrk="1" hangingPunct="1">
              <a:defRPr/>
            </a:pPr>
            <a:r>
              <a:rPr lang="ru-RU" dirty="0" smtClean="0"/>
              <a:t>1990-х </a:t>
            </a:r>
            <a:r>
              <a:rPr lang="ru-RU" dirty="0"/>
              <a:t>годов более существенное 658, </a:t>
            </a:r>
            <a:endParaRPr lang="ru-RU" dirty="0" smtClean="0"/>
          </a:p>
          <a:p>
            <a:pPr eaLnBrk="1" hangingPunct="1">
              <a:defRPr/>
            </a:pPr>
            <a:r>
              <a:rPr lang="ru-RU" dirty="0" smtClean="0"/>
              <a:t>в </a:t>
            </a:r>
            <a:r>
              <a:rPr lang="ru-RU" dirty="0"/>
              <a:t>то время как первые </a:t>
            </a:r>
            <a:r>
              <a:rPr lang="ru-RU" dirty="0" smtClean="0"/>
              <a:t>годы </a:t>
            </a:r>
            <a:r>
              <a:rPr lang="ru-RU" dirty="0"/>
              <a:t>21-го век уже породил впечатляющих 3660 </a:t>
            </a:r>
            <a:r>
              <a:rPr lang="ru-RU" dirty="0" smtClean="0"/>
              <a:t>(</a:t>
            </a:r>
            <a:r>
              <a:rPr lang="ru-RU" dirty="0"/>
              <a:t> </a:t>
            </a:r>
            <a:r>
              <a:rPr lang="ru-RU" u="sng" dirty="0">
                <a:hlinkClick r:id="rId2"/>
              </a:rPr>
              <a:t>http://www.promisecorp.com/blog/?p=116</a:t>
            </a:r>
            <a:r>
              <a:rPr lang="ru-RU" dirty="0"/>
              <a:t> 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27C1FE-25EA-4BBB-BD6D-0CB4F0C1AD6C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05251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/>
              <a:t>Парадоксы современности</a:t>
            </a:r>
            <a:endParaRPr lang="ru-RU" sz="3200" dirty="0"/>
          </a:p>
        </p:txBody>
      </p:sp>
      <p:sp>
        <p:nvSpPr>
          <p:cNvPr id="17410" name="Объект 2"/>
          <p:cNvSpPr>
            <a:spLocks noGrp="1"/>
          </p:cNvSpPr>
          <p:nvPr>
            <p:ph idx="1"/>
          </p:nvPr>
        </p:nvSpPr>
        <p:spPr>
          <a:xfrm>
            <a:off x="323850" y="1600200"/>
            <a:ext cx="8640763" cy="4525963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ru-RU" altLang="ru-RU" smtClean="0"/>
              <a:t>социальность, вовлеченность</a:t>
            </a:r>
          </a:p>
          <a:p>
            <a:pPr marL="0" indent="0" eaLnBrk="1" hangingPunct="1">
              <a:buFont typeface="Arial" charset="0"/>
              <a:buNone/>
            </a:pPr>
            <a:endParaRPr lang="ru-RU" altLang="ru-RU" smtClean="0"/>
          </a:p>
          <a:p>
            <a:pPr marL="0" indent="0" eaLnBrk="1" hangingPunct="1">
              <a:buFont typeface="Arial" charset="0"/>
              <a:buNone/>
            </a:pPr>
            <a:endParaRPr lang="ru-RU" altLang="ru-RU" smtClean="0"/>
          </a:p>
          <a:p>
            <a:pPr marL="0" indent="0" eaLnBrk="1" hangingPunct="1">
              <a:buFont typeface="Arial" charset="0"/>
              <a:buNone/>
            </a:pPr>
            <a:endParaRPr lang="ru-RU" altLang="ru-RU" smtClean="0"/>
          </a:p>
          <a:p>
            <a:pPr marL="0" indent="0" eaLnBrk="1" hangingPunct="1">
              <a:buFont typeface="Arial" charset="0"/>
              <a:buNone/>
            </a:pPr>
            <a:r>
              <a:rPr lang="ru-RU" altLang="ru-RU" smtClean="0"/>
              <a:t>универсализация                                           уникализация</a:t>
            </a:r>
          </a:p>
          <a:p>
            <a:pPr marL="0" indent="0" eaLnBrk="1" hangingPunct="1">
              <a:buFont typeface="Arial" charset="0"/>
              <a:buNone/>
            </a:pPr>
            <a:r>
              <a:rPr lang="ru-RU" altLang="ru-RU" smtClean="0"/>
              <a:t>алгоритмизация                                       нестандартность                        </a:t>
            </a:r>
          </a:p>
          <a:p>
            <a:pPr marL="0" indent="0" eaLnBrk="1" hangingPunct="1">
              <a:buFont typeface="Arial" charset="0"/>
              <a:buNone/>
            </a:pPr>
            <a:endParaRPr lang="ru-RU" altLang="ru-RU" smtClean="0"/>
          </a:p>
          <a:p>
            <a:pPr marL="0" indent="0" eaLnBrk="1" hangingPunct="1">
              <a:buFont typeface="Arial" charset="0"/>
              <a:buNone/>
            </a:pPr>
            <a:endParaRPr lang="ru-RU" altLang="ru-RU" smtClean="0"/>
          </a:p>
          <a:p>
            <a:pPr marL="0" indent="0" eaLnBrk="1" hangingPunct="1">
              <a:buFont typeface="Arial" charset="0"/>
              <a:buNone/>
            </a:pPr>
            <a:endParaRPr lang="ru-RU" altLang="ru-RU" smtClean="0"/>
          </a:p>
          <a:p>
            <a:pPr marL="0" indent="0" algn="ctr" eaLnBrk="1" hangingPunct="1">
              <a:buFont typeface="Arial" charset="0"/>
              <a:buNone/>
            </a:pPr>
            <a:r>
              <a:rPr lang="ru-RU" altLang="ru-RU" smtClean="0"/>
              <a:t>индивидуальность, самодостаточность</a:t>
            </a:r>
          </a:p>
          <a:p>
            <a:pPr marL="0" indent="0" algn="ctr" eaLnBrk="1" hangingPunct="1">
              <a:buFont typeface="Arial" charset="0"/>
              <a:buNone/>
            </a:pPr>
            <a:endParaRPr lang="ru-RU" altLang="ru-RU" smtClean="0"/>
          </a:p>
        </p:txBody>
      </p:sp>
      <p:sp>
        <p:nvSpPr>
          <p:cNvPr id="8" name="Счетверенная стрелка 7"/>
          <p:cNvSpPr/>
          <p:nvPr/>
        </p:nvSpPr>
        <p:spPr>
          <a:xfrm>
            <a:off x="3203575" y="2133600"/>
            <a:ext cx="3168650" cy="3382963"/>
          </a:xfrm>
          <a:prstGeom prst="quadArrow">
            <a:avLst>
              <a:gd name="adj1" fmla="val 18242"/>
              <a:gd name="adj2" fmla="val 14409"/>
              <a:gd name="adj3" fmla="val 1653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7412" name="Picture 2" descr="H:\Мои документы\человечки комп\3D_Figures\3D Character (11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81463" y="3119438"/>
            <a:ext cx="1412875" cy="1411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6DCB68-E05D-48E9-88D7-EF612141F81B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260350"/>
            <a:ext cx="8229600" cy="9525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/>
              <a:t>Объединить уникальности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750" y="1341438"/>
            <a:ext cx="8229600" cy="4525962"/>
          </a:xfrm>
        </p:spPr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Такая конфигурация с одной стороны  опасна – раздвоение личности, разрыв мозга, разрушение сознания,  его </a:t>
            </a:r>
            <a:r>
              <a:rPr lang="ru-RU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клиповость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т.д.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А с другой – чрезвычайно продуктивна. Она создает условия для сверх интенсивного роста человеческого потенциала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Гигантская интеллектуальная и психологическая энергия выделяется при объединении усилий уникальностей (реакция по типу термоядерного синтеза)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С нашей точки зрения в этом суть рефлексивно- </a:t>
            </a:r>
            <a:r>
              <a:rPr lang="ru-RU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сотворческого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процесса, когда диалог или </a:t>
            </a:r>
            <a:r>
              <a:rPr lang="ru-RU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полилог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уникальностей приводит к их развитию в собственном направлении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Осознанно либо нет, но именно на этих основаниях строятся многие современные социокультурные практики 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574633-9FD9-402A-ADC4-943CE675FD1A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250"/>
            <a:ext cx="8229600" cy="7207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/>
              <a:t>Современные со-творческие практики</a:t>
            </a:r>
            <a:endParaRPr lang="ru-RU" sz="3200" dirty="0"/>
          </a:p>
        </p:txBody>
      </p:sp>
      <p:sp>
        <p:nvSpPr>
          <p:cNvPr id="19458" name="Объект 2"/>
          <p:cNvSpPr>
            <a:spLocks noGrp="1"/>
          </p:cNvSpPr>
          <p:nvPr>
            <p:ph idx="1"/>
          </p:nvPr>
        </p:nvSpPr>
        <p:spPr>
          <a:xfrm>
            <a:off x="539750" y="1557338"/>
            <a:ext cx="7632700" cy="5011737"/>
          </a:xfrm>
        </p:spPr>
        <p:txBody>
          <a:bodyPr/>
          <a:lstStyle/>
          <a:p>
            <a:pPr eaLnBrk="1" hangingPunct="1"/>
            <a:r>
              <a:rPr lang="ru-RU" altLang="ru-RU" sz="2800" smtClean="0"/>
              <a:t>Программы с открытым кодом</a:t>
            </a:r>
            <a:r>
              <a:rPr lang="ru-RU" altLang="ru-RU" sz="2800" smtClean="0">
                <a:latin typeface="Arial" charset="0"/>
              </a:rPr>
              <a:t> </a:t>
            </a:r>
            <a:r>
              <a:rPr lang="ru-RU" altLang="ru-RU" sz="2800" smtClean="0"/>
              <a:t>(</a:t>
            </a:r>
            <a:r>
              <a:rPr lang="en-US" altLang="ru-RU" sz="2800" smtClean="0"/>
              <a:t>Linux)</a:t>
            </a:r>
            <a:endParaRPr lang="ru-RU" altLang="ru-RU" sz="2800" smtClean="0"/>
          </a:p>
          <a:p>
            <a:pPr eaLnBrk="1" hangingPunct="1"/>
            <a:r>
              <a:rPr lang="ru-RU" altLang="ru-RU" sz="2800" smtClean="0"/>
              <a:t>Сотворческая модель бизнеса</a:t>
            </a:r>
          </a:p>
          <a:p>
            <a:pPr eaLnBrk="1" hangingPunct="1"/>
            <a:r>
              <a:rPr lang="ru-RU" altLang="ru-RU" sz="2800" smtClean="0"/>
              <a:t>Фабрики мысли</a:t>
            </a:r>
            <a:r>
              <a:rPr lang="ru-RU" altLang="ru-RU" sz="2800" smtClean="0">
                <a:latin typeface="Arial" charset="0"/>
              </a:rPr>
              <a:t> </a:t>
            </a:r>
            <a:r>
              <a:rPr lang="ru-RU" altLang="ru-RU" sz="2800" smtClean="0"/>
              <a:t>(Ренд)</a:t>
            </a:r>
          </a:p>
          <a:p>
            <a:pPr eaLnBrk="1" hangingPunct="1"/>
            <a:r>
              <a:rPr lang="ru-RU" altLang="ru-RU" sz="2800" smtClean="0"/>
              <a:t>Грид-технологии</a:t>
            </a:r>
          </a:p>
          <a:p>
            <a:pPr eaLnBrk="1" hangingPunct="1"/>
            <a:r>
              <a:rPr lang="ru-RU" altLang="ru-RU" sz="2800" smtClean="0"/>
              <a:t>Краудсорсинг</a:t>
            </a:r>
            <a:r>
              <a:rPr lang="en-US" altLang="ru-RU" sz="2800" smtClean="0"/>
              <a:t> </a:t>
            </a:r>
            <a:r>
              <a:rPr lang="ru-RU" altLang="ru-RU" sz="2800" smtClean="0">
                <a:latin typeface="Arial" charset="0"/>
              </a:rPr>
              <a:t>(</a:t>
            </a:r>
            <a:r>
              <a:rPr lang="ru-RU" altLang="ru-RU" sz="2800" smtClean="0"/>
              <a:t>выполнение определенных задач неопределенным кругом лиц)</a:t>
            </a:r>
          </a:p>
          <a:p>
            <a:pPr eaLnBrk="1" hangingPunct="1"/>
            <a:r>
              <a:rPr lang="ru-RU" altLang="ru-RU" sz="2800" smtClean="0"/>
              <a:t>Вики сайты</a:t>
            </a:r>
            <a:r>
              <a:rPr lang="ru-RU" altLang="ru-RU" sz="2800" smtClean="0">
                <a:latin typeface="Arial" charset="0"/>
              </a:rPr>
              <a:t> (</a:t>
            </a:r>
            <a:r>
              <a:rPr lang="ru-RU" altLang="ru-RU" sz="2800" smtClean="0"/>
              <a:t>Википедия)</a:t>
            </a:r>
          </a:p>
          <a:p>
            <a:pPr eaLnBrk="1" hangingPunct="1"/>
            <a:r>
              <a:rPr lang="ru-RU" altLang="ru-RU" sz="2800" smtClean="0"/>
              <a:t>Сетевое творчество</a:t>
            </a:r>
          </a:p>
          <a:p>
            <a:pPr eaLnBrk="1" hangingPunct="1"/>
            <a:endParaRPr lang="ru-RU" altLang="ru-RU" sz="2000" smtClean="0"/>
          </a:p>
        </p:txBody>
      </p:sp>
      <p:pic>
        <p:nvPicPr>
          <p:cNvPr id="19459" name="Picture 2" descr="H:\Мои документы\человечки комп\3D_Figures\3D Character (14).jpg"/>
          <p:cNvPicPr>
            <a:picLocks noChangeAspect="1" noChangeArrowheads="1"/>
          </p:cNvPicPr>
          <p:nvPr/>
        </p:nvPicPr>
        <p:blipFill>
          <a:blip r:embed="rId2"/>
          <a:srcRect l="14445" t="10510" r="14378" b="9653"/>
          <a:stretch>
            <a:fillRect/>
          </a:stretch>
        </p:blipFill>
        <p:spPr bwMode="auto">
          <a:xfrm>
            <a:off x="5508625" y="4581525"/>
            <a:ext cx="2451100" cy="206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CCEED1-C0CA-4300-80F5-140FD78AE6E9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229600" cy="7207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/>
              <a:t>Вызовы культуры «Со…»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975"/>
            <a:ext cx="8435975" cy="5472113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Культура «Со..»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ru-RU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содействия, соучастия, </a:t>
            </a:r>
            <a:r>
              <a:rPr lang="ru-RU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сопреживания</a:t>
            </a:r>
            <a:r>
              <a:rPr lang="ru-RU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сострадания, сотворчества (порождает новый образ мышления, стиль жизни и язык)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Возможности: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ru-RU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Коллективного творчества в сети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ru-RU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Интенсивного индивидуального развития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ru-RU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Дистанционного образования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ru-RU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Участия в социальной и культурной жизни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ru-RU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Полноценное межличностное общение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ru-RU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Свободный </a:t>
            </a:r>
            <a:r>
              <a:rPr lang="ru-RU" sz="1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доступ к ценностям культуры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Опасности: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ru-RU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оккупированность</a:t>
            </a:r>
            <a:r>
              <a:rPr lang="ru-RU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сознания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ru-RU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манипуляция поведением («</a:t>
            </a:r>
            <a:r>
              <a:rPr lang="ru-RU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зомбирование</a:t>
            </a:r>
            <a:r>
              <a:rPr lang="ru-RU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»)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ru-RU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поглащенность</a:t>
            </a:r>
            <a:r>
              <a:rPr lang="ru-RU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виртуальным миром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ru-RU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разорванность восприятия («</a:t>
            </a:r>
            <a:r>
              <a:rPr lang="ru-RU" sz="1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клиповость</a:t>
            </a:r>
            <a:r>
              <a:rPr lang="ru-RU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»)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ru-RU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культурная и социальная дезориентация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20483" name="Picture 5" descr="H:\Мои документы\человечки комп\3D_Figures\3D Character (18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61100" y="2730500"/>
            <a:ext cx="2892425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E1E45F-1AE3-4489-BB82-9EE575FC62EC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50" y="188913"/>
            <a:ext cx="8229600" cy="6477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/>
              <a:t>Образовательный ответ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288" y="836613"/>
            <a:ext cx="8507412" cy="532765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ru-RU" altLang="ru-RU" sz="2000" smtClean="0"/>
              <a:t>Рефлексия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ru-RU" altLang="ru-RU" smtClean="0"/>
              <a:t>Понимание ситуации и себя в ней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ru-RU" altLang="ru-RU" smtClean="0"/>
              <a:t>Формирование независимой позиции, уникальности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ru-RU" altLang="ru-RU" smtClean="0"/>
              <a:t>Выстраивание эффективных коммуникаций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ru-RU" altLang="ru-RU" smtClean="0"/>
              <a:t>Интеллектуальное развитие, открытость новому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ru-RU" altLang="ru-RU" smtClean="0"/>
              <a:t>Творческий рост, созидательность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altLang="ru-RU" sz="2000" smtClean="0"/>
              <a:t>Сотворчество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ru-RU" altLang="ru-RU" smtClean="0"/>
              <a:t>Ценности совместности, сопричастности, сочувствия и сопереживания опосредуют цели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ru-RU" altLang="ru-RU" smtClean="0"/>
              <a:t>Развитие не самоцель, а средство воплощения человека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ru-RU" altLang="ru-RU" smtClean="0"/>
              <a:t>Смена позиций в процессе образования, соразвитие  ученика и педагога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ru-RU" altLang="ru-RU" smtClean="0"/>
              <a:t>Содержание образования черпается из живой культуры и жизненного опыта его субъектов (педагогов, детей и родителей)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ru-RU" altLang="ru-RU" smtClean="0"/>
              <a:t>Средства и формы образования – результат коллективного творческого усилия</a:t>
            </a:r>
            <a:endParaRPr lang="ru-RU" altLang="ru-RU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ru-RU" altLang="ru-RU" sz="2000" smtClean="0"/>
              <a:t>Рост интереса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ru-RU" altLang="ru-RU" smtClean="0"/>
              <a:t>За 10 лет написаны сотни диссертаций по сотворчеству, в основном образовательному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ru-RU" altLang="ru-RU" smtClean="0"/>
              <a:t>С 2000года использование слова сотворчество в Интернете возросло в несколько тысяч раз. Чаще всего употребляется в бизнес</a:t>
            </a:r>
            <a:r>
              <a:rPr lang="ru-RU" altLang="ru-RU" smtClean="0">
                <a:latin typeface="Arial" charset="0"/>
              </a:rPr>
              <a:t> </a:t>
            </a:r>
            <a:r>
              <a:rPr lang="ru-RU" altLang="ru-RU" smtClean="0"/>
              <a:t>обучении.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altLang="ru-RU" sz="160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702E2C-69B0-413B-9DEF-922C86899925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7207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/>
              <a:t>Метафоры </a:t>
            </a:r>
            <a:r>
              <a:rPr lang="ru-RU" sz="3200" dirty="0" err="1" smtClean="0"/>
              <a:t>сотворческой</a:t>
            </a:r>
            <a:r>
              <a:rPr lang="ru-RU" sz="3200" dirty="0" smtClean="0"/>
              <a:t> </a:t>
            </a:r>
            <a:r>
              <a:rPr lang="ru-RU" sz="3200" dirty="0" err="1" smtClean="0"/>
              <a:t>культуродигмы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Тип  социальных отношений (коллектив)  - </a:t>
            </a:r>
            <a:r>
              <a:rPr lang="ru-RU" b="1" dirty="0">
                <a:solidFill>
                  <a:srgbClr val="FF0000"/>
                </a:solidFill>
              </a:rPr>
              <a:t>«Джазовый ансамбль»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Система лидирования -  </a:t>
            </a:r>
            <a:r>
              <a:rPr lang="ru-RU" b="1" dirty="0">
                <a:solidFill>
                  <a:srgbClr val="FF0000"/>
                </a:solidFill>
              </a:rPr>
              <a:t>«Со-лидирование» </a:t>
            </a: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(ведущий меняется в полифоническом потоке музыкальной импровизации)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Цель – </a:t>
            </a:r>
            <a:r>
              <a:rPr lang="ru-RU" b="1" dirty="0">
                <a:solidFill>
                  <a:srgbClr val="FF0000"/>
                </a:solidFill>
              </a:rPr>
              <a:t>«</a:t>
            </a:r>
            <a:r>
              <a:rPr lang="ru-RU" b="1" dirty="0" err="1">
                <a:solidFill>
                  <a:srgbClr val="FF0000"/>
                </a:solidFill>
              </a:rPr>
              <a:t>Преумножающиеся</a:t>
            </a:r>
            <a:r>
              <a:rPr lang="ru-RU" b="1" dirty="0">
                <a:solidFill>
                  <a:srgbClr val="FF0000"/>
                </a:solidFill>
              </a:rPr>
              <a:t> со-бытие» </a:t>
            </a: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свободных человеческих  личностей, как уникальных </a:t>
            </a:r>
            <a:r>
              <a:rPr lang="ru-RU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мирокосмов</a:t>
            </a: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Процесс (образовательная форма) – </a:t>
            </a:r>
            <a:r>
              <a:rPr lang="ru-RU" b="1" dirty="0">
                <a:solidFill>
                  <a:srgbClr val="FF0000"/>
                </a:solidFill>
              </a:rPr>
              <a:t>«Полифоническая со-</a:t>
            </a:r>
            <a:r>
              <a:rPr lang="ru-RU" b="1" dirty="0" err="1">
                <a:solidFill>
                  <a:srgbClr val="FF0000"/>
                </a:solidFill>
              </a:rPr>
              <a:t>имровизация</a:t>
            </a:r>
            <a:r>
              <a:rPr lang="ru-RU" b="1" dirty="0">
                <a:solidFill>
                  <a:srgbClr val="FF0000"/>
                </a:solidFill>
              </a:rPr>
              <a:t>»</a:t>
            </a:r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,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где образовательные формы изначально могут обозначаться вариативным сценарием, а в самом процессе модифицируются и развиваются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Продукт – </a:t>
            </a:r>
            <a:r>
              <a:rPr lang="ru-RU" b="1" dirty="0">
                <a:solidFill>
                  <a:srgbClr val="FF0000"/>
                </a:solidFill>
              </a:rPr>
              <a:t>«Чело-Века, вершины времени» </a:t>
            </a: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(уникальная могущественная саморазвивающаяся личность)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E7A34A-9A75-43D0-B67F-63E57DD64ECF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498</TotalTime>
  <Words>699</Words>
  <Application>Microsoft Office PowerPoint</Application>
  <PresentationFormat>Экран (4:3)</PresentationFormat>
  <Paragraphs>131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Palatino Linotype</vt:lpstr>
      <vt:lpstr>Century Gothic</vt:lpstr>
      <vt:lpstr>Courier New</vt:lpstr>
      <vt:lpstr>Calibri</vt:lpstr>
      <vt:lpstr>Исполнительная</vt:lpstr>
      <vt:lpstr>Исполнительная</vt:lpstr>
      <vt:lpstr>«Сотворчество как культурный код современности и основание новой культуродигмы в образовании»    </vt:lpstr>
      <vt:lpstr>Как возникла идея  «Педагогики сотворчества»?</vt:lpstr>
      <vt:lpstr>"Быстрый поиск в Google Scholar подтверждает закономерность: </vt:lpstr>
      <vt:lpstr>Парадоксы современности</vt:lpstr>
      <vt:lpstr>Объединить уникальности</vt:lpstr>
      <vt:lpstr>Современные со-творческие практики</vt:lpstr>
      <vt:lpstr>Вызовы культуры «Со…»</vt:lpstr>
      <vt:lpstr>Образовательный ответ</vt:lpstr>
      <vt:lpstr>Метафоры сотворческой культуродигмы</vt:lpstr>
      <vt:lpstr>От ситуативности к событийности</vt:lpstr>
      <vt:lpstr>От диалогизма к полилогизму</vt:lpstr>
      <vt:lpstr>От сотрудничества к сотворчеству </vt:lpstr>
      <vt:lpstr>  Парадигма одна, культуродигм – много!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«Сотворчество как культурный код современности и основание новой культуродигмы в образовании»</dc:title>
  <dc:creator>I</dc:creator>
  <cp:lastModifiedBy>admin</cp:lastModifiedBy>
  <cp:revision>27</cp:revision>
  <dcterms:created xsi:type="dcterms:W3CDTF">2013-11-06T08:16:45Z</dcterms:created>
  <dcterms:modified xsi:type="dcterms:W3CDTF">2013-11-10T17:07:12Z</dcterms:modified>
</cp:coreProperties>
</file>