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0" r:id="rId3"/>
    <p:sldId id="290" r:id="rId4"/>
    <p:sldId id="297" r:id="rId5"/>
    <p:sldId id="298" r:id="rId6"/>
    <p:sldId id="301" r:id="rId7"/>
    <p:sldId id="299" r:id="rId8"/>
    <p:sldId id="300" r:id="rId9"/>
    <p:sldId id="302" r:id="rId10"/>
    <p:sldId id="303" r:id="rId11"/>
    <p:sldId id="304" r:id="rId12"/>
    <p:sldId id="305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C7C62C-6075-426B-B9CE-B65FA7FF71B9}">
          <p14:sldIdLst>
            <p14:sldId id="256"/>
            <p14:sldId id="264"/>
            <p14:sldId id="263"/>
            <p14:sldId id="265"/>
            <p14:sldId id="266"/>
            <p14:sldId id="270"/>
            <p14:sldId id="269"/>
            <p14:sldId id="268"/>
            <p14:sldId id="267"/>
            <p14:sldId id="272"/>
            <p14:sldId id="274"/>
            <p14:sldId id="275"/>
            <p14:sldId id="276"/>
            <p14:sldId id="277"/>
            <p14:sldId id="278"/>
            <p14:sldId id="271"/>
            <p14:sldId id="279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FF66"/>
    <a:srgbClr val="CCECFF"/>
    <a:srgbClr val="99FFCC"/>
    <a:srgbClr val="CCFF33"/>
    <a:srgbClr val="F1F1F1"/>
    <a:srgbClr val="C6D4DF"/>
    <a:srgbClr val="3A5896"/>
    <a:srgbClr val="F3F0ED"/>
    <a:srgbClr val="E1DAD2"/>
    <a:srgbClr val="FEFEF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50" d="100"/>
          <a:sy n="50" d="100"/>
        </p:scale>
        <p:origin x="-90" y="-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учащиеся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информационно-технологический </c:v>
                </c:pt>
                <c:pt idx="1">
                  <c:v>естественно-научный</c:v>
                </c:pt>
                <c:pt idx="2">
                  <c:v>естественно-математический</c:v>
                </c:pt>
                <c:pt idx="3">
                  <c:v>социально-гуманитарный</c:v>
                </c:pt>
                <c:pt idx="4">
                  <c:v>разное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19</c:v>
                </c:pt>
                <c:pt idx="1">
                  <c:v>20</c:v>
                </c:pt>
                <c:pt idx="2">
                  <c:v>12</c:v>
                </c:pt>
                <c:pt idx="3">
                  <c:v>18</c:v>
                </c:pt>
                <c:pt idx="4">
                  <c:v>31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Высшее образование</c:v>
                </c:pt>
                <c:pt idx="1">
                  <c:v>Среднеспециальное образование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0.59</c:v>
                </c:pt>
                <c:pt idx="1">
                  <c:v>0.41000000000000014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входной мониторинг</c:v>
                </c:pt>
                <c:pt idx="1">
                  <c:v>промежуточный мониторинг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уровень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входной мониторинг</c:v>
                </c:pt>
                <c:pt idx="1">
                  <c:v>промежуточный мониторинг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</c:v>
                </c:pt>
                <c:pt idx="1">
                  <c:v>80</c:v>
                </c:pt>
              </c:numCache>
            </c:numRef>
          </c:val>
        </c:ser>
        <c:shape val="cone"/>
        <c:axId val="39870848"/>
        <c:axId val="39872384"/>
        <c:axId val="0"/>
      </c:bar3DChart>
      <c:catAx>
        <c:axId val="39870848"/>
        <c:scaling>
          <c:orientation val="minMax"/>
        </c:scaling>
        <c:axPos val="b"/>
        <c:tickLblPos val="nextTo"/>
        <c:crossAx val="39872384"/>
        <c:crosses val="autoZero"/>
        <c:auto val="1"/>
        <c:lblAlgn val="ctr"/>
        <c:lblOffset val="100"/>
      </c:catAx>
      <c:valAx>
        <c:axId val="39872384"/>
        <c:scaling>
          <c:orientation val="minMax"/>
        </c:scaling>
        <c:axPos val="l"/>
        <c:majorGridlines/>
        <c:numFmt formatCode="General" sourceLinked="1"/>
        <c:tickLblPos val="nextTo"/>
        <c:crossAx val="398708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 ур-нь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входной мониторинг</c:v>
                </c:pt>
                <c:pt idx="1">
                  <c:v>промежуточный мониторинг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22</c:v>
                </c:pt>
                <c:pt idx="1">
                  <c:v>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высокий ур-нь</c:v>
                </c:pt>
              </c:strCache>
            </c:strRef>
          </c:tx>
          <c:dLbls>
            <c:showVal val="1"/>
          </c:dLbls>
          <c:cat>
            <c:strRef>
              <c:f>Лист1!$A$2:$A$3</c:f>
              <c:strCache>
                <c:ptCount val="2"/>
                <c:pt idx="0">
                  <c:v>входной мониторинг</c:v>
                </c:pt>
                <c:pt idx="1">
                  <c:v>промежуточный мониторинг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78</c:v>
                </c:pt>
                <c:pt idx="1">
                  <c:v>83</c:v>
                </c:pt>
              </c:numCache>
            </c:numRef>
          </c:val>
        </c:ser>
        <c:shape val="cone"/>
        <c:axId val="40140160"/>
        <c:axId val="40154240"/>
        <c:axId val="0"/>
      </c:bar3DChart>
      <c:catAx>
        <c:axId val="40140160"/>
        <c:scaling>
          <c:orientation val="minMax"/>
        </c:scaling>
        <c:axPos val="b"/>
        <c:tickLblPos val="nextTo"/>
        <c:crossAx val="40154240"/>
        <c:crosses val="autoZero"/>
        <c:auto val="1"/>
        <c:lblAlgn val="ctr"/>
        <c:lblOffset val="100"/>
      </c:catAx>
      <c:valAx>
        <c:axId val="40154240"/>
        <c:scaling>
          <c:orientation val="minMax"/>
        </c:scaling>
        <c:axPos val="l"/>
        <c:majorGridlines/>
        <c:numFmt formatCode="General" sourceLinked="1"/>
        <c:tickLblPos val="nextTo"/>
        <c:crossAx val="4014016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0E9DE-40C3-4B15-8484-9BB83FFDEA95}" type="datetimeFigureOut">
              <a:rPr lang="ru-RU" smtClean="0"/>
              <a:pPr/>
              <a:t>12.06.2019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935028-EFD2-4051-AE8B-3B8E733011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89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0845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272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2581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009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9467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50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813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867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0246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4897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8639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54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9" y="5144"/>
            <a:ext cx="9137141" cy="685285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6/12/2019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8&#1082;&#1083;.%20&#1040;&#1085;&#1072;&#1083;&#1080;&#1090;&#1080;&#1095;&#1077;&#1089;&#1082;&#1080;&#1081;%20&#1086;&#1090;&#1095;&#1077;&#1090;%20&#1087;&#1086;%20&#1074;&#1099;&#1073;&#1086;&#1088;&#1091;%20&#1087;&#1088;&#1086;&#1092;&#1080;&#1083;&#1103;%20.%20&#1072;&#1087;&#1088;&#1077;&#1083;&#1100;%202017.doc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9&#1082;&#1083;.%20&#1057;&#1087;&#1088;&#1072;&#1074;&#1082;&#1072;%20&#1086;&#1090;&#1095;&#1077;&#1090;%20&#1087;&#1086;%20&#1087;&#1088;&#1086;&#1092;&#1086;&#1088;&#1080;&#1077;&#1085;&#1090;&#1072;&#1094;&#1080;&#1080;.%20&#1076;&#1077;&#1082;&#1072;&#1073;&#1088;&#1100;%202017.doc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5;&#1089;&#1080;&#1093;&#1086;&#1083;&#1086;&#1075;&#1086;-&#1087;&#1077;&#1076;.%20&#1084;&#1086;&#1085;&#1080;&#1090;&#1086;&#1088;&#1080;&#1085;&#1075;.%20&#1089;&#1088;&#1072;&#1074;&#1085;&#1080;&#1090;%20&#1072;&#1085;&#1072;&#1083;&#1080;&#1079;%20&#1089;&#1087;&#1088;&#1072;&#1074;&#1082;&#1072;%20&#1072;&#1087;&#1088;&#1077;&#1083;&#1100;%202018-2019&#1075;.%2010&#1072;.%2010&#1073;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3487479"/>
            <a:ext cx="9144000" cy="19532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9"/>
          <a:stretch/>
        </p:blipFill>
        <p:spPr>
          <a:xfrm flipH="1">
            <a:off x="330506" y="1817783"/>
            <a:ext cx="8813494" cy="5694633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771336" y="5008704"/>
            <a:ext cx="6145427" cy="1491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 smtClean="0"/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Arial Black" pitchFamily="34" charset="0"/>
                <a:ea typeface="GungsuhChe" pitchFamily="49" charset="-127"/>
              </a:rPr>
              <a:t>Психологическое сопровождение неотъемлемая часть модели образовательной среды в рамках ФГОС</a:t>
            </a:r>
            <a:endParaRPr lang="ru-RU" sz="2400" b="1" dirty="0" smtClean="0">
              <a:latin typeface="Arial Black" pitchFamily="34" charset="0"/>
              <a:ea typeface="GungsuhChe" pitchFamily="49" charset="-127"/>
              <a:cs typeface="Times New Roman" pitchFamily="18" charset="0"/>
            </a:endParaRPr>
          </a:p>
          <a:p>
            <a:endParaRPr lang="en-US" sz="4800" b="1" dirty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285067" y="5534561"/>
            <a:ext cx="585893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altLang="ru-RU" sz="2000" b="1" dirty="0" err="1" smtClean="0">
                <a:latin typeface="Times New Roman" pitchFamily="18" charset="0"/>
                <a:cs typeface="Times New Roman" pitchFamily="18" charset="0"/>
              </a:rPr>
              <a:t>Сухушина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А.А. педагог-психолог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647114"/>
            <a:ext cx="9144000" cy="379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b="1" dirty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6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Уровень осознанности выбора профиля: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idx="1"/>
          </p:nvPr>
        </p:nvGraphicFramePr>
        <p:xfrm>
          <a:off x="646113" y="983673"/>
          <a:ext cx="7869237" cy="5193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/>
                <a:ea typeface="Times New Roman"/>
              </a:rPr>
              <a:t>Уровень </a:t>
            </a:r>
            <a:r>
              <a:rPr lang="ru-RU" sz="2800" b="1" dirty="0" err="1" smtClean="0">
                <a:latin typeface="Times New Roman"/>
                <a:ea typeface="Times New Roman"/>
              </a:rPr>
              <a:t>сформированности</a:t>
            </a:r>
            <a:r>
              <a:rPr lang="ru-RU" sz="2800" b="1" dirty="0" smtClean="0">
                <a:latin typeface="Times New Roman"/>
                <a:ea typeface="Times New Roman"/>
              </a:rPr>
              <a:t> представлений о своей дальнейшей образовательной траектории</a:t>
            </a:r>
            <a:endParaRPr lang="ru-RU" sz="2800" b="1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46113" y="1287463"/>
          <a:ext cx="7869237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Психолого-педагогические – социальные проекты: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9ые классы «Ориентир»</a:t>
            </a: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10-11 классы </a:t>
            </a:r>
          </a:p>
          <a:p>
            <a:pPr algn="r">
              <a:buNone/>
            </a:pP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«Я учусь выбирать»</a:t>
            </a:r>
          </a:p>
          <a:p>
            <a:pPr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АННА\2018-2019\7efdbe5aac8229f5a7920e63c81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562" y="3833449"/>
            <a:ext cx="4886599" cy="2844442"/>
          </a:xfrm>
          <a:prstGeom prst="rect">
            <a:avLst/>
          </a:prstGeom>
          <a:noFill/>
        </p:spPr>
      </p:pic>
      <p:pic>
        <p:nvPicPr>
          <p:cNvPr id="3075" name="Picture 3" descr="D:\АННА\2018-2019\iStock_000012567786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3383"/>
            <a:ext cx="4128654" cy="2774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" y="2152357"/>
            <a:ext cx="9143999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 </a:t>
            </a:r>
            <a:endParaRPr lang="ru-RU" sz="8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8369" name="Picture 1" descr="E:\СУХУШИНА А.А\СЕМИНАРЫ . КОНФЕРЕНЦИИ. ПЕДСОВЕТЫ\2018-2019 (апрель2018)\7054534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865" y="0"/>
            <a:ext cx="8864089" cy="7066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327378"/>
            <a:ext cx="7886698" cy="155786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66714" y="267371"/>
            <a:ext cx="6145427" cy="1491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endParaRPr lang="ru-RU" sz="3200" dirty="0" smtClean="0"/>
          </a:p>
          <a:p>
            <a:pPr algn="l"/>
            <a:endParaRPr lang="ru-RU" sz="2400" b="1" dirty="0" smtClean="0">
              <a:latin typeface="GungsuhChe" pitchFamily="49" charset="-127"/>
              <a:ea typeface="GungsuhChe" pitchFamily="49" charset="-127"/>
            </a:endParaRPr>
          </a:p>
          <a:p>
            <a:pPr algn="l"/>
            <a:endParaRPr lang="ru-RU" sz="2400" b="1" dirty="0" smtClean="0">
              <a:latin typeface="GungsuhChe" pitchFamily="49" charset="-127"/>
              <a:ea typeface="GungsuhChe" pitchFamily="49" charset="-127"/>
            </a:endParaRPr>
          </a:p>
          <a:p>
            <a:endParaRPr lang="en-US" sz="4800" b="1" dirty="0">
              <a:ln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5459" y="374574"/>
            <a:ext cx="7869890" cy="580239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системы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— подготовка учащихся к обоснованному зрелому выбору профессии, удовлетворяющему как личные интересы, так и общественные потребности и запросы рынка.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профориентационной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поддержки учащимся в процессе выбора профиля обучения и сферы будущей профессиональной деятельности;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получение диагностических данных о предпочтениях, склонностях и возможностях учащихся для осознанного определения профиля обучения;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знакомство с рынком труда и миром профессий. 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Элементы модели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профильной подготовки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 descr="E:\СУХУШИНА А.А\СЕМИНАРЫ . КОНФЕРЕНЦИИ. ПЕДСОВЕТЫ\2018-2019 (апрель2018)\kartinki_chelovechki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8636"/>
            <a:ext cx="5827923" cy="143219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96711" y="2599982"/>
            <a:ext cx="820702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Профдиагностика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профконсультирование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профинформирование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учащихся;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Индивидуальные консультации учащихся, родителей и учителей;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психолого-педагогические проекты, в том числе «Ориентир» для 9 классов и «Я учусь выбирать» для 10-11 классов. </a:t>
            </a: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Занятия по программе внеурочной деятельности «Человек среди людей», рассчитанная на 34 часа в год, 8-9 классы;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Психологическое сопровождение учащихся, педагогов и родителей в процессе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профильной подготовки;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Информационная работа по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предпрофильной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 профильной подготовке и профориентации в рамках классных часов и родительских собраний;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Внешкольные формы профориентации: участие в днях открытых дверей, профессиональных пробах;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Участие в «Неделе без турникетов» предприятий.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472" y="385590"/>
            <a:ext cx="8206877" cy="56467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Определение предположительного профиля (для 10го класса) в 8ых классах. (2016-2017уч.г.)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075766"/>
            <a:ext cx="7869890" cy="555811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определение предположительного профиля обучения в 10м классе.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8кл. Аналитический отчет по выбору профиля . апрель 2017.doc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Методики: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Климов Е.А. КИ 78,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Резапкина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Г.В. тест на «Определение Типа мышления»,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Пряжников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Н.С. тест на «Определение профиля».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Всего в 8ых классах 94 человека учащихся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Выбранный профиль количество человек в %.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3360145"/>
          <a:ext cx="8552329" cy="3497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Профориентация для определения профиля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9ых классах </a:t>
            </a:r>
            <a:r>
              <a:rPr lang="ru-RU" sz="2700" b="1" smtClean="0">
                <a:latin typeface="Times New Roman" pitchFamily="18" charset="0"/>
                <a:cs typeface="Times New Roman" pitchFamily="18" charset="0"/>
              </a:rPr>
              <a:t>(201-2018 </a:t>
            </a:r>
            <a:r>
              <a:rPr lang="ru-RU" sz="2700" b="1" dirty="0" err="1" smtClean="0">
                <a:latin typeface="Times New Roman" pitchFamily="18" charset="0"/>
                <a:cs typeface="Times New Roman" pitchFamily="18" charset="0"/>
              </a:rPr>
              <a:t>уч.год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046602"/>
            <a:ext cx="7869890" cy="5130361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определение предположительного профиля обучения в 10м классе.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Методики: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Климов КИ 78,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Резапкина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тест на «Определение Типа мышления», ДДО Климова «Определение профессиональных интересов и склонностей»,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Пряжников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тест на «Определение профиля».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9кл. Справка отчет по профориентации. декабрь 2017.doc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Анкета самоопределения учащихся 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уловиях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профилизации школы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1287254"/>
            <a:ext cx="8212102" cy="53449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собираются продолжить свое образование после окончания 9 класса обучающиеся: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обучение в профильном классе школы – 65 человек (61%) учащихся;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Продолжить обучение в колледже, техникуме или профессиональном училище – 28 человек (41 %).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«Предполагаемый профиль Вашего обучения в старших классах» выбрали: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Естественнонаучный– 26 человек (24 %),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Социально-экономический - 28 человек (26 %). </a:t>
            </a:r>
          </a:p>
          <a:p>
            <a:pPr>
              <a:buNone/>
            </a:pPr>
            <a:r>
              <a:rPr lang="ru-RU" smtClean="0">
                <a:latin typeface="Times New Roman" pitchFamily="18" charset="0"/>
                <a:cs typeface="Times New Roman" pitchFamily="18" charset="0"/>
              </a:rPr>
              <a:t>Технологический-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человек (8 %)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Профессионально-образовательные намерения выпускников 9ых классов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46113" y="1287463"/>
          <a:ext cx="7869237" cy="488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163208"/>
            <a:ext cx="7886698" cy="102828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Результаты психолого-педагогического мониторинга в 10ых классах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5459" y="900545"/>
            <a:ext cx="7869890" cy="5957455"/>
          </a:xfrm>
        </p:spPr>
        <p:txBody>
          <a:bodyPr/>
          <a:lstStyle/>
          <a:p>
            <a:pPr>
              <a:buNone/>
            </a:pPr>
            <a:r>
              <a:rPr lang="ru-RU" sz="1400" dirty="0" err="1" smtClean="0">
                <a:hlinkClick r:id="rId2" action="ppaction://hlinkfile"/>
              </a:rPr>
              <a:t>Психолого-пед</a:t>
            </a:r>
            <a:r>
              <a:rPr lang="ru-RU" sz="1400" dirty="0" smtClean="0">
                <a:hlinkClick r:id="rId2" action="ppaction://hlinkfile"/>
              </a:rPr>
              <a:t>. мониторинг. сравнит анализ справка апрель 2018-2019г. 10а. 10б.doc</a:t>
            </a:r>
            <a:endParaRPr lang="ru-RU" sz="1400" dirty="0" smtClean="0"/>
          </a:p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Результаты диагностики типа мышления: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4073" y="1524000"/>
            <a:ext cx="8271163" cy="531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419100"/>
            <a:ext cx="7886698" cy="7428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Соответствие типа мышления и интересов и склонностей учащихся выбранному профилю обучения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74441" y="1504950"/>
            <a:ext cx="8179010" cy="485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4080</TotalTime>
  <Words>406</Words>
  <Application>Microsoft Office PowerPoint</Application>
  <PresentationFormat>Экран (4:3)</PresentationFormat>
  <Paragraphs>57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 </vt:lpstr>
      <vt:lpstr>Элементы модели предпрофильной и профильной подготовки</vt:lpstr>
      <vt:lpstr>Определение предположительного профиля (для 10го класса) в 8ых классах. (2016-2017уч.г.)</vt:lpstr>
      <vt:lpstr> Профориентация для определения профиля  в 9ых классах (201-2018 уч.год) </vt:lpstr>
      <vt:lpstr>Анкета самоопределения учащихся в уловиях профилизации школы</vt:lpstr>
      <vt:lpstr>Профессионально-образовательные намерения выпускников 9ых классов</vt:lpstr>
      <vt:lpstr>Результаты психолого-педагогического мониторинга в 10ых классах</vt:lpstr>
      <vt:lpstr>Соответствие типа мышления и интересов и склонностей учащихся выбранному профилю обучения</vt:lpstr>
      <vt:lpstr>Уровень осознанности выбора профиля:</vt:lpstr>
      <vt:lpstr>Уровень сформированности представлений о своей дальнейшей образовательной траектории</vt:lpstr>
      <vt:lpstr>Психолого-педагогические – социальные проекты:</vt:lpstr>
      <vt:lpstr>Слайд 13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282</cp:revision>
  <dcterms:created xsi:type="dcterms:W3CDTF">2016-11-18T14:12:19Z</dcterms:created>
  <dcterms:modified xsi:type="dcterms:W3CDTF">2019-06-12T16:32:26Z</dcterms:modified>
</cp:coreProperties>
</file>