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80" r:id="rId4"/>
    <p:sldId id="281" r:id="rId5"/>
    <p:sldId id="282" r:id="rId6"/>
    <p:sldId id="283" r:id="rId7"/>
    <p:sldId id="284" r:id="rId8"/>
    <p:sldId id="257" r:id="rId9"/>
    <p:sldId id="259" r:id="rId10"/>
    <p:sldId id="276" r:id="rId11"/>
    <p:sldId id="293" r:id="rId12"/>
    <p:sldId id="289" r:id="rId13"/>
    <p:sldId id="294" r:id="rId14"/>
    <p:sldId id="295" r:id="rId15"/>
    <p:sldId id="297" r:id="rId16"/>
    <p:sldId id="299" r:id="rId17"/>
    <p:sldId id="300" r:id="rId18"/>
    <p:sldId id="298" r:id="rId19"/>
    <p:sldId id="296" r:id="rId20"/>
    <p:sldId id="290" r:id="rId21"/>
    <p:sldId id="292" r:id="rId22"/>
    <p:sldId id="291" r:id="rId23"/>
    <p:sldId id="278" r:id="rId24"/>
    <p:sldId id="302" r:id="rId25"/>
    <p:sldId id="303" r:id="rId26"/>
    <p:sldId id="288" r:id="rId27"/>
    <p:sldId id="285" r:id="rId28"/>
    <p:sldId id="304" r:id="rId29"/>
    <p:sldId id="277" r:id="rId30"/>
    <p:sldId id="305" r:id="rId31"/>
    <p:sldId id="261" r:id="rId32"/>
    <p:sldId id="264" r:id="rId33"/>
    <p:sldId id="267" r:id="rId34"/>
    <p:sldId id="273" r:id="rId35"/>
    <p:sldId id="274" r:id="rId36"/>
    <p:sldId id="306" r:id="rId37"/>
    <p:sldId id="275" r:id="rId38"/>
    <p:sldId id="269" r:id="rId39"/>
    <p:sldId id="271" r:id="rId40"/>
    <p:sldId id="272" r:id="rId41"/>
    <p:sldId id="268" r:id="rId42"/>
    <p:sldId id="270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5A6"/>
    <a:srgbClr val="006666"/>
    <a:srgbClr val="87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FD616-01A7-49BF-AADE-9515CF62D01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99ED7C-EF44-43BD-B050-627E8B3CBFC7}">
      <dgm:prSet phldrT="[Текст]"/>
      <dgm:spPr>
        <a:solidFill>
          <a:srgbClr val="228092"/>
        </a:solidFill>
      </dgm:spPr>
      <dgm:t>
        <a:bodyPr/>
        <a:lstStyle/>
        <a:p>
          <a:endParaRPr lang="ru-RU" b="1" dirty="0" smtClean="0"/>
        </a:p>
        <a:p>
          <a:r>
            <a:rPr lang="ru-RU" b="1" dirty="0" smtClean="0"/>
            <a:t>УПРАВЛЕНЧЕСКИЕ КОМАНДЫ</a:t>
          </a:r>
          <a:endParaRPr lang="ru-RU" dirty="0"/>
        </a:p>
      </dgm:t>
    </dgm:pt>
    <dgm:pt modelId="{B6C01A09-395B-4F1B-A7EF-96E5C5229C2A}" type="parTrans" cxnId="{CD95B2A9-BE40-402D-85E0-DBC724A2DF69}">
      <dgm:prSet/>
      <dgm:spPr/>
      <dgm:t>
        <a:bodyPr/>
        <a:lstStyle/>
        <a:p>
          <a:endParaRPr lang="ru-RU"/>
        </a:p>
      </dgm:t>
    </dgm:pt>
    <dgm:pt modelId="{E6C4BCEE-E193-4C10-BC12-E00291CF509F}" type="sibTrans" cxnId="{CD95B2A9-BE40-402D-85E0-DBC724A2DF69}">
      <dgm:prSet/>
      <dgm:spPr/>
      <dgm:t>
        <a:bodyPr/>
        <a:lstStyle/>
        <a:p>
          <a:endParaRPr lang="ru-RU"/>
        </a:p>
      </dgm:t>
    </dgm:pt>
    <dgm:pt modelId="{7939793B-2061-40F0-8F0B-254728F51B4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ru-RU" sz="800" b="1" dirty="0"/>
        </a:p>
      </dgm:t>
    </dgm:pt>
    <dgm:pt modelId="{D0EF9157-0627-48A2-A90C-E52A6702F24D}" type="parTrans" cxnId="{5677D90A-187E-4966-A3DE-368010C87F5A}">
      <dgm:prSet/>
      <dgm:spPr/>
      <dgm:t>
        <a:bodyPr/>
        <a:lstStyle/>
        <a:p>
          <a:endParaRPr lang="ru-RU"/>
        </a:p>
      </dgm:t>
    </dgm:pt>
    <dgm:pt modelId="{81D53DBE-BE85-4DEB-8C55-03A4B779C3AF}" type="sibTrans" cxnId="{5677D90A-187E-4966-A3DE-368010C87F5A}">
      <dgm:prSet/>
      <dgm:spPr/>
      <dgm:t>
        <a:bodyPr/>
        <a:lstStyle/>
        <a:p>
          <a:endParaRPr lang="ru-RU"/>
        </a:p>
      </dgm:t>
    </dgm:pt>
    <dgm:pt modelId="{E5B7BE8F-4FAF-4354-91B3-893510AF351D}">
      <dgm:prSet phldrT="[Текст]"/>
      <dgm:spPr>
        <a:solidFill>
          <a:srgbClr val="228092"/>
        </a:solidFill>
      </dgm:spPr>
      <dgm:t>
        <a:bodyPr/>
        <a:lstStyle/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ОТКРЫТАЯ СЕТЕВАЯ МЕТОДИЧЕСКАЯ СЛУЖБА</a:t>
          </a:r>
          <a:endParaRPr lang="ru-RU" dirty="0"/>
        </a:p>
      </dgm:t>
    </dgm:pt>
    <dgm:pt modelId="{BD45B689-19A5-4263-9F2A-D5FAF28CB19E}" type="parTrans" cxnId="{6952BDB0-3459-44DD-AFA7-780FE71AE8E0}">
      <dgm:prSet/>
      <dgm:spPr/>
      <dgm:t>
        <a:bodyPr/>
        <a:lstStyle/>
        <a:p>
          <a:endParaRPr lang="ru-RU"/>
        </a:p>
      </dgm:t>
    </dgm:pt>
    <dgm:pt modelId="{C993A148-86FD-4B62-BFB0-FDD0425219FB}" type="sibTrans" cxnId="{6952BDB0-3459-44DD-AFA7-780FE71AE8E0}">
      <dgm:prSet/>
      <dgm:spPr/>
      <dgm:t>
        <a:bodyPr/>
        <a:lstStyle/>
        <a:p>
          <a:endParaRPr lang="ru-RU"/>
        </a:p>
      </dgm:t>
    </dgm:pt>
    <dgm:pt modelId="{7B845830-B4E3-417B-B25A-7B6E1C3A3D6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ru-RU" sz="800" b="1" dirty="0"/>
        </a:p>
      </dgm:t>
    </dgm:pt>
    <dgm:pt modelId="{F16D1E73-AD13-4813-98AC-892CE7CE47EE}" type="parTrans" cxnId="{FCC5799B-4F0A-48C0-B112-4DCB6D2334FD}">
      <dgm:prSet/>
      <dgm:spPr/>
      <dgm:t>
        <a:bodyPr/>
        <a:lstStyle/>
        <a:p>
          <a:endParaRPr lang="ru-RU"/>
        </a:p>
      </dgm:t>
    </dgm:pt>
    <dgm:pt modelId="{1286A59C-529C-4273-89D3-855EBC25CE89}" type="sibTrans" cxnId="{FCC5799B-4F0A-48C0-B112-4DCB6D2334FD}">
      <dgm:prSet/>
      <dgm:spPr/>
      <dgm:t>
        <a:bodyPr/>
        <a:lstStyle/>
        <a:p>
          <a:endParaRPr lang="ru-RU"/>
        </a:p>
      </dgm:t>
    </dgm:pt>
    <dgm:pt modelId="{48C8D2AB-73DC-40DC-BC53-2555B82CEA2A}" type="pres">
      <dgm:prSet presAssocID="{50FFD616-01A7-49BF-AADE-9515CF62D01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C141DD-C65B-4321-A46A-8E7377D963FE}" type="pres">
      <dgm:prSet presAssocID="{CA99ED7C-EF44-43BD-B050-627E8B3CBFC7}" presName="linNode" presStyleCnt="0"/>
      <dgm:spPr/>
    </dgm:pt>
    <dgm:pt modelId="{3E3A9506-A047-4882-971C-406577B09EB3}" type="pres">
      <dgm:prSet presAssocID="{CA99ED7C-EF44-43BD-B050-627E8B3CBFC7}" presName="parentShp" presStyleLbl="node1" presStyleIdx="0" presStyleCnt="2" custScaleY="83962" custLinFactNeighborX="867" custLinFactNeighborY="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E1B00-85FD-4781-9692-D88BF5C0FF2E}" type="pres">
      <dgm:prSet presAssocID="{CA99ED7C-EF44-43BD-B050-627E8B3CBFC7}" presName="childShp" presStyleLbl="bgAccFollowNode1" presStyleIdx="0" presStyleCnt="2" custScaleX="91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0ECC0-2C80-431F-9A79-E570D5305DBB}" type="pres">
      <dgm:prSet presAssocID="{E6C4BCEE-E193-4C10-BC12-E00291CF509F}" presName="spacing" presStyleCnt="0"/>
      <dgm:spPr/>
    </dgm:pt>
    <dgm:pt modelId="{581FBF88-DBFB-4C9C-A3A8-D47F462526FB}" type="pres">
      <dgm:prSet presAssocID="{E5B7BE8F-4FAF-4354-91B3-893510AF351D}" presName="linNode" presStyleCnt="0"/>
      <dgm:spPr/>
    </dgm:pt>
    <dgm:pt modelId="{73B2E8DD-091F-47C8-A15A-E9ED3E1A3554}" type="pres">
      <dgm:prSet presAssocID="{E5B7BE8F-4FAF-4354-91B3-893510AF351D}" presName="parentShp" presStyleLbl="node1" presStyleIdx="1" presStyleCnt="2" custScaleY="82025" custLinFactNeighborX="0" custLinFactNeighborY="-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E616B-4CC1-4C7A-9D58-EA2B10217567}" type="pres">
      <dgm:prSet presAssocID="{E5B7BE8F-4FAF-4354-91B3-893510AF351D}" presName="childShp" presStyleLbl="bgAccFollowNode1" presStyleIdx="1" presStyleCnt="2" custScaleX="90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5799B-4F0A-48C0-B112-4DCB6D2334FD}" srcId="{E5B7BE8F-4FAF-4354-91B3-893510AF351D}" destId="{7B845830-B4E3-417B-B25A-7B6E1C3A3D6A}" srcOrd="0" destOrd="0" parTransId="{F16D1E73-AD13-4813-98AC-892CE7CE47EE}" sibTransId="{1286A59C-529C-4273-89D3-855EBC25CE89}"/>
    <dgm:cxn modelId="{4C1BC8AE-EDC6-4F0C-810D-169288C63A97}" type="presOf" srcId="{E5B7BE8F-4FAF-4354-91B3-893510AF351D}" destId="{73B2E8DD-091F-47C8-A15A-E9ED3E1A3554}" srcOrd="0" destOrd="0" presId="urn:microsoft.com/office/officeart/2005/8/layout/vList6"/>
    <dgm:cxn modelId="{1DFAA14D-A06D-481D-B83B-2BF38F277D8D}" type="presOf" srcId="{CA99ED7C-EF44-43BD-B050-627E8B3CBFC7}" destId="{3E3A9506-A047-4882-971C-406577B09EB3}" srcOrd="0" destOrd="0" presId="urn:microsoft.com/office/officeart/2005/8/layout/vList6"/>
    <dgm:cxn modelId="{931E5366-2D5D-4E6A-AA9B-1D18EBE327A3}" type="presOf" srcId="{7B845830-B4E3-417B-B25A-7B6E1C3A3D6A}" destId="{23CE616B-4CC1-4C7A-9D58-EA2B10217567}" srcOrd="0" destOrd="0" presId="urn:microsoft.com/office/officeart/2005/8/layout/vList6"/>
    <dgm:cxn modelId="{6952BDB0-3459-44DD-AFA7-780FE71AE8E0}" srcId="{50FFD616-01A7-49BF-AADE-9515CF62D010}" destId="{E5B7BE8F-4FAF-4354-91B3-893510AF351D}" srcOrd="1" destOrd="0" parTransId="{BD45B689-19A5-4263-9F2A-D5FAF28CB19E}" sibTransId="{C993A148-86FD-4B62-BFB0-FDD0425219FB}"/>
    <dgm:cxn modelId="{5677D90A-187E-4966-A3DE-368010C87F5A}" srcId="{CA99ED7C-EF44-43BD-B050-627E8B3CBFC7}" destId="{7939793B-2061-40F0-8F0B-254728F51B47}" srcOrd="0" destOrd="0" parTransId="{D0EF9157-0627-48A2-A90C-E52A6702F24D}" sibTransId="{81D53DBE-BE85-4DEB-8C55-03A4B779C3AF}"/>
    <dgm:cxn modelId="{10FE38DA-287C-4509-BB3D-44D05F05E884}" type="presOf" srcId="{50FFD616-01A7-49BF-AADE-9515CF62D010}" destId="{48C8D2AB-73DC-40DC-BC53-2555B82CEA2A}" srcOrd="0" destOrd="0" presId="urn:microsoft.com/office/officeart/2005/8/layout/vList6"/>
    <dgm:cxn modelId="{CD95B2A9-BE40-402D-85E0-DBC724A2DF69}" srcId="{50FFD616-01A7-49BF-AADE-9515CF62D010}" destId="{CA99ED7C-EF44-43BD-B050-627E8B3CBFC7}" srcOrd="0" destOrd="0" parTransId="{B6C01A09-395B-4F1B-A7EF-96E5C5229C2A}" sibTransId="{E6C4BCEE-E193-4C10-BC12-E00291CF509F}"/>
    <dgm:cxn modelId="{4905AE43-25AA-41D8-AC26-32E9E25A27C5}" type="presOf" srcId="{7939793B-2061-40F0-8F0B-254728F51B47}" destId="{E2DE1B00-85FD-4781-9692-D88BF5C0FF2E}" srcOrd="0" destOrd="0" presId="urn:microsoft.com/office/officeart/2005/8/layout/vList6"/>
    <dgm:cxn modelId="{8F33F573-DE05-4125-94E9-903F547345A9}" type="presParOf" srcId="{48C8D2AB-73DC-40DC-BC53-2555B82CEA2A}" destId="{A0C141DD-C65B-4321-A46A-8E7377D963FE}" srcOrd="0" destOrd="0" presId="urn:microsoft.com/office/officeart/2005/8/layout/vList6"/>
    <dgm:cxn modelId="{126A03BC-C39C-4FA0-B77A-8A8B1E342E04}" type="presParOf" srcId="{A0C141DD-C65B-4321-A46A-8E7377D963FE}" destId="{3E3A9506-A047-4882-971C-406577B09EB3}" srcOrd="0" destOrd="0" presId="urn:microsoft.com/office/officeart/2005/8/layout/vList6"/>
    <dgm:cxn modelId="{5F9BD3E2-F93C-4039-9F7B-EF645C61BDB9}" type="presParOf" srcId="{A0C141DD-C65B-4321-A46A-8E7377D963FE}" destId="{E2DE1B00-85FD-4781-9692-D88BF5C0FF2E}" srcOrd="1" destOrd="0" presId="urn:microsoft.com/office/officeart/2005/8/layout/vList6"/>
    <dgm:cxn modelId="{187D9BEA-3735-4E09-88A5-D1142E4DEC88}" type="presParOf" srcId="{48C8D2AB-73DC-40DC-BC53-2555B82CEA2A}" destId="{F490ECC0-2C80-431F-9A79-E570D5305DBB}" srcOrd="1" destOrd="0" presId="urn:microsoft.com/office/officeart/2005/8/layout/vList6"/>
    <dgm:cxn modelId="{1CF4A87E-3032-4A50-83EC-825034DC0DA8}" type="presParOf" srcId="{48C8D2AB-73DC-40DC-BC53-2555B82CEA2A}" destId="{581FBF88-DBFB-4C9C-A3A8-D47F462526FB}" srcOrd="2" destOrd="0" presId="urn:microsoft.com/office/officeart/2005/8/layout/vList6"/>
    <dgm:cxn modelId="{CCF9B576-E8EA-4CD0-968C-44E324271771}" type="presParOf" srcId="{581FBF88-DBFB-4C9C-A3A8-D47F462526FB}" destId="{73B2E8DD-091F-47C8-A15A-E9ED3E1A3554}" srcOrd="0" destOrd="0" presId="urn:microsoft.com/office/officeart/2005/8/layout/vList6"/>
    <dgm:cxn modelId="{E4D4E0C8-F1E0-4783-8172-FC508387EA5D}" type="presParOf" srcId="{581FBF88-DBFB-4C9C-A3A8-D47F462526FB}" destId="{23CE616B-4CC1-4C7A-9D58-EA2B102175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FD616-01A7-49BF-AADE-9515CF62D01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99ED7C-EF44-43BD-B050-627E8B3CBFC7}">
      <dgm:prSet phldrT="[Текст]"/>
      <dgm:spPr>
        <a:solidFill>
          <a:srgbClr val="228092"/>
        </a:solidFill>
      </dgm:spPr>
      <dgm:t>
        <a:bodyPr/>
        <a:lstStyle/>
        <a:p>
          <a:endParaRPr lang="ru-RU" b="1" dirty="0" smtClean="0"/>
        </a:p>
        <a:p>
          <a:r>
            <a:rPr lang="ru-RU" b="1" dirty="0" smtClean="0"/>
            <a:t>СИСТЕМА НАСТАВНИЧЕСТВА</a:t>
          </a:r>
          <a:endParaRPr lang="ru-RU" dirty="0"/>
        </a:p>
      </dgm:t>
    </dgm:pt>
    <dgm:pt modelId="{B6C01A09-395B-4F1B-A7EF-96E5C5229C2A}" type="parTrans" cxnId="{CD95B2A9-BE40-402D-85E0-DBC724A2DF69}">
      <dgm:prSet/>
      <dgm:spPr/>
      <dgm:t>
        <a:bodyPr/>
        <a:lstStyle/>
        <a:p>
          <a:endParaRPr lang="ru-RU"/>
        </a:p>
      </dgm:t>
    </dgm:pt>
    <dgm:pt modelId="{E6C4BCEE-E193-4C10-BC12-E00291CF509F}" type="sibTrans" cxnId="{CD95B2A9-BE40-402D-85E0-DBC724A2DF69}">
      <dgm:prSet/>
      <dgm:spPr/>
      <dgm:t>
        <a:bodyPr/>
        <a:lstStyle/>
        <a:p>
          <a:endParaRPr lang="ru-RU"/>
        </a:p>
      </dgm:t>
    </dgm:pt>
    <dgm:pt modelId="{7939793B-2061-40F0-8F0B-254728F51B4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ru-RU" sz="900" b="1" dirty="0"/>
        </a:p>
      </dgm:t>
    </dgm:pt>
    <dgm:pt modelId="{D0EF9157-0627-48A2-A90C-E52A6702F24D}" type="parTrans" cxnId="{5677D90A-187E-4966-A3DE-368010C87F5A}">
      <dgm:prSet/>
      <dgm:spPr/>
      <dgm:t>
        <a:bodyPr/>
        <a:lstStyle/>
        <a:p>
          <a:endParaRPr lang="ru-RU"/>
        </a:p>
      </dgm:t>
    </dgm:pt>
    <dgm:pt modelId="{81D53DBE-BE85-4DEB-8C55-03A4B779C3AF}" type="sibTrans" cxnId="{5677D90A-187E-4966-A3DE-368010C87F5A}">
      <dgm:prSet/>
      <dgm:spPr/>
      <dgm:t>
        <a:bodyPr/>
        <a:lstStyle/>
        <a:p>
          <a:endParaRPr lang="ru-RU"/>
        </a:p>
      </dgm:t>
    </dgm:pt>
    <dgm:pt modelId="{E5B7BE8F-4FAF-4354-91B3-893510AF351D}">
      <dgm:prSet phldrT="[Текст]"/>
      <dgm:spPr>
        <a:solidFill>
          <a:srgbClr val="228092"/>
        </a:solidFill>
      </dgm:spPr>
      <dgm:t>
        <a:bodyPr/>
        <a:lstStyle/>
        <a:p>
          <a:endParaRPr lang="ru-RU" b="1" dirty="0" smtClean="0"/>
        </a:p>
        <a:p>
          <a:r>
            <a:rPr lang="ru-RU" b="1" dirty="0" smtClean="0"/>
            <a:t>СОЦИАЛЬНО-ПСИХОЛОГИЧЕСКАЯ ПОДДЕРЖКА ПЕДАГОГА</a:t>
          </a:r>
          <a:endParaRPr lang="ru-RU" dirty="0"/>
        </a:p>
      </dgm:t>
    </dgm:pt>
    <dgm:pt modelId="{BD45B689-19A5-4263-9F2A-D5FAF28CB19E}" type="parTrans" cxnId="{6952BDB0-3459-44DD-AFA7-780FE71AE8E0}">
      <dgm:prSet/>
      <dgm:spPr/>
      <dgm:t>
        <a:bodyPr/>
        <a:lstStyle/>
        <a:p>
          <a:endParaRPr lang="ru-RU"/>
        </a:p>
      </dgm:t>
    </dgm:pt>
    <dgm:pt modelId="{C993A148-86FD-4B62-BFB0-FDD0425219FB}" type="sibTrans" cxnId="{6952BDB0-3459-44DD-AFA7-780FE71AE8E0}">
      <dgm:prSet/>
      <dgm:spPr/>
      <dgm:t>
        <a:bodyPr/>
        <a:lstStyle/>
        <a:p>
          <a:endParaRPr lang="ru-RU"/>
        </a:p>
      </dgm:t>
    </dgm:pt>
    <dgm:pt modelId="{0CB8BEE8-8CA9-46CB-97D8-0C358C66038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endParaRPr lang="ru-RU" sz="800" b="1" dirty="0"/>
        </a:p>
      </dgm:t>
    </dgm:pt>
    <dgm:pt modelId="{3D8F1B39-1FB1-40E3-921F-8C146D892DBE}" type="parTrans" cxnId="{7B0D2196-72D8-4555-A67E-4F62074BD514}">
      <dgm:prSet/>
      <dgm:spPr/>
      <dgm:t>
        <a:bodyPr/>
        <a:lstStyle/>
        <a:p>
          <a:endParaRPr lang="ru-RU"/>
        </a:p>
      </dgm:t>
    </dgm:pt>
    <dgm:pt modelId="{EC736030-0559-4B32-B65F-9E3745999160}" type="sibTrans" cxnId="{7B0D2196-72D8-4555-A67E-4F62074BD514}">
      <dgm:prSet/>
      <dgm:spPr/>
      <dgm:t>
        <a:bodyPr/>
        <a:lstStyle/>
        <a:p>
          <a:endParaRPr lang="ru-RU"/>
        </a:p>
      </dgm:t>
    </dgm:pt>
    <dgm:pt modelId="{48C8D2AB-73DC-40DC-BC53-2555B82CEA2A}" type="pres">
      <dgm:prSet presAssocID="{50FFD616-01A7-49BF-AADE-9515CF62D010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C141DD-C65B-4321-A46A-8E7377D963FE}" type="pres">
      <dgm:prSet presAssocID="{CA99ED7C-EF44-43BD-B050-627E8B3CBFC7}" presName="linNode" presStyleCnt="0"/>
      <dgm:spPr/>
    </dgm:pt>
    <dgm:pt modelId="{3E3A9506-A047-4882-971C-406577B09EB3}" type="pres">
      <dgm:prSet presAssocID="{CA99ED7C-EF44-43BD-B050-627E8B3CBFC7}" presName="parentShp" presStyleLbl="node1" presStyleIdx="0" presStyleCnt="2" custScaleY="86192" custLinFactNeighborX="-1248" custLinFactNeighborY="-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E1B00-85FD-4781-9692-D88BF5C0FF2E}" type="pres">
      <dgm:prSet presAssocID="{CA99ED7C-EF44-43BD-B050-627E8B3CBFC7}" presName="childShp" presStyleLbl="bgAccFollowNode1" presStyleIdx="0" presStyleCnt="2" custScaleX="87965" custLinFactNeighborX="-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0ECC0-2C80-431F-9A79-E570D5305DBB}" type="pres">
      <dgm:prSet presAssocID="{E6C4BCEE-E193-4C10-BC12-E00291CF509F}" presName="spacing" presStyleCnt="0"/>
      <dgm:spPr/>
    </dgm:pt>
    <dgm:pt modelId="{581FBF88-DBFB-4C9C-A3A8-D47F462526FB}" type="pres">
      <dgm:prSet presAssocID="{E5B7BE8F-4FAF-4354-91B3-893510AF351D}" presName="linNode" presStyleCnt="0"/>
      <dgm:spPr/>
    </dgm:pt>
    <dgm:pt modelId="{73B2E8DD-091F-47C8-A15A-E9ED3E1A3554}" type="pres">
      <dgm:prSet presAssocID="{E5B7BE8F-4FAF-4354-91B3-893510AF351D}" presName="parentShp" presStyleLbl="node1" presStyleIdx="1" presStyleCnt="2" custScaleY="85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E616B-4CC1-4C7A-9D58-EA2B10217567}" type="pres">
      <dgm:prSet presAssocID="{E5B7BE8F-4FAF-4354-91B3-893510AF351D}" presName="childShp" presStyleLbl="bgAccFollowNode1" presStyleIdx="1" presStyleCnt="2" custScaleX="92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59B08-487F-4AE8-8ED9-4C2F88CB5F16}" type="presOf" srcId="{50FFD616-01A7-49BF-AADE-9515CF62D010}" destId="{48C8D2AB-73DC-40DC-BC53-2555B82CEA2A}" srcOrd="0" destOrd="0" presId="urn:microsoft.com/office/officeart/2005/8/layout/vList6"/>
    <dgm:cxn modelId="{2E239059-C499-4FDF-AE69-07601F586E0D}" type="presOf" srcId="{0CB8BEE8-8CA9-46CB-97D8-0C358C66038A}" destId="{23CE616B-4CC1-4C7A-9D58-EA2B10217567}" srcOrd="0" destOrd="0" presId="urn:microsoft.com/office/officeart/2005/8/layout/vList6"/>
    <dgm:cxn modelId="{33B0EE38-FCBF-4D86-B1E1-DCDD056A9F7E}" type="presOf" srcId="{7939793B-2061-40F0-8F0B-254728F51B47}" destId="{E2DE1B00-85FD-4781-9692-D88BF5C0FF2E}" srcOrd="0" destOrd="0" presId="urn:microsoft.com/office/officeart/2005/8/layout/vList6"/>
    <dgm:cxn modelId="{5677D90A-187E-4966-A3DE-368010C87F5A}" srcId="{CA99ED7C-EF44-43BD-B050-627E8B3CBFC7}" destId="{7939793B-2061-40F0-8F0B-254728F51B47}" srcOrd="0" destOrd="0" parTransId="{D0EF9157-0627-48A2-A90C-E52A6702F24D}" sibTransId="{81D53DBE-BE85-4DEB-8C55-03A4B779C3AF}"/>
    <dgm:cxn modelId="{7B0D2196-72D8-4555-A67E-4F62074BD514}" srcId="{E5B7BE8F-4FAF-4354-91B3-893510AF351D}" destId="{0CB8BEE8-8CA9-46CB-97D8-0C358C66038A}" srcOrd="0" destOrd="0" parTransId="{3D8F1B39-1FB1-40E3-921F-8C146D892DBE}" sibTransId="{EC736030-0559-4B32-B65F-9E3745999160}"/>
    <dgm:cxn modelId="{C447B03C-438C-4050-893F-3C26509DF6DC}" type="presOf" srcId="{CA99ED7C-EF44-43BD-B050-627E8B3CBFC7}" destId="{3E3A9506-A047-4882-971C-406577B09EB3}" srcOrd="0" destOrd="0" presId="urn:microsoft.com/office/officeart/2005/8/layout/vList6"/>
    <dgm:cxn modelId="{CD95B2A9-BE40-402D-85E0-DBC724A2DF69}" srcId="{50FFD616-01A7-49BF-AADE-9515CF62D010}" destId="{CA99ED7C-EF44-43BD-B050-627E8B3CBFC7}" srcOrd="0" destOrd="0" parTransId="{B6C01A09-395B-4F1B-A7EF-96E5C5229C2A}" sibTransId="{E6C4BCEE-E193-4C10-BC12-E00291CF509F}"/>
    <dgm:cxn modelId="{6952BDB0-3459-44DD-AFA7-780FE71AE8E0}" srcId="{50FFD616-01A7-49BF-AADE-9515CF62D010}" destId="{E5B7BE8F-4FAF-4354-91B3-893510AF351D}" srcOrd="1" destOrd="0" parTransId="{BD45B689-19A5-4263-9F2A-D5FAF28CB19E}" sibTransId="{C993A148-86FD-4B62-BFB0-FDD0425219FB}"/>
    <dgm:cxn modelId="{8E47E527-B739-44C5-B1D9-C38339EA22E6}" type="presOf" srcId="{E5B7BE8F-4FAF-4354-91B3-893510AF351D}" destId="{73B2E8DD-091F-47C8-A15A-E9ED3E1A3554}" srcOrd="0" destOrd="0" presId="urn:microsoft.com/office/officeart/2005/8/layout/vList6"/>
    <dgm:cxn modelId="{CB61CD5A-63BD-4DCB-AAE6-F00A1ED34B5A}" type="presParOf" srcId="{48C8D2AB-73DC-40DC-BC53-2555B82CEA2A}" destId="{A0C141DD-C65B-4321-A46A-8E7377D963FE}" srcOrd="0" destOrd="0" presId="urn:microsoft.com/office/officeart/2005/8/layout/vList6"/>
    <dgm:cxn modelId="{FA9822F6-F1F7-4F95-9522-ADA6B827BEEB}" type="presParOf" srcId="{A0C141DD-C65B-4321-A46A-8E7377D963FE}" destId="{3E3A9506-A047-4882-971C-406577B09EB3}" srcOrd="0" destOrd="0" presId="urn:microsoft.com/office/officeart/2005/8/layout/vList6"/>
    <dgm:cxn modelId="{A0BE275A-9F18-433E-A579-480A4DEF90F6}" type="presParOf" srcId="{A0C141DD-C65B-4321-A46A-8E7377D963FE}" destId="{E2DE1B00-85FD-4781-9692-D88BF5C0FF2E}" srcOrd="1" destOrd="0" presId="urn:microsoft.com/office/officeart/2005/8/layout/vList6"/>
    <dgm:cxn modelId="{996EDD6C-FB8D-4A7E-9113-EF52A0DC0688}" type="presParOf" srcId="{48C8D2AB-73DC-40DC-BC53-2555B82CEA2A}" destId="{F490ECC0-2C80-431F-9A79-E570D5305DBB}" srcOrd="1" destOrd="0" presId="urn:microsoft.com/office/officeart/2005/8/layout/vList6"/>
    <dgm:cxn modelId="{9FE4C233-7839-4BAD-9B8B-58F6770280A5}" type="presParOf" srcId="{48C8D2AB-73DC-40DC-BC53-2555B82CEA2A}" destId="{581FBF88-DBFB-4C9C-A3A8-D47F462526FB}" srcOrd="2" destOrd="0" presId="urn:microsoft.com/office/officeart/2005/8/layout/vList6"/>
    <dgm:cxn modelId="{3F271D47-0A26-4E33-807E-4CBDF584C1EC}" type="presParOf" srcId="{581FBF88-DBFB-4C9C-A3A8-D47F462526FB}" destId="{73B2E8DD-091F-47C8-A15A-E9ED3E1A3554}" srcOrd="0" destOrd="0" presId="urn:microsoft.com/office/officeart/2005/8/layout/vList6"/>
    <dgm:cxn modelId="{CF48CDF3-2D79-475A-844B-350A71BBD716}" type="presParOf" srcId="{581FBF88-DBFB-4C9C-A3A8-D47F462526FB}" destId="{23CE616B-4CC1-4C7A-9D58-EA2B102175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E1B00-85FD-4781-9692-D88BF5C0FF2E}">
      <dsp:nvSpPr>
        <dsp:cNvPr id="0" name=""/>
        <dsp:cNvSpPr/>
      </dsp:nvSpPr>
      <dsp:spPr>
        <a:xfrm>
          <a:off x="1761244" y="578"/>
          <a:ext cx="2277633" cy="2256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/>
        </a:p>
      </dsp:txBody>
      <dsp:txXfrm>
        <a:off x="1761244" y="282630"/>
        <a:ext cx="1431478" cy="1692310"/>
      </dsp:txXfrm>
    </dsp:sp>
    <dsp:sp modelId="{3E3A9506-A047-4882-971C-406577B09EB3}">
      <dsp:nvSpPr>
        <dsp:cNvPr id="0" name=""/>
        <dsp:cNvSpPr/>
      </dsp:nvSpPr>
      <dsp:spPr>
        <a:xfrm>
          <a:off x="125618" y="203294"/>
          <a:ext cx="1657178" cy="1894530"/>
        </a:xfrm>
        <a:prstGeom prst="roundRect">
          <a:avLst/>
        </a:prstGeom>
        <a:solidFill>
          <a:srgbClr val="2280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УПРАВЛЕНЧЕСКИЕ КОМАНДЫ</a:t>
          </a:r>
          <a:endParaRPr lang="ru-RU" sz="1300" kern="1200" dirty="0"/>
        </a:p>
      </dsp:txBody>
      <dsp:txXfrm>
        <a:off x="206515" y="284191"/>
        <a:ext cx="1495384" cy="1732736"/>
      </dsp:txXfrm>
    </dsp:sp>
    <dsp:sp modelId="{23CE616B-4CC1-4C7A-9D58-EA2B10217567}">
      <dsp:nvSpPr>
        <dsp:cNvPr id="0" name=""/>
        <dsp:cNvSpPr/>
      </dsp:nvSpPr>
      <dsp:spPr>
        <a:xfrm>
          <a:off x="1769820" y="2482634"/>
          <a:ext cx="2260481" cy="2256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/>
        </a:p>
      </dsp:txBody>
      <dsp:txXfrm>
        <a:off x="1769820" y="2764686"/>
        <a:ext cx="1414326" cy="1692310"/>
      </dsp:txXfrm>
    </dsp:sp>
    <dsp:sp modelId="{73B2E8DD-091F-47C8-A15A-E9ED3E1A3554}">
      <dsp:nvSpPr>
        <dsp:cNvPr id="0" name=""/>
        <dsp:cNvSpPr/>
      </dsp:nvSpPr>
      <dsp:spPr>
        <a:xfrm>
          <a:off x="112642" y="2672545"/>
          <a:ext cx="1657178" cy="1850824"/>
        </a:xfrm>
        <a:prstGeom prst="roundRect">
          <a:avLst/>
        </a:prstGeom>
        <a:solidFill>
          <a:srgbClr val="2280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ОТКРЫТАЯ СЕТЕВАЯ МЕТОДИЧЕСКАЯ СЛУЖБА</a:t>
          </a:r>
          <a:endParaRPr lang="ru-RU" sz="1300" kern="1200" dirty="0"/>
        </a:p>
      </dsp:txBody>
      <dsp:txXfrm>
        <a:off x="193539" y="2753442"/>
        <a:ext cx="1495384" cy="1689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E1B00-85FD-4781-9692-D88BF5C0FF2E}">
      <dsp:nvSpPr>
        <dsp:cNvPr id="0" name=""/>
        <dsp:cNvSpPr/>
      </dsp:nvSpPr>
      <dsp:spPr>
        <a:xfrm rot="10800000">
          <a:off x="133826" y="571"/>
          <a:ext cx="2144464" cy="2228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b="1" kern="1200" dirty="0"/>
        </a:p>
      </dsp:txBody>
      <dsp:txXfrm rot="10800000">
        <a:off x="938000" y="279191"/>
        <a:ext cx="1340290" cy="1671721"/>
      </dsp:txXfrm>
    </dsp:sp>
    <dsp:sp modelId="{3E3A9506-A047-4882-971C-406577B09EB3}">
      <dsp:nvSpPr>
        <dsp:cNvPr id="0" name=""/>
        <dsp:cNvSpPr/>
      </dsp:nvSpPr>
      <dsp:spPr>
        <a:xfrm>
          <a:off x="2260737" y="138499"/>
          <a:ext cx="1625240" cy="1921186"/>
        </a:xfrm>
        <a:prstGeom prst="roundRect">
          <a:avLst/>
        </a:prstGeom>
        <a:solidFill>
          <a:srgbClr val="2280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СИСТЕМА НАСТАВНИЧЕСТВА</a:t>
          </a:r>
          <a:endParaRPr lang="ru-RU" sz="1200" kern="1200" dirty="0"/>
        </a:p>
      </dsp:txBody>
      <dsp:txXfrm>
        <a:off x="2340075" y="217837"/>
        <a:ext cx="1466564" cy="1762510"/>
      </dsp:txXfrm>
    </dsp:sp>
    <dsp:sp modelId="{23CE616B-4CC1-4C7A-9D58-EA2B10217567}">
      <dsp:nvSpPr>
        <dsp:cNvPr id="0" name=""/>
        <dsp:cNvSpPr/>
      </dsp:nvSpPr>
      <dsp:spPr>
        <a:xfrm rot="10800000">
          <a:off x="95174" y="2452429"/>
          <a:ext cx="2247512" cy="2228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/>
        </a:p>
      </dsp:txBody>
      <dsp:txXfrm rot="10800000">
        <a:off x="931034" y="2731049"/>
        <a:ext cx="1411652" cy="1671721"/>
      </dsp:txXfrm>
    </dsp:sp>
    <dsp:sp modelId="{73B2E8DD-091F-47C8-A15A-E9ED3E1A3554}">
      <dsp:nvSpPr>
        <dsp:cNvPr id="0" name=""/>
        <dsp:cNvSpPr/>
      </dsp:nvSpPr>
      <dsp:spPr>
        <a:xfrm>
          <a:off x="2342686" y="2610262"/>
          <a:ext cx="1625240" cy="1913296"/>
        </a:xfrm>
        <a:prstGeom prst="roundRect">
          <a:avLst/>
        </a:prstGeom>
        <a:solidFill>
          <a:srgbClr val="2280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СОЦИАЛЬНО-ПСИХОЛОГИЧЕСКАЯ ПОДДЕРЖКА ПЕДАГОГА</a:t>
          </a:r>
          <a:endParaRPr lang="ru-RU" sz="1200" kern="1200" dirty="0"/>
        </a:p>
      </dsp:txBody>
      <dsp:txXfrm>
        <a:off x="2422024" y="2689600"/>
        <a:ext cx="1466564" cy="1754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3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7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3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0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8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6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7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4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9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CD6-C64A-4BA5-BC48-254EE95C343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6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ACD6-C64A-4BA5-BC48-254EE95C343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A13AE-FEEE-4A24-9F30-3EF1CA15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0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content/files/documents/Perechen__OO_na_2020_god(1)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8.png"/><Relationship Id="rId10" Type="http://schemas.openxmlformats.org/officeDocument/2006/relationships/image" Target="../media/image13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oipkro.ru/index.php?act=institute&amp;page=129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2.wdp"/><Relationship Id="rId18" Type="http://schemas.openxmlformats.org/officeDocument/2006/relationships/hyperlink" Target="https://toipkro.ru/index.php?act=institute&amp;page=599" TargetMode="Externa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microsoft.com/office/2007/relationships/hdphoto" Target="../media/hdphoto3.wdp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0" y="305282"/>
            <a:ext cx="11876417" cy="6679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130" y="3029315"/>
            <a:ext cx="10989425" cy="103468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Методическая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поддержка педагогов и школьных команд во внедрении и реализации эффективных образовательных технологий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79130" y="2990867"/>
            <a:ext cx="10989425" cy="0"/>
          </a:xfrm>
          <a:prstGeom prst="line">
            <a:avLst/>
          </a:prstGeom>
          <a:ln w="12700">
            <a:solidFill>
              <a:srgbClr val="6ABAD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02575" y="1366371"/>
            <a:ext cx="10989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Федеральная инновационная </a:t>
            </a: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площадка</a:t>
            </a:r>
            <a:endParaRPr lang="en-US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ru-RU" sz="3600" dirty="0"/>
              <a:t>Министерства просвещения Российской Федерации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9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45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создания мотивирующей образовательной среды для внедрения эффективных образовательных технологий в образовательной </a:t>
            </a:r>
            <a:r>
              <a:rPr lang="ru-RU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endParaRPr lang="ru-RU" sz="3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2013"/>
            <a:ext cx="10515600" cy="5284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1. О МОДЕЛИ МОТИВИРУЮЩЕЙ СРЕДЫ. Печерица Э.И., 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к.п.н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., доцент ТОИПКРО, научный руководитель ФИП ТОИПКРО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2. ПРЕДСТАВЛЕНИЕ ОПЫТА. Плотникова Н.Н., 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к.п.н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., заведующий 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КЭиУО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, руководитель подпрограммы ФИП ТОИПКРО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«Эффективные управленческие команды»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1200" b="1" dirty="0"/>
              <a:t>Панова Светлана Сергеевна</a:t>
            </a:r>
            <a:r>
              <a:rPr lang="ru-RU" sz="1200" dirty="0"/>
              <a:t>, учитель географии, руководитель кафедры </a:t>
            </a:r>
            <a:r>
              <a:rPr lang="ru-RU" sz="1200" dirty="0" err="1"/>
              <a:t>метапредметного</a:t>
            </a:r>
            <a:r>
              <a:rPr lang="ru-RU" sz="1200" dirty="0"/>
              <a:t> и </a:t>
            </a:r>
            <a:r>
              <a:rPr lang="ru-RU" sz="1200" dirty="0" err="1"/>
              <a:t>межпредметного</a:t>
            </a:r>
            <a:r>
              <a:rPr lang="ru-RU" sz="1200" dirty="0"/>
              <a:t> образования, МБОУ «Белоярская средняя общеобразовательная школа № 1»; </a:t>
            </a:r>
          </a:p>
          <a:p>
            <a:pPr marL="0" indent="0">
              <a:buNone/>
            </a:pPr>
            <a:r>
              <a:rPr lang="ru-RU" sz="1200" dirty="0" smtClean="0"/>
              <a:t>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Внедрение 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метапредметности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межпредметности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в учебную и внеурочную деятельность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lvl="0"/>
            <a:r>
              <a:rPr lang="ru-RU" sz="1200" b="1" dirty="0" smtClean="0"/>
              <a:t>Шадрина </a:t>
            </a:r>
            <a:r>
              <a:rPr lang="ru-RU" sz="1200" b="1" dirty="0"/>
              <a:t>Анна Николаевна</a:t>
            </a:r>
            <a:r>
              <a:rPr lang="ru-RU" sz="1200" dirty="0"/>
              <a:t>, учитель истории, ОГБОУ «Томский физико-технический лицей», </a:t>
            </a:r>
          </a:p>
          <a:p>
            <a:pPr marL="0" indent="0">
              <a:buNone/>
            </a:pPr>
            <a:r>
              <a:rPr lang="ru-RU" sz="1200" dirty="0" smtClean="0"/>
              <a:t>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Модель мотивирующей среды по внедрению 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межпредметных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комплексов для 8-9 классов в ТФТЛ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lvl="0"/>
            <a:r>
              <a:rPr lang="ru-RU" sz="1200" b="1" dirty="0" smtClean="0"/>
              <a:t>Бурцева </a:t>
            </a:r>
            <a:r>
              <a:rPr lang="ru-RU" sz="1200" b="1" dirty="0"/>
              <a:t>Елена Валерьевна</a:t>
            </a:r>
            <a:r>
              <a:rPr lang="ru-RU" sz="1200" dirty="0"/>
              <a:t>, заместитель директора по НМР, МАОУ лицей № 8 им. Н.Н. Рукавишникова г. Томска,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Система работы с результатами оценочных процедур (ВПР, мониторинг) как средство профессионального развития педагогов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lvl="0"/>
            <a:r>
              <a:rPr lang="ru-RU" sz="1200" b="1" dirty="0" smtClean="0"/>
              <a:t>Карнаухова </a:t>
            </a:r>
            <a:r>
              <a:rPr lang="ru-RU" sz="1200" b="1" dirty="0"/>
              <a:t>Татьяна Алексеевна</a:t>
            </a:r>
            <a:r>
              <a:rPr lang="ru-RU" sz="1200" dirty="0"/>
              <a:t>, педагог-психолог, МАОУ СОШ № 44 г. Томска</a:t>
            </a:r>
            <a:r>
              <a:rPr lang="ru-RU" sz="1200" dirty="0" smtClean="0"/>
              <a:t>,</a:t>
            </a:r>
          </a:p>
          <a:p>
            <a:pPr marL="0" lvl="0" indent="0">
              <a:buNone/>
            </a:pPr>
            <a:r>
              <a:rPr lang="ru-RU" sz="1200" dirty="0" smtClean="0"/>
              <a:t>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Опыт внедрения технологий эффективной педагогической коммуникации в образовательный процесс школы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lvl="0"/>
            <a:r>
              <a:rPr lang="ru-RU" sz="1200" b="1" dirty="0" smtClean="0"/>
              <a:t>Пономарева </a:t>
            </a:r>
            <a:r>
              <a:rPr lang="ru-RU" sz="1200" b="1" dirty="0"/>
              <a:t>Евгения Юрьевна</a:t>
            </a:r>
            <a:r>
              <a:rPr lang="ru-RU" sz="1200" dirty="0"/>
              <a:t>, учитель русского языка и литературы, методист, ОГКОУ «Школа-интернат для обучающихся с нарушениями зрения»,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Метод проектного обучения как одно из условий социально-психологической адаптации школьников с ОВЗ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lvl="0"/>
            <a:r>
              <a:rPr lang="ru-RU" sz="1200" b="1" dirty="0" smtClean="0"/>
              <a:t>Назарова </a:t>
            </a:r>
            <a:r>
              <a:rPr lang="ru-RU" sz="1200" b="1" dirty="0"/>
              <a:t>Светлана Васильевна</a:t>
            </a:r>
            <a:r>
              <a:rPr lang="ru-RU" sz="1200" dirty="0"/>
              <a:t>, методист МАДОУ № 38 г. Томска, </a:t>
            </a:r>
          </a:p>
          <a:p>
            <a:pPr marL="0" indent="0">
              <a:buNone/>
            </a:pPr>
            <a:r>
              <a:rPr lang="ru-RU" sz="1200" dirty="0" smtClean="0"/>
              <a:t>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«Мотивирующая среда для реализации технологии музейной педагогики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3. ОРГАНИЗАЦИОННЫЕ ВОПРОСЫ ДЕЯТЕЛЬНОСТИ ФИП ТОИПКРО. 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Бочарова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 Г.В., Ковалева Е.М., Бутакова Т.И. , руководители подпрограмм и центров ФИП ТОИПКРО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8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практики </a:t>
            </a:r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построения системы мотивации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b="1" dirty="0" smtClean="0">
              <a:solidFill>
                <a:srgbClr val="006666"/>
              </a:solidFill>
            </a:endParaRPr>
          </a:p>
          <a:p>
            <a:r>
              <a:rPr lang="ru-RU" sz="2400" b="1" dirty="0" smtClean="0">
                <a:solidFill>
                  <a:srgbClr val="006666"/>
                </a:solidFill>
              </a:rPr>
              <a:t>Методы </a:t>
            </a:r>
            <a:r>
              <a:rPr lang="ru-RU" sz="2400" b="1" dirty="0">
                <a:solidFill>
                  <a:srgbClr val="006666"/>
                </a:solidFill>
              </a:rPr>
              <a:t>стимулирования обычно не применяются по отдельности. </a:t>
            </a:r>
            <a:endParaRPr lang="ru-RU" sz="2400" b="1" dirty="0" smtClean="0">
              <a:solidFill>
                <a:srgbClr val="006666"/>
              </a:solidFill>
            </a:endParaRPr>
          </a:p>
          <a:p>
            <a:r>
              <a:rPr lang="ru-RU" sz="2400" b="1" dirty="0" smtClean="0">
                <a:solidFill>
                  <a:srgbClr val="006666"/>
                </a:solidFill>
              </a:rPr>
              <a:t>Наиболее </a:t>
            </a:r>
            <a:r>
              <a:rPr lang="ru-RU" sz="2400" b="1" dirty="0">
                <a:solidFill>
                  <a:srgbClr val="006666"/>
                </a:solidFill>
              </a:rPr>
              <a:t>высокий результат показывает применение нескольких методов одновременно, что можно определить как систему мотивации персонала. </a:t>
            </a: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867589" y="1748143"/>
            <a:ext cx="3152503" cy="1097280"/>
          </a:xfrm>
          <a:prstGeom prst="round2SameRect">
            <a:avLst/>
          </a:prstGeom>
          <a:solidFill>
            <a:srgbClr val="87A9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денежная мотивация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653369" y="1731327"/>
            <a:ext cx="3152503" cy="109728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материальная мотивация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8201297" y="1689316"/>
            <a:ext cx="3152503" cy="1097280"/>
          </a:xfrm>
          <a:prstGeom prst="round2SameRect">
            <a:avLst/>
          </a:prstGeom>
          <a:solidFill>
            <a:srgbClr val="87A9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наделение полномочиями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2650672" y="3089071"/>
            <a:ext cx="3152503" cy="1097280"/>
          </a:xfrm>
          <a:prstGeom prst="round2SameRect">
            <a:avLst/>
          </a:prstGeom>
          <a:solidFill>
            <a:srgbClr val="87A9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персональный (личностный) рост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6380116" y="3089071"/>
            <a:ext cx="3152503" cy="109728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сплочение коллектива</a:t>
            </a:r>
          </a:p>
        </p:txBody>
      </p:sp>
    </p:spTree>
    <p:extLst>
      <p:ext uri="{BB962C8B-B14F-4D97-AF65-F5344CB8AC3E}">
        <p14:creationId xmlns:p14="http://schemas.microsoft.com/office/powerpoint/2010/main" val="154686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показатели эффективности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66"/>
                </a:solidFill>
              </a:rPr>
              <a:t>измеримое</a:t>
            </a:r>
            <a:r>
              <a:rPr lang="ru-RU" dirty="0"/>
              <a:t> улучшение личных показателей эффективности педагогов и </a:t>
            </a:r>
            <a:r>
              <a:rPr lang="ru-RU" dirty="0" smtClean="0"/>
              <a:t>сотрудников региональных </a:t>
            </a:r>
            <a:r>
              <a:rPr lang="ru-RU" dirty="0"/>
              <a:t>предприятий, связанное с развитием гибких навыков и </a:t>
            </a:r>
            <a:r>
              <a:rPr lang="ru-RU" dirty="0" err="1" smtClean="0"/>
              <a:t>метакомпетенций</a:t>
            </a:r>
            <a:endParaRPr lang="ru-RU" dirty="0" smtClean="0"/>
          </a:p>
          <a:p>
            <a:r>
              <a:rPr lang="ru-RU" b="1" dirty="0">
                <a:solidFill>
                  <a:srgbClr val="006666"/>
                </a:solidFill>
              </a:rPr>
              <a:t>улучшение психологического климата </a:t>
            </a:r>
            <a:r>
              <a:rPr lang="ru-RU" dirty="0"/>
              <a:t>в образовательном учреждении как </a:t>
            </a:r>
            <a:r>
              <a:rPr lang="ru-RU" dirty="0" smtClean="0"/>
              <a:t>среди обучающихся</a:t>
            </a:r>
            <a:r>
              <a:rPr lang="ru-RU" dirty="0"/>
              <a:t>, так и внутри </a:t>
            </a:r>
            <a:r>
              <a:rPr lang="ru-RU" dirty="0" smtClean="0"/>
              <a:t>педагогического </a:t>
            </a:r>
            <a:r>
              <a:rPr lang="ru-RU" dirty="0"/>
              <a:t>коллектива, связанное с </a:t>
            </a:r>
            <a:r>
              <a:rPr lang="ru-RU" dirty="0" smtClean="0"/>
              <a:t>выстраиванием коммуникаций </a:t>
            </a:r>
            <a:r>
              <a:rPr lang="ru-RU" dirty="0"/>
              <a:t>на основе </a:t>
            </a:r>
            <a:r>
              <a:rPr lang="ru-RU" dirty="0" smtClean="0"/>
              <a:t>партнерства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70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мотивации </a:t>
            </a: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педагогов в образовательной организации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рассматривается </a:t>
            </a:r>
            <a:r>
              <a:rPr lang="ru-RU" b="1" i="1" dirty="0"/>
              <a:t>как </a:t>
            </a:r>
            <a:r>
              <a:rPr lang="ru-RU" b="1" i="1" dirty="0">
                <a:solidFill>
                  <a:srgbClr val="006666"/>
                </a:solidFill>
              </a:rPr>
              <a:t>процесс активизации мотивов </a:t>
            </a:r>
            <a:r>
              <a:rPr lang="ru-RU" b="1" i="1" dirty="0"/>
              <a:t>работников и </a:t>
            </a:r>
            <a:r>
              <a:rPr lang="ru-RU" b="1" i="1" dirty="0" smtClean="0">
                <a:solidFill>
                  <a:srgbClr val="006666"/>
                </a:solidFill>
              </a:rPr>
              <a:t>создания стимулов </a:t>
            </a:r>
            <a:r>
              <a:rPr lang="ru-RU" b="1" i="1" dirty="0"/>
              <a:t>для их побуждения </a:t>
            </a:r>
            <a:r>
              <a:rPr lang="ru-RU" b="1" i="1" dirty="0">
                <a:solidFill>
                  <a:srgbClr val="006666"/>
                </a:solidFill>
              </a:rPr>
              <a:t>к эффективному труду</a:t>
            </a:r>
            <a:r>
              <a:rPr lang="ru-RU" b="1" i="1" dirty="0"/>
              <a:t>.</a:t>
            </a:r>
          </a:p>
          <a:p>
            <a:r>
              <a:rPr lang="ru-RU" b="1" dirty="0">
                <a:solidFill>
                  <a:srgbClr val="006666"/>
                </a:solidFill>
              </a:rPr>
              <a:t>Система мотивации </a:t>
            </a:r>
            <a:r>
              <a:rPr lang="ru-RU" b="1" dirty="0" smtClean="0">
                <a:solidFill>
                  <a:srgbClr val="006666"/>
                </a:solidFill>
              </a:rPr>
              <a:t>педагогов </a:t>
            </a:r>
            <a:r>
              <a:rPr lang="ru-RU" dirty="0" smtClean="0"/>
              <a:t>– комплекс </a:t>
            </a:r>
            <a:r>
              <a:rPr lang="ru-RU" dirty="0"/>
              <a:t>мероприятий, стимулирующих персонал не только к работе, но, и </a:t>
            </a:r>
            <a:r>
              <a:rPr lang="ru-RU" dirty="0" smtClean="0"/>
              <a:t>к активному </a:t>
            </a:r>
            <a:r>
              <a:rPr lang="ru-RU" dirty="0"/>
              <a:t>желанию работать именно в этом учреждении, к </a:t>
            </a:r>
            <a:r>
              <a:rPr lang="ru-RU" dirty="0" smtClean="0"/>
              <a:t>получению высоких </a:t>
            </a:r>
            <a:r>
              <a:rPr lang="ru-RU" dirty="0"/>
              <a:t>результатов в своей </a:t>
            </a:r>
            <a:r>
              <a:rPr lang="ru-RU" dirty="0" smtClean="0"/>
              <a:t>деятельности.</a:t>
            </a:r>
          </a:p>
          <a:p>
            <a:r>
              <a:rPr lang="ru-RU" b="1" dirty="0">
                <a:solidFill>
                  <a:srgbClr val="006666"/>
                </a:solidFill>
              </a:rPr>
              <a:t>М</a:t>
            </a:r>
            <a:r>
              <a:rPr lang="ru-RU" b="1" dirty="0" smtClean="0">
                <a:solidFill>
                  <a:srgbClr val="006666"/>
                </a:solidFill>
              </a:rPr>
              <a:t>отивации </a:t>
            </a:r>
            <a:r>
              <a:rPr lang="ru-RU" b="1" dirty="0">
                <a:solidFill>
                  <a:srgbClr val="006666"/>
                </a:solidFill>
              </a:rPr>
              <a:t>персонала образовательной </a:t>
            </a:r>
            <a:r>
              <a:rPr lang="ru-RU" b="1" dirty="0" smtClean="0">
                <a:solidFill>
                  <a:srgbClr val="006666"/>
                </a:solidFill>
              </a:rPr>
              <a:t>организации -</a:t>
            </a:r>
            <a:r>
              <a:rPr lang="ru-RU" dirty="0" smtClean="0"/>
              <a:t> </a:t>
            </a:r>
            <a:r>
              <a:rPr lang="ru-RU" dirty="0"/>
              <a:t>процесс побуждения педагога к деятельности для </a:t>
            </a:r>
            <a:r>
              <a:rPr lang="ru-RU" dirty="0" smtClean="0"/>
              <a:t>достижения поставленных целей.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109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66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6666"/>
                </a:solidFill>
              </a:rPr>
              <a:t>мотивирование</a:t>
            </a:r>
            <a:r>
              <a:rPr lang="ru-RU" dirty="0" smtClean="0"/>
              <a:t> </a:t>
            </a:r>
            <a:r>
              <a:rPr lang="ru-RU" dirty="0"/>
              <a:t>– процесс </a:t>
            </a:r>
            <a:r>
              <a:rPr lang="ru-RU" dirty="0" smtClean="0"/>
              <a:t>воздействия на </a:t>
            </a:r>
            <a:r>
              <a:rPr lang="ru-RU" dirty="0"/>
              <a:t>человека с целью побуждения его к определенным действиям </a:t>
            </a:r>
            <a:r>
              <a:rPr lang="ru-RU" dirty="0" smtClean="0"/>
              <a:t>путем пробуждения </a:t>
            </a:r>
            <a:r>
              <a:rPr lang="ru-RU" dirty="0"/>
              <a:t>в нем определенных мотивов;</a:t>
            </a:r>
          </a:p>
          <a:p>
            <a:r>
              <a:rPr lang="ru-RU" dirty="0" smtClean="0">
                <a:solidFill>
                  <a:srgbClr val="006666"/>
                </a:solidFill>
              </a:rPr>
              <a:t>стимулирование </a:t>
            </a:r>
            <a:r>
              <a:rPr lang="ru-RU" dirty="0"/>
              <a:t>– одно из средств, с помощью которого </a:t>
            </a:r>
            <a:r>
              <a:rPr lang="ru-RU" dirty="0" smtClean="0"/>
              <a:t>может осуществляться </a:t>
            </a:r>
            <a:r>
              <a:rPr lang="ru-RU" dirty="0"/>
              <a:t>мотивирование;</a:t>
            </a:r>
          </a:p>
          <a:p>
            <a:r>
              <a:rPr lang="ru-RU" dirty="0" smtClean="0">
                <a:solidFill>
                  <a:srgbClr val="006666"/>
                </a:solidFill>
              </a:rPr>
              <a:t>профессиональное развитие </a:t>
            </a:r>
            <a:r>
              <a:rPr lang="ru-RU" dirty="0"/>
              <a:t>– расширение компетентности, а </a:t>
            </a:r>
            <a:r>
              <a:rPr lang="ru-RU" dirty="0" smtClean="0"/>
              <a:t>также знаний</a:t>
            </a:r>
            <a:r>
              <a:rPr lang="ru-RU" dirty="0"/>
              <a:t>, умений и навыков по своей специальности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47733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Существующие </a:t>
            </a:r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в системе мотивации педагогов в сфере среднего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20575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Группа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материального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стимулирования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Группа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нематериального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стимулирования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Мотивация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инновационной деятельности педагогов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сфере среднего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образования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/>
              <a:t> </a:t>
            </a:r>
            <a:r>
              <a:rPr lang="ru-RU" dirty="0"/>
              <a:t>В.А. </a:t>
            </a:r>
            <a:r>
              <a:rPr lang="ru-RU" dirty="0" err="1" smtClean="0"/>
              <a:t>Сластенин</a:t>
            </a:r>
            <a:r>
              <a:rPr lang="ru-RU" dirty="0" smtClean="0"/>
              <a:t> </a:t>
            </a:r>
            <a:r>
              <a:rPr lang="ru-RU" i="1" dirty="0" smtClean="0"/>
              <a:t>… </a:t>
            </a:r>
            <a:r>
              <a:rPr lang="ru-RU" i="1" dirty="0"/>
              <a:t>мотивация инновационной деятельности имеет определенное </a:t>
            </a:r>
            <a:r>
              <a:rPr lang="ru-RU" i="1" dirty="0" smtClean="0"/>
              <a:t>своеобразие: в </a:t>
            </a:r>
            <a:r>
              <a:rPr lang="ru-RU" i="1" dirty="0"/>
              <a:t>ее структуре ведущую роль играет желание найти причины неудовлетворенности результатами собственного труда и учебы </a:t>
            </a:r>
            <a:r>
              <a:rPr lang="ru-RU" i="1" dirty="0" smtClean="0"/>
              <a:t>обучающихся и преодолеть затруднения.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Профессиональная мотивация педагогов в сфере среднего образования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i="1" dirty="0" smtClean="0"/>
              <a:t>развитие </a:t>
            </a:r>
            <a:r>
              <a:rPr lang="ru-RU" i="1" dirty="0"/>
              <a:t>положительной мотивации </a:t>
            </a:r>
            <a:r>
              <a:rPr lang="ru-RU" i="1" dirty="0" smtClean="0"/>
              <a:t>педагогов </a:t>
            </a:r>
            <a:r>
              <a:rPr lang="ru-RU" i="1" dirty="0"/>
              <a:t>к повышению уровня профессиональной компетентности</a:t>
            </a:r>
            <a:r>
              <a:rPr lang="ru-RU" dirty="0"/>
              <a:t>, в индивидуализации и дифференциации методического сопровождения </a:t>
            </a:r>
            <a:r>
              <a:rPr lang="ru-RU" dirty="0" smtClean="0"/>
              <a:t> </a:t>
            </a:r>
            <a:r>
              <a:rPr lang="ru-RU" dirty="0"/>
              <a:t>педагогической деятельности, в овладении педагогами приемами </a:t>
            </a:r>
            <a:r>
              <a:rPr lang="ru-RU" dirty="0" err="1"/>
              <a:t>самомониторинга</a:t>
            </a:r>
            <a:r>
              <a:rPr lang="ru-RU" dirty="0"/>
              <a:t> профессиональных достижений, в создании условий для научно-исследовательской работы педагога и др.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3374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Материальный </a:t>
            </a:r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мотивации наиболее </a:t>
            </a: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эффективен?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Но </a:t>
            </a:r>
            <a:r>
              <a:rPr lang="ru-RU" b="1" dirty="0"/>
              <a:t>в экономическом </a:t>
            </a:r>
            <a:r>
              <a:rPr lang="ru-RU" b="1" dirty="0" smtClean="0"/>
              <a:t>методе </a:t>
            </a:r>
            <a:r>
              <a:rPr lang="ru-RU" dirty="0" smtClean="0"/>
              <a:t>существуют свои особенности </a:t>
            </a:r>
            <a:r>
              <a:rPr lang="ru-RU" dirty="0"/>
              <a:t>соединения внешней и внутренней мотивации </a:t>
            </a:r>
            <a:r>
              <a:rPr lang="ru-RU" dirty="0" smtClean="0"/>
              <a:t> педагога:</a:t>
            </a:r>
            <a:endParaRPr lang="ru-RU" dirty="0"/>
          </a:p>
          <a:p>
            <a:r>
              <a:rPr lang="ru-RU" dirty="0" smtClean="0"/>
              <a:t>Материальный метод </a:t>
            </a:r>
            <a:r>
              <a:rPr lang="ru-RU" dirty="0"/>
              <a:t>должен четко синхронизироваться с </a:t>
            </a:r>
            <a:r>
              <a:rPr lang="ru-RU" dirty="0" smtClean="0"/>
              <a:t>учебными планами </a:t>
            </a:r>
            <a:r>
              <a:rPr lang="ru-RU" dirty="0"/>
              <a:t>школы;</a:t>
            </a:r>
          </a:p>
          <a:p>
            <a:r>
              <a:rPr lang="ru-RU" dirty="0" smtClean="0"/>
              <a:t>уровень </a:t>
            </a:r>
            <a:r>
              <a:rPr lang="ru-RU" dirty="0"/>
              <a:t>материального вознаграждения должен </a:t>
            </a:r>
            <a:r>
              <a:rPr lang="ru-RU" dirty="0" smtClean="0"/>
              <a:t>отражать степень </a:t>
            </a:r>
            <a:r>
              <a:rPr lang="ru-RU" dirty="0"/>
              <a:t>сложности и напряженности плановых заданий, а также </a:t>
            </a:r>
            <a:r>
              <a:rPr lang="ru-RU" dirty="0" smtClean="0"/>
              <a:t>объем трудовых </a:t>
            </a:r>
            <a:r>
              <a:rPr lang="ru-RU" dirty="0"/>
              <a:t>усилий, необходимый для их выполнения;</a:t>
            </a:r>
          </a:p>
          <a:p>
            <a:r>
              <a:rPr lang="ru-RU" dirty="0" smtClean="0"/>
              <a:t>финансовый </a:t>
            </a:r>
            <a:r>
              <a:rPr lang="ru-RU" dirty="0"/>
              <a:t>характер стимулирования </a:t>
            </a:r>
            <a:r>
              <a:rPr lang="ru-RU" dirty="0" smtClean="0"/>
              <a:t>нужно определенным </a:t>
            </a:r>
            <a:r>
              <a:rPr lang="ru-RU" dirty="0"/>
              <a:t>образом обосновать;</a:t>
            </a:r>
          </a:p>
          <a:p>
            <a:r>
              <a:rPr lang="ru-RU" dirty="0" smtClean="0"/>
              <a:t>всем </a:t>
            </a:r>
            <a:r>
              <a:rPr lang="ru-RU" dirty="0"/>
              <a:t>педагогам организации необходимо </a:t>
            </a:r>
            <a:r>
              <a:rPr lang="ru-RU" dirty="0" smtClean="0"/>
              <a:t>конкретно понимать</a:t>
            </a:r>
            <a:r>
              <a:rPr lang="ru-RU" dirty="0"/>
              <a:t>, за что именно им были начислены дополнительные </a:t>
            </a:r>
            <a:r>
              <a:rPr lang="ru-RU" dirty="0" smtClean="0"/>
              <a:t>финансовые средства</a:t>
            </a:r>
            <a:r>
              <a:rPr lang="ru-RU" dirty="0"/>
              <a:t>;</a:t>
            </a:r>
          </a:p>
          <a:p>
            <a:r>
              <a:rPr lang="ru-RU" dirty="0" smtClean="0"/>
              <a:t>финансовое </a:t>
            </a:r>
            <a:r>
              <a:rPr lang="ru-RU" dirty="0"/>
              <a:t>поощрение в любом случае должно </a:t>
            </a:r>
            <a:r>
              <a:rPr lang="ru-RU" dirty="0" smtClean="0"/>
              <a:t>быть определенно </a:t>
            </a:r>
            <a:r>
              <a:rPr lang="ru-RU" dirty="0"/>
              <a:t>связано с результатами деятельности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27675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</a:t>
            </a:r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создания и поддержания внутренней мотивации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должны </a:t>
            </a:r>
            <a:r>
              <a:rPr lang="ru-RU" dirty="0"/>
              <a:t>быть четко определены цели и задачи работы, а </a:t>
            </a:r>
            <a:r>
              <a:rPr lang="ru-RU" dirty="0" smtClean="0"/>
              <a:t>также система </a:t>
            </a:r>
            <a:r>
              <a:rPr lang="ru-RU" dirty="0"/>
              <a:t>оценки качества;</a:t>
            </a:r>
          </a:p>
          <a:p>
            <a:r>
              <a:rPr lang="ru-RU" dirty="0" smtClean="0"/>
              <a:t>мотивацию </a:t>
            </a:r>
            <a:r>
              <a:rPr lang="ru-RU" dirty="0"/>
              <a:t>подкрепляют признание и благодарность за </a:t>
            </a:r>
            <a:r>
              <a:rPr lang="ru-RU" dirty="0" smtClean="0"/>
              <a:t>достигнутые результаты</a:t>
            </a:r>
            <a:r>
              <a:rPr lang="ru-RU" dirty="0"/>
              <a:t>;</a:t>
            </a:r>
          </a:p>
          <a:p>
            <a:r>
              <a:rPr lang="ru-RU" dirty="0" smtClean="0"/>
              <a:t>хорошими </a:t>
            </a:r>
            <a:r>
              <a:rPr lang="ru-RU" dirty="0"/>
              <a:t>факторами мотивации служат продвижение в карьере</a:t>
            </a:r>
            <a:r>
              <a:rPr lang="ru-RU" dirty="0" smtClean="0"/>
              <a:t>, повышение </a:t>
            </a:r>
            <a:r>
              <a:rPr lang="ru-RU" dirty="0"/>
              <a:t>категории педагога, </a:t>
            </a:r>
            <a:endParaRPr lang="ru-RU" dirty="0" smtClean="0"/>
          </a:p>
          <a:p>
            <a:r>
              <a:rPr lang="ru-RU" dirty="0" smtClean="0"/>
              <a:t>повышение </a:t>
            </a:r>
            <a:r>
              <a:rPr lang="ru-RU" dirty="0"/>
              <a:t>квалификации с </a:t>
            </a:r>
            <a:r>
              <a:rPr lang="ru-RU" dirty="0" smtClean="0"/>
              <a:t>элементами развития</a:t>
            </a:r>
            <a:r>
              <a:rPr lang="ru-RU" dirty="0"/>
              <a:t>, реализация творческих замыслов педагога;</a:t>
            </a:r>
          </a:p>
          <a:p>
            <a:r>
              <a:rPr lang="ru-RU" dirty="0" smtClean="0"/>
              <a:t>существенным </a:t>
            </a:r>
            <a:r>
              <a:rPr lang="ru-RU" dirty="0" err="1"/>
              <a:t>мотиватором</a:t>
            </a:r>
            <a:r>
              <a:rPr lang="ru-RU" dirty="0"/>
              <a:t> является использование в </a:t>
            </a:r>
            <a:r>
              <a:rPr lang="ru-RU" dirty="0" smtClean="0"/>
              <a:t>обучении личных </a:t>
            </a:r>
            <a:r>
              <a:rPr lang="ru-RU" dirty="0"/>
              <a:t>разработок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684967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Долговременная </a:t>
            </a:r>
            <a:r>
              <a:rPr lang="ru-RU" sz="32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мотивация, вызывающая эффективные изменения </a:t>
            </a:r>
            <a:r>
              <a:rPr lang="ru-RU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педагогов</a:t>
            </a:r>
            <a:r>
              <a:rPr lang="ru-RU" sz="32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достигается только при условии создания внутренней мотивации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ВАЖЕН </a:t>
            </a:r>
            <a:r>
              <a:rPr lang="ru-RU" dirty="0" smtClean="0">
                <a:solidFill>
                  <a:srgbClr val="006666"/>
                </a:solidFill>
              </a:rPr>
              <a:t>коррекционный этап (на основе обратной связи)</a:t>
            </a:r>
            <a:r>
              <a:rPr lang="ru-RU" dirty="0" smtClean="0"/>
              <a:t>: </a:t>
            </a:r>
            <a:r>
              <a:rPr lang="ru-RU" dirty="0"/>
              <a:t>диагностика и самодиагностика динамики знаний, умений, опыта педагогической деятельности, уточнение областей успешности и нуждающихся в поддержке, составление программы </a:t>
            </a:r>
            <a:r>
              <a:rPr lang="ru-RU" dirty="0" smtClean="0"/>
              <a:t>коррекционных </a:t>
            </a:r>
            <a:r>
              <a:rPr lang="ru-RU" dirty="0"/>
              <a:t>действий. </a:t>
            </a:r>
            <a:endParaRPr lang="ru-RU" dirty="0" smtClean="0"/>
          </a:p>
          <a:p>
            <a:r>
              <a:rPr lang="ru-RU" dirty="0" smtClean="0"/>
              <a:t>Педагог </a:t>
            </a:r>
            <a:r>
              <a:rPr lang="ru-RU" dirty="0"/>
              <a:t>становится основным «деятелем» на данном этапе, субъектом траектории своего профессионального становления.</a:t>
            </a:r>
          </a:p>
        </p:txBody>
      </p:sp>
    </p:spTree>
    <p:extLst>
      <p:ext uri="{BB962C8B-B14F-4D97-AF65-F5344CB8AC3E}">
        <p14:creationId xmlns:p14="http://schemas.microsoft.com/office/powerpoint/2010/main" val="2929425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234" y="214539"/>
            <a:ext cx="10515600" cy="30773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006666"/>
                </a:solidFill>
              </a:rPr>
              <a:t>Одним из важных путей улучшения конкретных результатов труда является создание условий для раскрытия творческого потенциала </a:t>
            </a:r>
            <a:endParaRPr lang="ru-RU" sz="4400" dirty="0" smtClean="0">
              <a:solidFill>
                <a:srgbClr val="006666"/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6666"/>
                </a:solidFill>
              </a:rPr>
              <a:t>каждого </a:t>
            </a:r>
            <a:r>
              <a:rPr lang="ru-RU" sz="4400" dirty="0">
                <a:solidFill>
                  <a:srgbClr val="006666"/>
                </a:solidFill>
              </a:rPr>
              <a:t>работника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65120" y="3204754"/>
            <a:ext cx="682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 ДЛЯ ЭТОГО В ФИП ТОИПКРО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1189" y="4959532"/>
            <a:ext cx="2063931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КООПЕРАТИВНОЕ ОБУЧЕНИЕ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00546" y="3953692"/>
            <a:ext cx="2133604" cy="914400"/>
          </a:xfrm>
          <a:prstGeom prst="roundRect">
            <a:avLst/>
          </a:prstGeom>
          <a:solidFill>
            <a:srgbClr val="7BB5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КОМАНДО</a:t>
            </a:r>
          </a:p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4150" y="4959532"/>
            <a:ext cx="2342604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ДИСТРИБУТИВНОЕ ОБУЧЕНИЕ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72549" y="3930096"/>
            <a:ext cx="2198913" cy="914400"/>
          </a:xfrm>
          <a:prstGeom prst="roundRect">
            <a:avLst/>
          </a:prstGeom>
          <a:solidFill>
            <a:srgbClr val="7BB5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СОЦИАЛЬНЫЙ КОНТРАКТ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29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45" y="174172"/>
            <a:ext cx="10630989" cy="1568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Семинар-совещание</a:t>
            </a:r>
            <a:br>
              <a:rPr lang="ru-RU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«Профессиональный рост педагогов: мотивирующая среда образовательной организации»</a:t>
            </a:r>
            <a:br>
              <a:rPr lang="ru-RU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20.02.20</a:t>
            </a:r>
            <a:endParaRPr lang="ru-RU" sz="3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91" y="1918395"/>
            <a:ext cx="8429896" cy="46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2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8" y="217714"/>
            <a:ext cx="10857411" cy="9056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 ФЕДЕРАЛЬНОГО ПРОЕКТА </a:t>
            </a:r>
            <a:br>
              <a:rPr lang="ru-RU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будущего» для мотивирующей среды</a:t>
            </a:r>
            <a:br>
              <a:rPr lang="ru-RU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модель </a:t>
            </a:r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наставничества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764" y="1306285"/>
            <a:ext cx="6264731" cy="52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91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43" y="261258"/>
            <a:ext cx="8228935" cy="4017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943" y="4278629"/>
            <a:ext cx="8084274" cy="16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48" y="452845"/>
            <a:ext cx="9070403" cy="56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6" y="156755"/>
            <a:ext cx="10657114" cy="153393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6666"/>
                </a:solidFill>
              </a:rPr>
              <a:t>Личное и межличностное измерения эффективности определяются четырьмя гранями: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способности сотрудника</a:t>
            </a:r>
            <a:r>
              <a:rPr lang="ru-RU" sz="3100" b="1" dirty="0">
                <a:solidFill>
                  <a:srgbClr val="006666"/>
                </a:solidFill>
              </a:rPr>
              <a:t>, его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отношение к работе</a:t>
            </a:r>
            <a:r>
              <a:rPr lang="ru-RU" sz="3100" b="1" dirty="0">
                <a:solidFill>
                  <a:srgbClr val="006666"/>
                </a:solidFill>
              </a:rPr>
              <a:t>,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задания, которые он получает</a:t>
            </a:r>
            <a:r>
              <a:rPr lang="ru-RU" sz="3100" b="1" dirty="0">
                <a:solidFill>
                  <a:srgbClr val="006666"/>
                </a:solidFill>
              </a:rPr>
              <a:t>, и то,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как он объединяется для работы с другими коллегами</a:t>
            </a:r>
            <a:r>
              <a:rPr lang="ru-RU" sz="31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8" y="2133951"/>
            <a:ext cx="5956662" cy="4074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352" y="1690689"/>
            <a:ext cx="794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КАРТИРОВАНИЕ ЗНАНИЙ ПЕДАГОГОВ О СПОСОБАХ ЭФФЕКТИВНОГО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211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7841" y="202058"/>
            <a:ext cx="747195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666"/>
                </a:solidFill>
                <a:latin typeface="Arial" panose="020B0604020202020204" pitchFamily="34" charset="0"/>
              </a:rPr>
              <a:t>На карте структурируется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несколько ключевых тем,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апробация которых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преобразуются в рекомендации, на базе которых могут учиться другие команды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Эти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рекомендации передаются другим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сотрудникам,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на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воркшопах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мастерских)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для команд и в ходе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брифингов (кратких информационных встречах)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для руководства.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Команда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проекта, постоянно рефлексируя свой опыт, повышает свою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эффективность и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улучшает проект в процессе его реализации.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А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руководство получает общую картину трендов и извлеченных уроков, что позволяет улучшить процесс принятия решений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72047" y="4972595"/>
            <a:ext cx="73326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Такое картирование знаний поддерживает два основных способа обучения людей: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</a:rPr>
              <a:t>через рефлексию опыта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(для команды проекта) и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</a:rPr>
              <a:t>через явные знания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(для других команд, которые получают готовую карту с извлеченными уроками).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6029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6640" y="365125"/>
            <a:ext cx="7757160" cy="1325563"/>
          </a:xfrm>
        </p:spPr>
        <p:txBody>
          <a:bodyPr/>
          <a:lstStyle/>
          <a:p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Подталикавать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/или открывать возможности?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&quot;push pul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7" y="167481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54" y="1935814"/>
            <a:ext cx="9029908" cy="46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54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Обучающий контент ФИП ТОИПКРО</a:t>
            </a:r>
            <a:br>
              <a:rPr lang="ru-RU" b="1" dirty="0" smtClean="0">
                <a:solidFill>
                  <a:srgbClr val="006666"/>
                </a:solidFill>
              </a:rPr>
            </a:br>
            <a:r>
              <a:rPr lang="ru-RU" sz="3100" dirty="0" smtClean="0"/>
              <a:t>(кейсы эффективных практик, публикации в «Педагогической навигации» и др.)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2093" y="2151017"/>
            <a:ext cx="5048793" cy="3756569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Модель обучения «</a:t>
            </a:r>
            <a:r>
              <a:rPr lang="ru-RU" dirty="0" err="1"/>
              <a:t>Pull</a:t>
            </a:r>
            <a:r>
              <a:rPr lang="ru-RU" dirty="0"/>
              <a:t>» самообучающейся организации должен использовать весь арсенал и достижения </a:t>
            </a:r>
            <a:r>
              <a:rPr lang="ru-RU" b="1" dirty="0">
                <a:solidFill>
                  <a:srgbClr val="006666"/>
                </a:solidFill>
              </a:rPr>
              <a:t>корпоративного обучения</a:t>
            </a:r>
            <a:r>
              <a:rPr lang="ru-RU" dirty="0"/>
              <a:t>, в том числе системы менеджмента знаний, системы управления контентом, </a:t>
            </a:r>
            <a:r>
              <a:rPr lang="ru-RU" dirty="0" err="1"/>
              <a:t>микрообучение</a:t>
            </a:r>
            <a:r>
              <a:rPr lang="ru-RU" dirty="0"/>
              <a:t> и другие форматы.</a:t>
            </a:r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3" y="2011680"/>
            <a:ext cx="502328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94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429" y="519057"/>
            <a:ext cx="41714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open sans"/>
              </a:rPr>
              <a:t>Обучение по модели «</a:t>
            </a:r>
            <a:r>
              <a:rPr lang="ru-RU" b="1" dirty="0" err="1">
                <a:solidFill>
                  <a:srgbClr val="006666"/>
                </a:solidFill>
                <a:latin typeface="open sans"/>
              </a:rPr>
              <a:t>Push</a:t>
            </a:r>
            <a:r>
              <a:rPr lang="ru-RU" b="1" dirty="0" smtClean="0">
                <a:solidFill>
                  <a:srgbClr val="006666"/>
                </a:solidFill>
                <a:latin typeface="open sans"/>
              </a:rPr>
              <a:t>»</a:t>
            </a:r>
          </a:p>
          <a:p>
            <a:r>
              <a:rPr lang="ru-RU" dirty="0">
                <a:solidFill>
                  <a:srgbClr val="555555"/>
                </a:solidFill>
                <a:latin typeface="open sans"/>
              </a:rPr>
              <a:t> - это изолированный, нисходящий сверху-вниз, управляемый руководством подход, который отправляет людей на официальные учебные мероприятия, где они получают информацию, которая «не помешает</a:t>
            </a:r>
            <a:r>
              <a:rPr lang="ru-RU" dirty="0" smtClean="0">
                <a:solidFill>
                  <a:srgbClr val="555555"/>
                </a:solidFill>
                <a:latin typeface="open sans"/>
              </a:rPr>
              <a:t>», </a:t>
            </a:r>
            <a:r>
              <a:rPr lang="ru-RU" dirty="0">
                <a:solidFill>
                  <a:srgbClr val="555555"/>
                </a:solidFill>
                <a:latin typeface="open sans"/>
              </a:rPr>
              <a:t>информацию, которая однажды может быть пригодится</a:t>
            </a:r>
            <a:r>
              <a:rPr lang="ru-RU" dirty="0" smtClean="0">
                <a:solidFill>
                  <a:srgbClr val="555555"/>
                </a:solidFill>
                <a:latin typeface="open sans"/>
              </a:rPr>
              <a:t>.</a:t>
            </a:r>
          </a:p>
          <a:p>
            <a:r>
              <a:rPr lang="ru-RU" dirty="0" smtClean="0">
                <a:solidFill>
                  <a:srgbClr val="555555"/>
                </a:solidFill>
                <a:latin typeface="open sans"/>
              </a:rPr>
              <a:t> </a:t>
            </a:r>
          </a:p>
          <a:p>
            <a:r>
              <a:rPr lang="ru-RU" dirty="0" smtClean="0">
                <a:solidFill>
                  <a:srgbClr val="555555"/>
                </a:solidFill>
                <a:latin typeface="open sans"/>
              </a:rPr>
              <a:t>Люди </a:t>
            </a:r>
            <a:r>
              <a:rPr lang="ru-RU" dirty="0">
                <a:solidFill>
                  <a:srgbClr val="555555"/>
                </a:solidFill>
                <a:latin typeface="open sans"/>
              </a:rPr>
              <a:t>не связаны друг с другом во время или после обучения и никак не взаимодействуют. Основное внимание уделяется посещению занятий, участию («поднятию руки») и прохождению </a:t>
            </a:r>
            <a:r>
              <a:rPr lang="ru-RU" dirty="0" smtClean="0">
                <a:solidFill>
                  <a:srgbClr val="555555"/>
                </a:solidFill>
                <a:latin typeface="open sans"/>
              </a:rPr>
              <a:t>тестирования.</a:t>
            </a:r>
          </a:p>
          <a:p>
            <a:r>
              <a:rPr lang="ru-RU" dirty="0" smtClean="0">
                <a:solidFill>
                  <a:srgbClr val="555555"/>
                </a:solidFill>
                <a:latin typeface="open sans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66262" y="519056"/>
            <a:ext cx="52599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open sans"/>
              </a:rPr>
              <a:t>Обучение </a:t>
            </a:r>
            <a:r>
              <a:rPr lang="ru-RU" b="1" dirty="0">
                <a:solidFill>
                  <a:srgbClr val="006666"/>
                </a:solidFill>
                <a:latin typeface="open sans"/>
              </a:rPr>
              <a:t>по модели «</a:t>
            </a:r>
            <a:r>
              <a:rPr lang="ru-RU" b="1" dirty="0" err="1">
                <a:solidFill>
                  <a:srgbClr val="006666"/>
                </a:solidFill>
                <a:latin typeface="open sans"/>
              </a:rPr>
              <a:t>Pull</a:t>
            </a:r>
            <a:r>
              <a:rPr lang="ru-RU" b="1" dirty="0" smtClean="0">
                <a:solidFill>
                  <a:srgbClr val="006666"/>
                </a:solidFill>
                <a:latin typeface="open sans"/>
              </a:rPr>
              <a:t>»</a:t>
            </a:r>
          </a:p>
          <a:p>
            <a:r>
              <a:rPr lang="ru-RU" dirty="0" smtClean="0">
                <a:solidFill>
                  <a:srgbClr val="555555"/>
                </a:solidFill>
                <a:latin typeface="open sans"/>
              </a:rPr>
              <a:t> </a:t>
            </a:r>
            <a:r>
              <a:rPr lang="ru-RU" dirty="0">
                <a:solidFill>
                  <a:srgbClr val="555555"/>
                </a:solidFill>
                <a:latin typeface="open sans"/>
              </a:rPr>
              <a:t>- это ориентированный на обучающихся подход «снизу-вверх», который позволяет людям получать доступ к информации, которая им нужна, когда и где она необходима. </a:t>
            </a:r>
            <a:endParaRPr lang="ru-RU" dirty="0" smtClean="0">
              <a:solidFill>
                <a:srgbClr val="555555"/>
              </a:solidFill>
              <a:latin typeface="open sans"/>
            </a:endParaRPr>
          </a:p>
          <a:p>
            <a:endParaRPr lang="ru-RU" dirty="0" smtClean="0">
              <a:solidFill>
                <a:srgbClr val="555555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555555"/>
                </a:solidFill>
                <a:latin typeface="open sans"/>
              </a:rPr>
              <a:t>Люди </a:t>
            </a:r>
            <a:r>
              <a:rPr lang="ru-RU" dirty="0">
                <a:solidFill>
                  <a:srgbClr val="555555"/>
                </a:solidFill>
                <a:latin typeface="open sans"/>
              </a:rPr>
              <a:t>могут сотрудничать и наилучшим образом использовать поддерживающие технологии, которые связывают их друг с другом и источниками информации. </a:t>
            </a:r>
            <a:endParaRPr lang="ru-RU" dirty="0" smtClean="0">
              <a:solidFill>
                <a:srgbClr val="555555"/>
              </a:solidFill>
              <a:latin typeface="open sans"/>
            </a:endParaRPr>
          </a:p>
          <a:p>
            <a:endParaRPr lang="ru-RU" dirty="0" smtClean="0">
              <a:solidFill>
                <a:srgbClr val="555555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555555"/>
                </a:solidFill>
                <a:latin typeface="open sans"/>
              </a:rPr>
              <a:t>Основное </a:t>
            </a:r>
            <a:r>
              <a:rPr lang="ru-RU" dirty="0">
                <a:solidFill>
                  <a:srgbClr val="555555"/>
                </a:solidFill>
                <a:latin typeface="open sans"/>
              </a:rPr>
              <a:t>внимание уделяется результативности обучения, обмену знаниями, которые ведут к повышению эффективности совместной работы и предоставлению двусторонней обратной связи об информации.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8914" r="17289"/>
          <a:stretch/>
        </p:blipFill>
        <p:spPr>
          <a:xfrm>
            <a:off x="4578809" y="1648304"/>
            <a:ext cx="1987453" cy="31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74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МОТИВИРОВАТЬ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ЕДАГОГОВ К ПРОФЕССИОНАЛЬНОМУ РОСТУ? В ШКОЛЕ?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В ходе реализации ФИП ТОИПКРО сформировался первичный опыт базовых образовательных организаций по направлениям проф. развития педагога: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конструкторское</a:t>
            </a:r>
            <a:r>
              <a:rPr lang="ru-RU" sz="3200" dirty="0"/>
              <a:t> (творческое, технологическое, </a:t>
            </a:r>
            <a:r>
              <a:rPr lang="ru-RU" sz="3200" dirty="0" err="1"/>
              <a:t>игротехники</a:t>
            </a:r>
            <a:r>
              <a:rPr lang="ru-RU" sz="3200" dirty="0"/>
              <a:t>),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коммуникативное</a:t>
            </a:r>
            <a:r>
              <a:rPr lang="ru-RU" sz="3200" dirty="0"/>
              <a:t> (эффективная педагогическая коммуникация),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регулятивное </a:t>
            </a:r>
            <a:r>
              <a:rPr lang="ru-RU" sz="3200" dirty="0"/>
              <a:t>(</a:t>
            </a:r>
            <a:r>
              <a:rPr lang="ru-RU" sz="3200" dirty="0" err="1"/>
              <a:t>саморегуляции</a:t>
            </a:r>
            <a:r>
              <a:rPr lang="ru-RU" sz="3200" dirty="0"/>
              <a:t>, эмоциональный интеллект ),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рефлексивное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dirty="0" smtClean="0"/>
              <a:t>Подпрограмма «Эффективные управленческие команды». Что удалось апробировать и проанализировать?</a:t>
            </a:r>
          </a:p>
          <a:p>
            <a:r>
              <a:rPr lang="ru-RU" sz="3200" dirty="0" smtClean="0"/>
              <a:t>Управленческие модели базовых образовательных организаций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33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результатов деятельности ФИП </a:t>
            </a: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ТОИПКРО: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обсуждение ключевых вопросов реализации проекта «Методическая поддержка педагогов и школьных команд во внедрении и реализации эффективных образовательных технологий» </a:t>
            </a:r>
            <a:endParaRPr lang="ru-RU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Федеральной </a:t>
            </a:r>
            <a:r>
              <a:rPr lang="ru-RU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инновационной площадки Министерства просвещения РФ в 2020 году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2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74046" y="2243670"/>
            <a:ext cx="10724443" cy="3138311"/>
          </a:xfrm>
          <a:prstGeom prst="rect">
            <a:avLst/>
          </a:prstGeom>
          <a:ln>
            <a:solidFill>
              <a:srgbClr val="4BACC6"/>
            </a:solidFill>
          </a:ln>
          <a:effectLst>
            <a:outerShdw blurRad="50800" dist="50800" dir="1464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и апробация системы методической поддержки, обеспечивающей формирование профессиональных умений педагогов для активного внедрения и реализации эффективных образовательных технологий в реальной практике обучения и воспитания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Aparajita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109EB4"/>
                </a:solidFill>
              </a:rPr>
              <a:t>ЦЕЛЬ</a:t>
            </a:r>
            <a:endParaRPr lang="ru-RU" sz="4800" dirty="0"/>
          </a:p>
        </p:txBody>
      </p:sp>
      <p:pic>
        <p:nvPicPr>
          <p:cNvPr id="5122" name="Picture 2" descr="http://pngimg.com/uploads/target/target_PNG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23" y="5101874"/>
            <a:ext cx="2007834" cy="16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ОРГАНИЗАЦИОННЫЕ ВОПРОСЫ ДЕЯТЕЛЬНОСТИ ФИП ТОИПКРО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40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936"/>
          <a:stretch/>
        </p:blipFill>
        <p:spPr>
          <a:xfrm>
            <a:off x="1353531" y="661850"/>
            <a:ext cx="9053211" cy="5486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5953" y="205881"/>
            <a:ext cx="9030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66"/>
                </a:solidFill>
                <a:hlinkClick r:id="rId3"/>
              </a:rPr>
              <a:t>https://toipkro.ru/content/files/documents/Perechen__OO_na_2020_god%281%29.pdf</a:t>
            </a:r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9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0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858" t="15112" r="11142" b="3873"/>
          <a:stretch/>
        </p:blipFill>
        <p:spPr>
          <a:xfrm>
            <a:off x="1149530" y="121817"/>
            <a:ext cx="4040780" cy="3069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000" t="15619" r="12715" b="60000"/>
          <a:stretch/>
        </p:blipFill>
        <p:spPr>
          <a:xfrm>
            <a:off x="6373983" y="121817"/>
            <a:ext cx="4493622" cy="1057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9213" t="15492" r="11787" b="31302"/>
          <a:stretch/>
        </p:blipFill>
        <p:spPr>
          <a:xfrm>
            <a:off x="6382000" y="1172409"/>
            <a:ext cx="4485605" cy="2275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8428" t="15492" r="12071" b="5016"/>
          <a:stretch/>
        </p:blipFill>
        <p:spPr>
          <a:xfrm>
            <a:off x="1307578" y="4227509"/>
            <a:ext cx="3326674" cy="2499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733" y="3326674"/>
            <a:ext cx="3646234" cy="900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8786" t="14983" r="11857" b="5525"/>
          <a:stretch/>
        </p:blipFill>
        <p:spPr>
          <a:xfrm>
            <a:off x="6453051" y="3708027"/>
            <a:ext cx="3840480" cy="2893070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/>
        </p:nvSpPr>
        <p:spPr>
          <a:xfrm>
            <a:off x="287381" y="121817"/>
            <a:ext cx="862149" cy="766355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5686695" y="3216908"/>
            <a:ext cx="862149" cy="766355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5686695" y="177039"/>
            <a:ext cx="862149" cy="766355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437006" y="3291351"/>
            <a:ext cx="862149" cy="766355"/>
          </a:xfrm>
          <a:prstGeom prst="rtTriangl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07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95" y="391885"/>
            <a:ext cx="10596154" cy="19432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Форму отчета </a:t>
            </a:r>
            <a:r>
              <a:rPr lang="ru-RU" dirty="0"/>
              <a:t>образовательной организации по итогам участия в ФИП 2019-2020 гг</a:t>
            </a:r>
            <a:r>
              <a:rPr lang="ru-RU" dirty="0" smtClean="0"/>
              <a:t>. направить </a:t>
            </a:r>
            <a:r>
              <a:rPr lang="ru-RU" b="1" dirty="0" smtClean="0">
                <a:solidFill>
                  <a:srgbClr val="006666"/>
                </a:solidFill>
              </a:rPr>
              <a:t>до 15 мая 2020 г.</a:t>
            </a:r>
            <a:r>
              <a:rPr lang="ru-RU" dirty="0" smtClean="0">
                <a:solidFill>
                  <a:srgbClr val="006666"/>
                </a:solidFill>
              </a:rPr>
              <a:t>, </a:t>
            </a:r>
            <a:r>
              <a:rPr lang="ru-RU" sz="3600" b="1" i="1" dirty="0" smtClean="0">
                <a:solidFill>
                  <a:srgbClr val="006666"/>
                </a:solidFill>
              </a:rPr>
              <a:t>Бутаковой Т.И., руководителю Пресс-центра ФИП ТОИПКР</a:t>
            </a:r>
            <a:r>
              <a:rPr lang="ru-RU" sz="3600" b="1" i="1" dirty="0">
                <a:solidFill>
                  <a:srgbClr val="006666"/>
                </a:solidFill>
              </a:rPr>
              <a:t>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77" t="12808" r="2862" b="2580"/>
          <a:stretch/>
        </p:blipFill>
        <p:spPr>
          <a:xfrm>
            <a:off x="1453918" y="2673531"/>
            <a:ext cx="6653762" cy="24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3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599"/>
          <a:stretch/>
        </p:blipFill>
        <p:spPr>
          <a:xfrm>
            <a:off x="870012" y="1201341"/>
            <a:ext cx="9878062" cy="5250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012" y="402788"/>
            <a:ext cx="102769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1 . </a:t>
            </a:r>
            <a:r>
              <a:rPr lang="ru-RU" sz="1200" dirty="0" smtClean="0"/>
              <a:t>Сведения о базовой образовательной организации ФИП ТОИПКРО: название, ФИО руководителя ОО, ФИО ответственного исполнителя, тема (образовательная технология), телефон, </a:t>
            </a:r>
            <a:r>
              <a:rPr lang="en-US" sz="1200" dirty="0" smtClean="0"/>
              <a:t>e-mail,</a:t>
            </a:r>
            <a:r>
              <a:rPr lang="ru-RU" sz="1200" dirty="0" smtClean="0"/>
              <a:t> список команды с указанием ответственности за определенное направление деятельности.</a:t>
            </a:r>
            <a:endParaRPr lang="en-US" sz="1200" dirty="0" smtClean="0"/>
          </a:p>
          <a:p>
            <a:r>
              <a:rPr lang="en-US" sz="1200" dirty="0" smtClean="0"/>
              <a:t>2. </a:t>
            </a:r>
            <a:r>
              <a:rPr lang="ru-RU" sz="1200" dirty="0" smtClean="0"/>
              <a:t>Таблица результатов реализации инновационной деятельности  базовой образовательной организации ФИП ТОИПКРО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3301"/>
          <a:stretch/>
        </p:blipFill>
        <p:spPr>
          <a:xfrm>
            <a:off x="1269864" y="79898"/>
            <a:ext cx="8905875" cy="2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03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59" y="0"/>
            <a:ext cx="9778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51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0"/>
            <a:ext cx="680180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3424" y="0"/>
            <a:ext cx="79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5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9337"/>
            <a:ext cx="10515600" cy="155135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по Проектному заданию №3</a:t>
            </a:r>
            <a:br>
              <a:rPr lang="ru-RU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направлять руководителям подпрограмм ФИП ТОИПКРО.</a:t>
            </a:r>
            <a:br>
              <a:rPr lang="ru-RU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общим пакетом до 15 мая 2020 г.(с титульным листом и описью документов, с печатью и подписью руководителя ОО) и электронным файлом.</a:t>
            </a:r>
            <a:endParaRPr lang="ru-RU" sz="24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3" y="1806293"/>
            <a:ext cx="4167459" cy="681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72" t="2206" r="27071" b="1223"/>
          <a:stretch/>
        </p:blipFill>
        <p:spPr>
          <a:xfrm>
            <a:off x="1097803" y="2481776"/>
            <a:ext cx="3504557" cy="1539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21497"/>
            <a:ext cx="4610779" cy="873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00" t="1985" r="28115" b="1"/>
          <a:stretch/>
        </p:blipFill>
        <p:spPr>
          <a:xfrm>
            <a:off x="6461760" y="2595297"/>
            <a:ext cx="3300548" cy="1494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9000" t="15619" r="12715" b="60000"/>
          <a:stretch/>
        </p:blipFill>
        <p:spPr>
          <a:xfrm>
            <a:off x="957942" y="4143839"/>
            <a:ext cx="4043456" cy="951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9643" t="15112" r="12857" b="40952"/>
          <a:stretch/>
        </p:blipFill>
        <p:spPr>
          <a:xfrm>
            <a:off x="1054776" y="5095241"/>
            <a:ext cx="3590610" cy="1543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177491"/>
            <a:ext cx="5009740" cy="716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3527" y="5082100"/>
            <a:ext cx="3309199" cy="15328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93424" y="0"/>
            <a:ext cx="79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32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00025"/>
            <a:ext cx="9715500" cy="6457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3424" y="0"/>
            <a:ext cx="79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0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06" t="1892" r="1334"/>
          <a:stretch/>
        </p:blipFill>
        <p:spPr>
          <a:xfrm>
            <a:off x="1785257" y="226422"/>
            <a:ext cx="7829006" cy="54277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69" t="12365" r="967"/>
          <a:stretch/>
        </p:blipFill>
        <p:spPr>
          <a:xfrm>
            <a:off x="1724297" y="5654181"/>
            <a:ext cx="7950926" cy="919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9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109EB4"/>
                </a:solidFill>
              </a:rPr>
              <a:t>ЗАДАЧИ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9131" y="1566358"/>
            <a:ext cx="11039056" cy="1933198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апробировать модель открытой сетевой методической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научно-педагогического сообщества специалистов дополнительного профессионального образования и общественных профессиональных сообществ педагогов для обеспечения сопровождения внедрения эффективных образовательных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технологий;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9131" y="3592646"/>
            <a:ext cx="11039056" cy="1193843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апробировать программу профессионального роста педагогов и управленческих команд с использованием практик социальных контрактов, 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команднообразования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дистрибутивного обучения;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9131" y="4879579"/>
            <a:ext cx="11039056" cy="1324515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педагогическое сообщество базовых школ для диссеминации успешных образовательных практик реализации эффективных образовательных технологий;</a:t>
            </a:r>
          </a:p>
        </p:txBody>
      </p:sp>
      <p:pic>
        <p:nvPicPr>
          <p:cNvPr id="7170" name="Picture 2" descr="http://clipart-library.com/img/201242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749" y="5682464"/>
            <a:ext cx="1098101" cy="10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в ресурсе «Педагогическая навигация» заполнить с 02.03.20 по 31.03.20</a:t>
            </a:r>
            <a:endParaRPr lang="ru-RU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496" y="1825625"/>
            <a:ext cx="9934303" cy="1501049"/>
          </a:xfrm>
        </p:spPr>
        <p:txBody>
          <a:bodyPr/>
          <a:lstStyle/>
          <a:p>
            <a:r>
              <a:rPr lang="ru-RU" dirty="0" smtClean="0"/>
              <a:t>За консультациями </a:t>
            </a: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техническим вопросам </a:t>
            </a:r>
            <a:r>
              <a:rPr lang="ru-RU" dirty="0" smtClean="0"/>
              <a:t>оформления публикаций обращаться к Ковалевой Е.М., руководитель Информационно-аналитического центра ФИП ТОИПКРО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850" y="3669707"/>
            <a:ext cx="5169856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28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Рецензия/экспертиза публикаций в ресурсе «Педагогическая навигация» состоится  02.04.20-15.05.2020</a:t>
            </a:r>
            <a:endParaRPr lang="ru-RU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000" t="15619" r="12715" b="60000"/>
          <a:stretch/>
        </p:blipFill>
        <p:spPr>
          <a:xfrm>
            <a:off x="1637211" y="2001531"/>
            <a:ext cx="6150016" cy="1447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9643" t="15112" r="12857" b="40952"/>
          <a:stretch/>
        </p:blipFill>
        <p:spPr>
          <a:xfrm>
            <a:off x="1399355" y="3518263"/>
            <a:ext cx="5632635" cy="2420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3424" y="19594"/>
            <a:ext cx="79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37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109" y="5977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0D7A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сотрудничество!</a:t>
            </a:r>
            <a:endParaRPr lang="ru-RU" sz="4800" dirty="0">
              <a:solidFill>
                <a:srgbClr val="0D7A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424" y="0"/>
            <a:ext cx="79857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63" y="1410790"/>
            <a:ext cx="4005943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4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C97F-8CBC-4E61-A834-809D3D0D317F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0252" cy="6858000"/>
          </a:xfrm>
          <a:prstGeom prst="rect">
            <a:avLst/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as-pchelka.dou.tomsk.ru/wp-content/uploads/2016/03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" y="348558"/>
            <a:ext cx="1199626" cy="8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49689" y="1245935"/>
            <a:ext cx="9568498" cy="11288"/>
          </a:xfrm>
          <a:prstGeom prst="line">
            <a:avLst/>
          </a:prstGeom>
          <a:ln w="12700">
            <a:solidFill>
              <a:srgbClr val="218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357636" y="535515"/>
            <a:ext cx="8996164" cy="8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109EB4"/>
                </a:solidFill>
              </a:rPr>
              <a:t>ЗАДАЧИ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9131" y="1566358"/>
            <a:ext cx="11039056" cy="1199420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Интернет-ресурс «Педагогическая навигация» для обобщения и экспертной оценки педагогического опыта внедрения современных образовательных технологий;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9131" y="2918034"/>
            <a:ext cx="11039056" cy="1193843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социально-психологического сопровождения педагогов, испытывающих затруднения в освоении и внедрении эффективных образовательных технологий;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9131" y="4264133"/>
            <a:ext cx="11039056" cy="1643384"/>
          </a:xfrm>
          <a:prstGeom prst="roundRect">
            <a:avLst/>
          </a:prstGeom>
          <a:solidFill>
            <a:srgbClr val="FCEBE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нормативно-организационные и методические материалы для практического применения разработанной системы методической поддержки педагогов и школьных команд по внедрению эффективных образовательных технологий.</a:t>
            </a:r>
          </a:p>
        </p:txBody>
      </p:sp>
      <p:pic>
        <p:nvPicPr>
          <p:cNvPr id="7170" name="Picture 2" descr="http://clipart-library.com/img/201242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749" y="5682464"/>
            <a:ext cx="1098101" cy="10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02276" y="3786390"/>
            <a:ext cx="5454754" cy="1878168"/>
          </a:xfrm>
          <a:prstGeom prst="roundRect">
            <a:avLst/>
          </a:prstGeom>
          <a:solidFill>
            <a:srgbClr val="0F9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94738" y="3904037"/>
            <a:ext cx="5697307" cy="1760521"/>
          </a:xfrm>
          <a:prstGeom prst="roundRect">
            <a:avLst/>
          </a:prstGeom>
          <a:solidFill>
            <a:srgbClr val="0F9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36406" y="1768290"/>
            <a:ext cx="5555639" cy="1760520"/>
          </a:xfrm>
          <a:prstGeom prst="roundRect">
            <a:avLst/>
          </a:prstGeom>
          <a:solidFill>
            <a:srgbClr val="0F9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2580" y="1768290"/>
            <a:ext cx="5274450" cy="1760521"/>
          </a:xfrm>
          <a:prstGeom prst="roundRect">
            <a:avLst/>
          </a:prstGeom>
          <a:solidFill>
            <a:srgbClr val="0F9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849" y="33782"/>
            <a:ext cx="11077319" cy="1138253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ФЭП РАНХИГС ПРИ ПРЕЗИДЕНТЕ РФ «ПЕДАГОГИКА СОТВОРЧЕСТВА УЧИТЕЛЯ И УЧЕНИКА  В ДОСТИЖЕНИИ И ОЦЕНКЕ ОБРАЗОВАТЕЛЬНЫХ РЕЗУЛЬТАТОВ» </a:t>
            </a:r>
            <a:endParaRPr lang="ru-RU" sz="2200" b="1" dirty="0">
              <a:solidFill>
                <a:srgbClr val="109EB4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3487" y="1635617"/>
            <a:ext cx="5486400" cy="18010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F9B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8409"/>
                </a:solidFill>
                <a:latin typeface="Arial" pitchFamily="34" charset="0"/>
                <a:cs typeface="Arial" pitchFamily="34" charset="0"/>
              </a:rPr>
              <a:t>ИНФОРМАЦИОННЫЙ РЕСУРС «ПЕДАГОГИЧЕСКАЯ НАВИГАЦИЯ»</a:t>
            </a:r>
          </a:p>
          <a:p>
            <a:pPr algn="ctr"/>
            <a:r>
              <a:rPr lang="ru-RU" sz="1050" b="1" dirty="0" smtClean="0">
                <a:solidFill>
                  <a:srgbClr val="FF840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600" b="1" dirty="0" smtClean="0">
              <a:solidFill>
                <a:srgbClr val="FF840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Педагоги публикуют и получают рецензию на  свои игровые, дидактические, методические разработки 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68895" y="1635617"/>
            <a:ext cx="5715274" cy="18010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F9B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8409"/>
                </a:solidFill>
                <a:latin typeface="Arial" pitchFamily="34" charset="0"/>
                <a:cs typeface="Arial" pitchFamily="34" charset="0"/>
              </a:rPr>
              <a:t>ВНЕДРЕНИЕ В ПЕДАГОГИЧЕСКУЮ ПРАКТИКУ СОТВОРЧЕСКИХ ТЕХНОЛОГИЙ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1"/>
                </a:solidFill>
                <a:cs typeface="Arial" pitchFamily="34" charset="0"/>
              </a:rPr>
              <a:t>Позициональной</a:t>
            </a:r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 дискуссии;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1"/>
                </a:solidFill>
              </a:rPr>
              <a:t>Взаимообучения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Графических органайзеров;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Рефлексивного </a:t>
            </a:r>
            <a:r>
              <a:rPr lang="ru-RU" sz="1400" dirty="0" err="1" smtClean="0">
                <a:solidFill>
                  <a:schemeClr val="tx1"/>
                </a:solidFill>
              </a:rPr>
              <a:t>полилога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Открытых заданий.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3487" y="3687242"/>
            <a:ext cx="5486400" cy="18712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F9B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8409"/>
                </a:solidFill>
                <a:latin typeface="Arial" pitchFamily="34" charset="0"/>
                <a:cs typeface="Arial" pitchFamily="34" charset="0"/>
              </a:rPr>
              <a:t>РЕЗУЛЬТАТЫ ФЭП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представлены на Всероссийских конференциях и форумах в Москве, Казани, в республике Хакассия,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в сети </a:t>
            </a:r>
            <a:r>
              <a:rPr lang="ru-RU" sz="1400" dirty="0" smtClean="0">
                <a:solidFill>
                  <a:schemeClr val="tx1"/>
                </a:solidFill>
              </a:rPr>
              <a:t>РАНХиГС «</a:t>
            </a:r>
            <a:r>
              <a:rPr lang="ru-RU" sz="1400" dirty="0">
                <a:solidFill>
                  <a:schemeClr val="tx1"/>
                </a:solidFill>
              </a:rPr>
              <a:t>Образовательная </a:t>
            </a:r>
            <a:r>
              <a:rPr lang="ru-RU" sz="1400" dirty="0" smtClean="0">
                <a:solidFill>
                  <a:schemeClr val="tx1"/>
                </a:solidFill>
              </a:rPr>
              <a:t>инициатива»,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Международных </a:t>
            </a:r>
            <a:r>
              <a:rPr lang="ru-RU" sz="1400" dirty="0" err="1" smtClean="0">
                <a:solidFill>
                  <a:schemeClr val="tx1"/>
                </a:solidFill>
              </a:rPr>
              <a:t>Шамовских</a:t>
            </a:r>
            <a:r>
              <a:rPr lang="ru-RU" sz="1400" dirty="0" smtClean="0">
                <a:solidFill>
                  <a:schemeClr val="tx1"/>
                </a:solidFill>
              </a:rPr>
              <a:t> педагогических чтениях </a:t>
            </a:r>
            <a:r>
              <a:rPr lang="ru-RU" sz="1400" dirty="0">
                <a:solidFill>
                  <a:schemeClr val="tx1"/>
                </a:solidFill>
              </a:rPr>
              <a:t>научной школы Управления образовательными системами "СОВРЕМЕННЫЕ ВЕКТОРЫ РАЗВИТИЯ ОБРАЗОВАНИЯ: АКТУАЛЬНЫЕ ПРОБЛЕМЫ И ПЕРСПЕКТИВНЫЕ РЕШЕНИЯ</a:t>
            </a:r>
            <a:r>
              <a:rPr lang="ru-RU" sz="1400" dirty="0" smtClean="0">
                <a:solidFill>
                  <a:schemeClr val="tx1"/>
                </a:solidFill>
              </a:rPr>
              <a:t>"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0665" y="3687242"/>
            <a:ext cx="5693504" cy="18712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F9B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8409"/>
                </a:solidFill>
                <a:latin typeface="Arial" pitchFamily="34" charset="0"/>
                <a:cs typeface="Arial" pitchFamily="34" charset="0"/>
              </a:rPr>
              <a:t>РЕГИОНАЛЬНЫЕ ПРОЕКТНЫЕ ГРУППЫ ПЕДАГОГОВ </a:t>
            </a:r>
          </a:p>
          <a:p>
            <a:r>
              <a:rPr lang="ru-RU" sz="1400" dirty="0">
                <a:solidFill>
                  <a:schemeClr val="tx1"/>
                </a:solidFill>
              </a:rPr>
              <a:t>«Достижение и оценивание </a:t>
            </a:r>
            <a:r>
              <a:rPr lang="ru-RU" sz="1400" dirty="0" smtClean="0">
                <a:solidFill>
                  <a:schemeClr val="tx1"/>
                </a:solidFill>
              </a:rPr>
              <a:t>предметных результатов на основе педагогики сотворчества»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«Современный урок в контексте  педагогики сотворчества»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«Технология автономного обучения как ресурс педагогики сотворчества»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«Педагогика сотворчества в системе дополнительного образования»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4305" y="6024230"/>
            <a:ext cx="918754" cy="507095"/>
          </a:xfrm>
          <a:prstGeom prst="rect">
            <a:avLst/>
          </a:prstGeom>
          <a:solidFill>
            <a:srgbClr val="228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65605" y="6009809"/>
            <a:ext cx="1018901" cy="535936"/>
          </a:xfrm>
          <a:prstGeom prst="rect">
            <a:avLst/>
          </a:prstGeom>
          <a:solidFill>
            <a:srgbClr val="228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7398" y="5943336"/>
            <a:ext cx="3068116" cy="733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C788A"/>
                </a:solidFill>
              </a:rPr>
              <a:t>21 </a:t>
            </a:r>
            <a:r>
              <a:rPr lang="ru-RU" dirty="0" smtClean="0">
                <a:solidFill>
                  <a:srgbClr val="0C788A"/>
                </a:solidFill>
              </a:rPr>
              <a:t>базовая образовательная организация</a:t>
            </a:r>
            <a:endParaRPr lang="ru-RU" dirty="0">
              <a:solidFill>
                <a:srgbClr val="0C788A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0665" y="5943335"/>
            <a:ext cx="2521230" cy="7110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C788A"/>
                </a:solidFill>
              </a:rPr>
              <a:t>623 </a:t>
            </a:r>
            <a:r>
              <a:rPr lang="ru-RU" dirty="0" smtClean="0">
                <a:solidFill>
                  <a:srgbClr val="0C788A"/>
                </a:solidFill>
              </a:rPr>
              <a:t>педагога в сети</a:t>
            </a:r>
            <a:endParaRPr lang="ru-RU" dirty="0">
              <a:solidFill>
                <a:srgbClr val="0C788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8855" y="10290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toipkro.ru/index.php?act=institute&amp;page=1293</a:t>
            </a:r>
            <a:endParaRPr lang="ru-RU" dirty="0"/>
          </a:p>
        </p:txBody>
      </p:sp>
      <p:pic>
        <p:nvPicPr>
          <p:cNvPr id="18" name="Picture 2" descr="https://localxmarketing.com/wp-content/uploads/ppc-green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r="23096" b="20101"/>
          <a:stretch/>
        </p:blipFill>
        <p:spPr bwMode="auto">
          <a:xfrm>
            <a:off x="8344184" y="1151488"/>
            <a:ext cx="317497" cy="4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4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170592" y="1525967"/>
          <a:ext cx="4142945" cy="473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7780115" y="1575376"/>
          <a:ext cx="4063101" cy="468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728340" y="2345895"/>
            <a:ext cx="4462911" cy="3089707"/>
            <a:chOff x="3728340" y="2345895"/>
            <a:chExt cx="4462911" cy="3089707"/>
          </a:xfrm>
        </p:grpSpPr>
        <p:sp>
          <p:nvSpPr>
            <p:cNvPr id="15" name="Полилиния 14"/>
            <p:cNvSpPr/>
            <p:nvPr/>
          </p:nvSpPr>
          <p:spPr>
            <a:xfrm>
              <a:off x="3744785" y="2347501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Форсайт</a:t>
              </a:r>
              <a:r>
                <a:rPr lang="en-US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сессии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21595339">
              <a:off x="4674945" y="2497757"/>
              <a:ext cx="173234" cy="212846"/>
            </a:xfrm>
            <a:custGeom>
              <a:avLst/>
              <a:gdLst>
                <a:gd name="connsiteX0" fmla="*/ 0 w 173234"/>
                <a:gd name="connsiteY0" fmla="*/ 42569 h 212846"/>
                <a:gd name="connsiteX1" fmla="*/ 86617 w 173234"/>
                <a:gd name="connsiteY1" fmla="*/ 42569 h 212846"/>
                <a:gd name="connsiteX2" fmla="*/ 86617 w 173234"/>
                <a:gd name="connsiteY2" fmla="*/ 0 h 212846"/>
                <a:gd name="connsiteX3" fmla="*/ 173234 w 173234"/>
                <a:gd name="connsiteY3" fmla="*/ 106423 h 212846"/>
                <a:gd name="connsiteX4" fmla="*/ 86617 w 173234"/>
                <a:gd name="connsiteY4" fmla="*/ 212846 h 212846"/>
                <a:gd name="connsiteX5" fmla="*/ 86617 w 173234"/>
                <a:gd name="connsiteY5" fmla="*/ 170277 h 212846"/>
                <a:gd name="connsiteX6" fmla="*/ 0 w 173234"/>
                <a:gd name="connsiteY6" fmla="*/ 170277 h 212846"/>
                <a:gd name="connsiteX7" fmla="*/ 0 w 173234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234" h="212846">
                  <a:moveTo>
                    <a:pt x="0" y="42569"/>
                  </a:moveTo>
                  <a:lnTo>
                    <a:pt x="86617" y="42569"/>
                  </a:lnTo>
                  <a:lnTo>
                    <a:pt x="86617" y="0"/>
                  </a:lnTo>
                  <a:lnTo>
                    <a:pt x="173234" y="106423"/>
                  </a:lnTo>
                  <a:lnTo>
                    <a:pt x="86617" y="212846"/>
                  </a:lnTo>
                  <a:lnTo>
                    <a:pt x="86617" y="170277"/>
                  </a:lnTo>
                  <a:lnTo>
                    <a:pt x="0" y="170277"/>
                  </a:lnTo>
                  <a:lnTo>
                    <a:pt x="0" y="425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42568" rIns="51970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929893" y="2345895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Педагогичес</a:t>
              </a: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кие мастерские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863672" y="2496947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0" y="42569"/>
                  </a:moveTo>
                  <a:lnTo>
                    <a:pt x="90975" y="42569"/>
                  </a:lnTo>
                  <a:lnTo>
                    <a:pt x="90975" y="0"/>
                  </a:lnTo>
                  <a:lnTo>
                    <a:pt x="181949" y="106423"/>
                  </a:lnTo>
                  <a:lnTo>
                    <a:pt x="90975" y="212846"/>
                  </a:lnTo>
                  <a:lnTo>
                    <a:pt x="90975" y="170277"/>
                  </a:lnTo>
                  <a:lnTo>
                    <a:pt x="0" y="170277"/>
                  </a:lnTo>
                  <a:lnTo>
                    <a:pt x="0" y="425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2569" rIns="54585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131446" y="2345895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Семинары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7065225" y="2496947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0" y="42569"/>
                  </a:moveTo>
                  <a:lnTo>
                    <a:pt x="90975" y="42569"/>
                  </a:lnTo>
                  <a:lnTo>
                    <a:pt x="90975" y="0"/>
                  </a:lnTo>
                  <a:lnTo>
                    <a:pt x="181949" y="106423"/>
                  </a:lnTo>
                  <a:lnTo>
                    <a:pt x="90975" y="212846"/>
                  </a:lnTo>
                  <a:lnTo>
                    <a:pt x="90975" y="170277"/>
                  </a:lnTo>
                  <a:lnTo>
                    <a:pt x="0" y="170277"/>
                  </a:lnTo>
                  <a:lnTo>
                    <a:pt x="0" y="425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2569" rIns="54585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332999" y="2345895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562" tIns="45562" rIns="45562" bIns="4556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Курсы повышения квалификации</a:t>
              </a:r>
              <a:endParaRPr lang="ru-RU" sz="8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7655702" y="2936372"/>
              <a:ext cx="212847" cy="181950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45559" y="1"/>
                  </a:moveTo>
                  <a:lnTo>
                    <a:pt x="145559" y="106424"/>
                  </a:lnTo>
                  <a:lnTo>
                    <a:pt x="181949" y="106424"/>
                  </a:lnTo>
                  <a:lnTo>
                    <a:pt x="90975" y="212845"/>
                  </a:lnTo>
                  <a:lnTo>
                    <a:pt x="0" y="106424"/>
                  </a:lnTo>
                  <a:lnTo>
                    <a:pt x="36390" y="106424"/>
                  </a:lnTo>
                  <a:lnTo>
                    <a:pt x="36390" y="1"/>
                  </a:lnTo>
                  <a:lnTo>
                    <a:pt x="145559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70" tIns="1" rIns="42569" bIns="5458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7332999" y="3204147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562" tIns="45562" rIns="45562" bIns="4556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Консультацион</a:t>
              </a:r>
              <a:endParaRPr lang="ru-RU" sz="800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ные</a:t>
              </a:r>
              <a:r>
                <a:rPr lang="ru-RU" sz="8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площадки</a:t>
              </a:r>
              <a:endParaRPr lang="ru-RU" sz="8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 rot="21600000">
              <a:off x="7075524" y="3355199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81949" y="170277"/>
                  </a:moveTo>
                  <a:lnTo>
                    <a:pt x="90974" y="170277"/>
                  </a:lnTo>
                  <a:lnTo>
                    <a:pt x="90974" y="212846"/>
                  </a:lnTo>
                  <a:lnTo>
                    <a:pt x="0" y="106423"/>
                  </a:lnTo>
                  <a:lnTo>
                    <a:pt x="90974" y="0"/>
                  </a:lnTo>
                  <a:lnTo>
                    <a:pt x="90974" y="42569"/>
                  </a:lnTo>
                  <a:lnTo>
                    <a:pt x="181949" y="42569"/>
                  </a:lnTo>
                  <a:lnTo>
                    <a:pt x="181949" y="1702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585" tIns="42569" rIns="0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6131446" y="3204147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Тренинги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 rot="21600000">
              <a:off x="5873971" y="3355198"/>
              <a:ext cx="181949" cy="212847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81949" y="170277"/>
                  </a:moveTo>
                  <a:lnTo>
                    <a:pt x="90974" y="170277"/>
                  </a:lnTo>
                  <a:lnTo>
                    <a:pt x="90974" y="212846"/>
                  </a:lnTo>
                  <a:lnTo>
                    <a:pt x="0" y="106423"/>
                  </a:lnTo>
                  <a:lnTo>
                    <a:pt x="90974" y="0"/>
                  </a:lnTo>
                  <a:lnTo>
                    <a:pt x="90974" y="42569"/>
                  </a:lnTo>
                  <a:lnTo>
                    <a:pt x="181949" y="42569"/>
                  </a:lnTo>
                  <a:lnTo>
                    <a:pt x="181949" y="1702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585" tIns="42570" rIns="0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929893" y="3204147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Анализ кейсов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 rot="21600000">
              <a:off x="4672418" y="3355198"/>
              <a:ext cx="181949" cy="212847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81949" y="170277"/>
                  </a:moveTo>
                  <a:lnTo>
                    <a:pt x="90974" y="170277"/>
                  </a:lnTo>
                  <a:lnTo>
                    <a:pt x="90974" y="212846"/>
                  </a:lnTo>
                  <a:lnTo>
                    <a:pt x="0" y="106423"/>
                  </a:lnTo>
                  <a:lnTo>
                    <a:pt x="90974" y="0"/>
                  </a:lnTo>
                  <a:lnTo>
                    <a:pt x="90974" y="42569"/>
                  </a:lnTo>
                  <a:lnTo>
                    <a:pt x="181949" y="42569"/>
                  </a:lnTo>
                  <a:lnTo>
                    <a:pt x="181949" y="1702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585" tIns="42570" rIns="0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3728340" y="3204147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Педагогичес</a:t>
              </a: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кие мастерские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4051043" y="3794624"/>
              <a:ext cx="212847" cy="181950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45559" y="1"/>
                  </a:moveTo>
                  <a:lnTo>
                    <a:pt x="145559" y="106424"/>
                  </a:lnTo>
                  <a:lnTo>
                    <a:pt x="181949" y="106424"/>
                  </a:lnTo>
                  <a:lnTo>
                    <a:pt x="90975" y="212845"/>
                  </a:lnTo>
                  <a:lnTo>
                    <a:pt x="0" y="106424"/>
                  </a:lnTo>
                  <a:lnTo>
                    <a:pt x="36390" y="106424"/>
                  </a:lnTo>
                  <a:lnTo>
                    <a:pt x="36390" y="1"/>
                  </a:lnTo>
                  <a:lnTo>
                    <a:pt x="145559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70" tIns="1" rIns="42569" bIns="5458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3728340" y="4062399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Семинары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4662119" y="4213451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0" y="42569"/>
                  </a:moveTo>
                  <a:lnTo>
                    <a:pt x="90975" y="42569"/>
                  </a:lnTo>
                  <a:lnTo>
                    <a:pt x="90975" y="0"/>
                  </a:lnTo>
                  <a:lnTo>
                    <a:pt x="181949" y="106423"/>
                  </a:lnTo>
                  <a:lnTo>
                    <a:pt x="90975" y="212846"/>
                  </a:lnTo>
                  <a:lnTo>
                    <a:pt x="90975" y="170277"/>
                  </a:lnTo>
                  <a:lnTo>
                    <a:pt x="0" y="170277"/>
                  </a:lnTo>
                  <a:lnTo>
                    <a:pt x="0" y="425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2569" rIns="54585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929893" y="4062399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Курсы повышения квалификации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5863672" y="4213451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0" y="42569"/>
                  </a:moveTo>
                  <a:lnTo>
                    <a:pt x="90975" y="42569"/>
                  </a:lnTo>
                  <a:lnTo>
                    <a:pt x="90975" y="0"/>
                  </a:lnTo>
                  <a:lnTo>
                    <a:pt x="181949" y="106423"/>
                  </a:lnTo>
                  <a:lnTo>
                    <a:pt x="90975" y="212846"/>
                  </a:lnTo>
                  <a:lnTo>
                    <a:pt x="90975" y="170277"/>
                  </a:lnTo>
                  <a:lnTo>
                    <a:pt x="0" y="170277"/>
                  </a:lnTo>
                  <a:lnTo>
                    <a:pt x="0" y="425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2569" rIns="54585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6131446" y="4062399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Экспертные сессии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7065225" y="4213451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0" y="42569"/>
                  </a:moveTo>
                  <a:lnTo>
                    <a:pt x="90975" y="42569"/>
                  </a:lnTo>
                  <a:lnTo>
                    <a:pt x="90975" y="0"/>
                  </a:lnTo>
                  <a:lnTo>
                    <a:pt x="181949" y="106423"/>
                  </a:lnTo>
                  <a:lnTo>
                    <a:pt x="90975" y="212846"/>
                  </a:lnTo>
                  <a:lnTo>
                    <a:pt x="90975" y="170277"/>
                  </a:lnTo>
                  <a:lnTo>
                    <a:pt x="0" y="170277"/>
                  </a:lnTo>
                  <a:lnTo>
                    <a:pt x="0" y="425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2569" rIns="54585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7332999" y="4062399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Педагогичес</a:t>
              </a: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кие мастерские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7655702" y="4652876"/>
              <a:ext cx="212847" cy="181950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45559" y="1"/>
                  </a:moveTo>
                  <a:lnTo>
                    <a:pt x="145559" y="106424"/>
                  </a:lnTo>
                  <a:lnTo>
                    <a:pt x="181949" y="106424"/>
                  </a:lnTo>
                  <a:lnTo>
                    <a:pt x="90975" y="212845"/>
                  </a:lnTo>
                  <a:lnTo>
                    <a:pt x="0" y="106424"/>
                  </a:lnTo>
                  <a:lnTo>
                    <a:pt x="36390" y="106424"/>
                  </a:lnTo>
                  <a:lnTo>
                    <a:pt x="36390" y="1"/>
                  </a:lnTo>
                  <a:lnTo>
                    <a:pt x="145559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70" tIns="1" rIns="42569" bIns="5458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7332999" y="4920651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182" tIns="53182" rIns="53182" bIns="5318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Семинары</a:t>
              </a:r>
              <a:endParaRPr lang="ru-RU" sz="10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 rot="21600000">
              <a:off x="7075524" y="5071702"/>
              <a:ext cx="181950" cy="212847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81949" y="170277"/>
                  </a:moveTo>
                  <a:lnTo>
                    <a:pt x="90974" y="170277"/>
                  </a:lnTo>
                  <a:lnTo>
                    <a:pt x="90974" y="212846"/>
                  </a:lnTo>
                  <a:lnTo>
                    <a:pt x="0" y="106423"/>
                  </a:lnTo>
                  <a:lnTo>
                    <a:pt x="90974" y="0"/>
                  </a:lnTo>
                  <a:lnTo>
                    <a:pt x="90974" y="42569"/>
                  </a:lnTo>
                  <a:lnTo>
                    <a:pt x="181949" y="42569"/>
                  </a:lnTo>
                  <a:lnTo>
                    <a:pt x="181949" y="1702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585" tIns="42570" rIns="1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131446" y="4920651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Курсы повышения квалификации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 rot="21600000">
              <a:off x="5873971" y="5071702"/>
              <a:ext cx="181950" cy="212847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81949" y="170277"/>
                  </a:moveTo>
                  <a:lnTo>
                    <a:pt x="90974" y="170277"/>
                  </a:lnTo>
                  <a:lnTo>
                    <a:pt x="90974" y="212846"/>
                  </a:lnTo>
                  <a:lnTo>
                    <a:pt x="0" y="106423"/>
                  </a:lnTo>
                  <a:lnTo>
                    <a:pt x="90974" y="0"/>
                  </a:lnTo>
                  <a:lnTo>
                    <a:pt x="90974" y="42569"/>
                  </a:lnTo>
                  <a:lnTo>
                    <a:pt x="181949" y="42569"/>
                  </a:lnTo>
                  <a:lnTo>
                    <a:pt x="181949" y="1702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585" tIns="42570" rIns="1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4929893" y="4920651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Тренинги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 rot="21600000">
              <a:off x="4672418" y="5071703"/>
              <a:ext cx="181949" cy="212846"/>
            </a:xfrm>
            <a:custGeom>
              <a:avLst/>
              <a:gdLst>
                <a:gd name="connsiteX0" fmla="*/ 0 w 181949"/>
                <a:gd name="connsiteY0" fmla="*/ 42569 h 212846"/>
                <a:gd name="connsiteX1" fmla="*/ 90975 w 181949"/>
                <a:gd name="connsiteY1" fmla="*/ 42569 h 212846"/>
                <a:gd name="connsiteX2" fmla="*/ 90975 w 181949"/>
                <a:gd name="connsiteY2" fmla="*/ 0 h 212846"/>
                <a:gd name="connsiteX3" fmla="*/ 181949 w 181949"/>
                <a:gd name="connsiteY3" fmla="*/ 106423 h 212846"/>
                <a:gd name="connsiteX4" fmla="*/ 90975 w 181949"/>
                <a:gd name="connsiteY4" fmla="*/ 212846 h 212846"/>
                <a:gd name="connsiteX5" fmla="*/ 90975 w 181949"/>
                <a:gd name="connsiteY5" fmla="*/ 170277 h 212846"/>
                <a:gd name="connsiteX6" fmla="*/ 0 w 181949"/>
                <a:gd name="connsiteY6" fmla="*/ 170277 h 212846"/>
                <a:gd name="connsiteX7" fmla="*/ 0 w 181949"/>
                <a:gd name="connsiteY7" fmla="*/ 42569 h 2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49" h="212846">
                  <a:moveTo>
                    <a:pt x="181949" y="170277"/>
                  </a:moveTo>
                  <a:lnTo>
                    <a:pt x="90974" y="170277"/>
                  </a:lnTo>
                  <a:lnTo>
                    <a:pt x="90974" y="212846"/>
                  </a:lnTo>
                  <a:lnTo>
                    <a:pt x="0" y="106423"/>
                  </a:lnTo>
                  <a:lnTo>
                    <a:pt x="90974" y="0"/>
                  </a:lnTo>
                  <a:lnTo>
                    <a:pt x="90974" y="42569"/>
                  </a:lnTo>
                  <a:lnTo>
                    <a:pt x="181949" y="42569"/>
                  </a:lnTo>
                  <a:lnTo>
                    <a:pt x="181949" y="17027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584" tIns="42569" rIns="0" bIns="425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3728340" y="4920651"/>
              <a:ext cx="858252" cy="514951"/>
            </a:xfrm>
            <a:custGeom>
              <a:avLst/>
              <a:gdLst>
                <a:gd name="connsiteX0" fmla="*/ 0 w 858252"/>
                <a:gd name="connsiteY0" fmla="*/ 51495 h 514951"/>
                <a:gd name="connsiteX1" fmla="*/ 51495 w 858252"/>
                <a:gd name="connsiteY1" fmla="*/ 0 h 514951"/>
                <a:gd name="connsiteX2" fmla="*/ 806757 w 858252"/>
                <a:gd name="connsiteY2" fmla="*/ 0 h 514951"/>
                <a:gd name="connsiteX3" fmla="*/ 858252 w 858252"/>
                <a:gd name="connsiteY3" fmla="*/ 51495 h 514951"/>
                <a:gd name="connsiteX4" fmla="*/ 858252 w 858252"/>
                <a:gd name="connsiteY4" fmla="*/ 463456 h 514951"/>
                <a:gd name="connsiteX5" fmla="*/ 806757 w 858252"/>
                <a:gd name="connsiteY5" fmla="*/ 514951 h 514951"/>
                <a:gd name="connsiteX6" fmla="*/ 51495 w 858252"/>
                <a:gd name="connsiteY6" fmla="*/ 514951 h 514951"/>
                <a:gd name="connsiteX7" fmla="*/ 0 w 858252"/>
                <a:gd name="connsiteY7" fmla="*/ 463456 h 514951"/>
                <a:gd name="connsiteX8" fmla="*/ 0 w 858252"/>
                <a:gd name="connsiteY8" fmla="*/ 51495 h 5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252" h="514951">
                  <a:moveTo>
                    <a:pt x="0" y="51495"/>
                  </a:moveTo>
                  <a:cubicBezTo>
                    <a:pt x="0" y="23055"/>
                    <a:pt x="23055" y="0"/>
                    <a:pt x="51495" y="0"/>
                  </a:cubicBezTo>
                  <a:lnTo>
                    <a:pt x="806757" y="0"/>
                  </a:lnTo>
                  <a:cubicBezTo>
                    <a:pt x="835197" y="0"/>
                    <a:pt x="858252" y="23055"/>
                    <a:pt x="858252" y="51495"/>
                  </a:cubicBezTo>
                  <a:lnTo>
                    <a:pt x="858252" y="463456"/>
                  </a:lnTo>
                  <a:cubicBezTo>
                    <a:pt x="858252" y="491896"/>
                    <a:pt x="835197" y="514951"/>
                    <a:pt x="806757" y="514951"/>
                  </a:cubicBezTo>
                  <a:lnTo>
                    <a:pt x="51495" y="514951"/>
                  </a:lnTo>
                  <a:cubicBezTo>
                    <a:pt x="23055" y="514951"/>
                    <a:pt x="0" y="491896"/>
                    <a:pt x="0" y="463456"/>
                  </a:cubicBezTo>
                  <a:lnTo>
                    <a:pt x="0" y="5149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5A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72" tIns="49372" rIns="49372" bIns="493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Педагогичес</a:t>
              </a: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кие мастерские</a:t>
              </a:r>
              <a:endParaRPr lang="ru-RU" sz="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66809" y="1425466"/>
            <a:ext cx="649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788A"/>
                </a:solidFill>
              </a:rPr>
              <a:t>Внедрение педагогами эффективных образовательных технологий в реальную практику</a:t>
            </a:r>
            <a:endParaRPr lang="ru-RU" b="1" dirty="0">
              <a:solidFill>
                <a:srgbClr val="0C788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559" y="257546"/>
            <a:ext cx="117197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ФИП ТОИПКРО «МЕТОДИЧЕСКАЯ ПОДДЕРЖКА ПЕДАГОГОВ И ШКОЛЬНЫХ КОМАНД ВО ВНЕДРЕНИИ И РЕАЛИЗАЦИИ ЭФФЕКТИВНЫХ ОБРАЗОВАТЕЛЬНЫХ ТЕХНОЛОГИЙ» </a:t>
            </a:r>
            <a:endParaRPr lang="ru-RU" sz="2200" b="1" dirty="0">
              <a:solidFill>
                <a:srgbClr val="109EB4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3877" y="5498066"/>
            <a:ext cx="425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8409"/>
                </a:solidFill>
                <a:latin typeface="Arial" pitchFamily="34" charset="0"/>
                <a:cs typeface="Arial" pitchFamily="34" charset="0"/>
              </a:rPr>
              <a:t>СИСТЕМА ПОСТКУРСОВОГО</a:t>
            </a:r>
          </a:p>
          <a:p>
            <a:pPr algn="ctr"/>
            <a:r>
              <a:rPr lang="ru-RU" sz="1200" dirty="0" smtClean="0">
                <a:solidFill>
                  <a:srgbClr val="FF8409"/>
                </a:solidFill>
                <a:latin typeface="Arial" pitchFamily="34" charset="0"/>
                <a:cs typeface="Arial" pitchFamily="34" charset="0"/>
              </a:rPr>
              <a:t> СОПРОВОЖДЕНИЯ ПЕДАГОГОВ  </a:t>
            </a:r>
            <a:endParaRPr lang="ru-RU" sz="1200" dirty="0">
              <a:solidFill>
                <a:srgbClr val="FF84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0414" y="2084234"/>
            <a:ext cx="1652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/>
              <a:t>Кейсы, сценарии, модели управления/стимулирования внедрения  эффективных образовательных технологий  в образовательной организации на основе социальных контрактов  и дистрибутивного обучения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53293" y="4517788"/>
            <a:ext cx="16475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/>
              <a:t>Интеграция системы ДПО и Ассоциаций педагогов</a:t>
            </a:r>
          </a:p>
          <a:p>
            <a:pPr lvl="0"/>
            <a:endParaRPr lang="ru-RU" sz="900" dirty="0"/>
          </a:p>
          <a:p>
            <a:pPr lvl="0"/>
            <a:r>
              <a:rPr lang="ru-RU" sz="900" dirty="0"/>
              <a:t> Интернет-платформа «Педагогическая навигация» - ресурс оперативной помощи учителям при решении определенной задачи/затруднения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68082" y="2074065"/>
            <a:ext cx="13639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Организация  экспертного сообщества педагогов по внедрению эффективных образовательных технологий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24994" y="4327772"/>
            <a:ext cx="165619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Обновление компетенций педагогов:  </a:t>
            </a:r>
          </a:p>
          <a:p>
            <a:r>
              <a:rPr lang="ru-RU" sz="900" dirty="0" smtClean="0"/>
              <a:t>Конструкторское</a:t>
            </a:r>
            <a:endParaRPr lang="ru-RU" sz="900" dirty="0"/>
          </a:p>
          <a:p>
            <a:r>
              <a:rPr lang="ru-RU" sz="900" dirty="0"/>
              <a:t>Коммуникативное и  регулятивное</a:t>
            </a:r>
          </a:p>
          <a:p>
            <a:r>
              <a:rPr lang="ru-RU" sz="900" dirty="0"/>
              <a:t>Рефлексивное</a:t>
            </a:r>
          </a:p>
          <a:p>
            <a:r>
              <a:rPr lang="ru-RU" sz="900" dirty="0"/>
              <a:t>Психологическое сопровождение внедрения технологий в образовательных организациях </a:t>
            </a:r>
          </a:p>
        </p:txBody>
      </p:sp>
      <p:pic>
        <p:nvPicPr>
          <p:cNvPr id="2050" name="Picture 2" descr="https://www.pinclipart.com/picdir/middle/210-2107224_health-and-welfare-clipart.png"/>
          <p:cNvPicPr>
            <a:picLocks noChangeAspect="1" noChangeArrowheads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56219" y1="44000" x2="56219" y2="44000"/>
                        <a14:foregroundMark x1="57711" y1="61333" x2="57711" y2="61333"/>
                        <a14:foregroundMark x1="55721" y1="56667" x2="55721" y2="56667"/>
                        <a14:foregroundMark x1="34328" y1="56000" x2="34328" y2="56000"/>
                        <a14:foregroundMark x1="27861" y1="64667" x2="27861" y2="64667"/>
                        <a14:foregroundMark x1="27861" y1="80000" x2="27861" y2="80000"/>
                        <a14:foregroundMark x1="36816" y1="76000" x2="36816" y2="76000"/>
                        <a14:foregroundMark x1="55224" y1="76000" x2="55224" y2="76000"/>
                        <a14:foregroundMark x1="62687" y1="92667" x2="62687" y2="92667"/>
                        <a14:backgroundMark x1="53731" y1="32000" x2="53731" y2="32000"/>
                        <a14:backgroundMark x1="59701" y1="18667" x2="59701" y2="18667"/>
                        <a14:backgroundMark x1="45771" y1="17333" x2="45771" y2="1733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30" y="1859092"/>
            <a:ext cx="900156" cy="6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anner2.cleanpng.com/20180608/lkp/kisspng-human-resource-management-organization-human-resou-5b1acd2e341500.6147335115284831182133.jpg"/>
          <p:cNvPicPr>
            <a:picLocks noChangeAspect="1" noChangeArrowheads="1"/>
          </p:cNvPicPr>
          <p:nvPr/>
        </p:nvPicPr>
        <p:blipFill rotWithShape="1">
          <a:blip r:embed="rId1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1000" l="17556" r="77778">
                        <a14:foregroundMark x1="36778" y1="22500" x2="36778" y2="22500"/>
                        <a14:foregroundMark x1="38556" y1="36333" x2="38556" y2="36333"/>
                        <a14:foregroundMark x1="62444" y1="45833" x2="62444" y2="45833"/>
                        <a14:foregroundMark x1="63333" y1="55500" x2="63333" y2="55500"/>
                        <a14:foregroundMark x1="41444" y1="65667" x2="41444" y2="65667"/>
                        <a14:foregroundMark x1="40778" y1="74167" x2="40778" y2="74167"/>
                        <a14:backgroundMark x1="51333" y1="9000" x2="51333" y2="9000"/>
                        <a14:backgroundMark x1="53000" y1="29500" x2="53000" y2="29500"/>
                        <a14:backgroundMark x1="42556" y1="29167" x2="42556" y2="29167"/>
                        <a14:backgroundMark x1="45333" y1="31833" x2="45333" y2="31833"/>
                        <a14:backgroundMark x1="46556" y1="53667" x2="46556" y2="53667"/>
                        <a14:backgroundMark x1="24444" y1="46667" x2="24444" y2="46667"/>
                        <a14:backgroundMark x1="45333" y1="64500" x2="45333" y2="64500"/>
                        <a14:backgroundMark x1="56556" y1="75000" x2="56556" y2="75000"/>
                        <a14:backgroundMark x1="60444" y1="59667" x2="60444" y2="59667"/>
                        <a14:backgroundMark x1="77444" y1="67167" x2="77444" y2="67167"/>
                        <a14:backgroundMark x1="74444" y1="52000" x2="74444" y2="52000"/>
                        <a14:backgroundMark x1="75556" y1="37000" x2="75556" y2="37000"/>
                        <a14:backgroundMark x1="73000" y1="28500" x2="73000" y2="28500"/>
                        <a14:backgroundMark x1="64556" y1="27667" x2="64556" y2="2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2" r="16977" b="2850"/>
          <a:stretch/>
        </p:blipFill>
        <p:spPr bwMode="auto">
          <a:xfrm>
            <a:off x="671451" y="4263377"/>
            <a:ext cx="783862" cy="7768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ssets.website-files.com/5d65fbc6071de81848ecbddd/5d78483b21b0b213c8a76b62_Business-133-300-A.png"/>
          <p:cNvPicPr>
            <a:picLocks noChangeAspect="1" noChangeArrowheads="1"/>
          </p:cNvPicPr>
          <p:nvPr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5" y="1859092"/>
            <a:ext cx="699038" cy="6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mages.squarespace-cdn.com/content/v1/5589ac85e4b072953af4897f/1561732612638-K3AA00SOKEE1XDZ7LY39/ke17ZwdGBToddI8pDm48kGDpvalPb1SqHoCn1hwN0Y57gQa3H78H3Y0txjaiv_0fDoOvxcdMmMKkDsyUqMSsMWxHk725yiiHCCLfrh8O1z5QHyNOqBUUEtDDsRWrJLTmx-YtV7KdJhhcFMxgH7DNwVWsr4BytTuzU0mdZNjZkC7ehjA8nxqmKGxR1QtMJl5J/noun_Handshake_680244.png"/>
          <p:cNvPicPr>
            <a:picLocks noChangeAspect="1" noChangeArrowheads="1"/>
          </p:cNvPicPr>
          <p:nvPr/>
        </p:nvPicPr>
        <p:blipFill rotWithShape="1">
          <a:blip r:embed="rId1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t="21925" r="17810" b="21098"/>
          <a:stretch/>
        </p:blipFill>
        <p:spPr bwMode="auto">
          <a:xfrm>
            <a:off x="10583542" y="4314893"/>
            <a:ext cx="629047" cy="5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851381" y="6330709"/>
            <a:ext cx="918754" cy="358946"/>
          </a:xfrm>
          <a:prstGeom prst="rect">
            <a:avLst/>
          </a:prstGeom>
          <a:solidFill>
            <a:srgbClr val="228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01928" y="6341376"/>
            <a:ext cx="839638" cy="358947"/>
          </a:xfrm>
          <a:prstGeom prst="rect">
            <a:avLst/>
          </a:prstGeom>
          <a:solidFill>
            <a:srgbClr val="228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2023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093" y="9689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18"/>
              </a:rPr>
              <a:t>https</a:t>
            </a:r>
            <a:r>
              <a:rPr lang="en-US" dirty="0">
                <a:hlinkClick r:id="rId18"/>
              </a:rPr>
              <a:t>://</a:t>
            </a:r>
            <a:r>
              <a:rPr lang="en-US" dirty="0" smtClean="0">
                <a:hlinkClick r:id="rId18"/>
              </a:rPr>
              <a:t>toipkro.ru/index.php?act=institute&amp;page=599</a:t>
            </a:r>
            <a:endParaRPr lang="ru-RU" dirty="0"/>
          </a:p>
        </p:txBody>
      </p:sp>
      <p:pic>
        <p:nvPicPr>
          <p:cNvPr id="20" name="Picture 2" descr="https://localxmarketing.com/wp-content/uploads/ppc-green-1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r="23096" b="20101"/>
          <a:stretch/>
        </p:blipFill>
        <p:spPr bwMode="auto">
          <a:xfrm>
            <a:off x="8442361" y="1008267"/>
            <a:ext cx="365266" cy="5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806060" y="6364972"/>
            <a:ext cx="4359943" cy="311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C788A"/>
                </a:solidFill>
              </a:rPr>
              <a:t>40 </a:t>
            </a:r>
            <a:r>
              <a:rPr lang="ru-RU" dirty="0" smtClean="0">
                <a:solidFill>
                  <a:srgbClr val="0C788A"/>
                </a:solidFill>
              </a:rPr>
              <a:t>базовых образовательных организаций</a:t>
            </a:r>
            <a:endParaRPr lang="ru-RU" dirty="0">
              <a:solidFill>
                <a:srgbClr val="0C7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035" y="95160"/>
            <a:ext cx="10515600" cy="4708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годового отчета -2019. ФИП ТОИПКРО</a:t>
            </a:r>
            <a:endParaRPr lang="ru-RU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570" t="9778" r="9858" b="3746"/>
          <a:stretch/>
        </p:blipFill>
        <p:spPr>
          <a:xfrm>
            <a:off x="940525" y="653142"/>
            <a:ext cx="9945189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3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471749"/>
            <a:ext cx="10622280" cy="470521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Модели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создания мотивирующей образовательной среды для внедрения эффективных образовательных технологий в образовательной организации (представление и обсуждение промежуточных результатов деятельности школьных и управленческих команд за текущий отчетный период);</a:t>
            </a:r>
          </a:p>
          <a:p>
            <a:r>
              <a:rPr lang="ru-RU" i="1" dirty="0">
                <a:solidFill>
                  <a:srgbClr val="006666"/>
                </a:solidFill>
              </a:rPr>
              <a:t>Анализ результатов деятельности ФИП ТОИПКРО; обсуждение ключевых вопросов реализации проекта «Методическая поддержка педагогов и школьных команд во внедрении и реализации эффективных образовательных технологий» Федеральной инновационной площадки Министерства просвещения РФ в 2020 году.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10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2059</Words>
  <Application>Microsoft Office PowerPoint</Application>
  <PresentationFormat>Широкоэкранный</PresentationFormat>
  <Paragraphs>210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Aparajita</vt:lpstr>
      <vt:lpstr>Arial</vt:lpstr>
      <vt:lpstr>Calibri</vt:lpstr>
      <vt:lpstr>Calibri Light</vt:lpstr>
      <vt:lpstr>Candara</vt:lpstr>
      <vt:lpstr>open sans</vt:lpstr>
      <vt:lpstr>Times New Roman</vt:lpstr>
      <vt:lpstr>Wingdings</vt:lpstr>
      <vt:lpstr>Тема Office</vt:lpstr>
      <vt:lpstr>Методическая поддержка педагогов и школьных команд во внедрении и реализации эффективных образовательных технологий</vt:lpstr>
      <vt:lpstr>Семинар-совещание  «Профессиональный рост педагогов: мотивирующая среда образовательной организации» 20.02.20</vt:lpstr>
      <vt:lpstr>Презентация PowerPoint</vt:lpstr>
      <vt:lpstr>Презентация PowerPoint</vt:lpstr>
      <vt:lpstr>Презентация PowerPoint</vt:lpstr>
      <vt:lpstr>ФЭП РАНХИГС ПРИ ПРЕЗИДЕНТЕ РФ «ПЕДАГОГИКА СОТВОРЧЕСТВА УЧИТЕЛЯ И УЧЕНИКА  В ДОСТИЖЕНИИ И ОЦЕНКЕ ОБРАЗОВАТЕЛЬНЫХ РЕЗУЛЬТАТОВ» </vt:lpstr>
      <vt:lpstr>Презентация PowerPoint</vt:lpstr>
      <vt:lpstr>Итоги годового отчета -2019. ФИП ТОИПКРО</vt:lpstr>
      <vt:lpstr>В программе</vt:lpstr>
      <vt:lpstr>Модели создания мотивирующей образовательной среды для внедрения эффективных образовательных технологий в образовательной организации</vt:lpstr>
      <vt:lpstr>Международные практики построения системы мотивации</vt:lpstr>
      <vt:lpstr>Ключевые показатели эффективности</vt:lpstr>
      <vt:lpstr>Система мотивации педагогов в образовательной организации</vt:lpstr>
      <vt:lpstr>вопросы</vt:lpstr>
      <vt:lpstr>Существующие элементы в системе мотивации педагогов в сфере среднего образования </vt:lpstr>
      <vt:lpstr>Материальный метод мотивации наиболее эффективен?</vt:lpstr>
      <vt:lpstr>Общие принципы создания и поддержания внутренней мотивации</vt:lpstr>
      <vt:lpstr>Долговременная мотивация, вызывающая эффективные изменения педагогов, достигается только при условии создания внутренней мотивации</vt:lpstr>
      <vt:lpstr>Презентация PowerPoint</vt:lpstr>
      <vt:lpstr>ПОТЕНЦИАЛ ФЕДЕРАЛЬНОГО ПРОЕКТА  «Учитель будущего» для мотивирующей среды Целевая модель наставничества</vt:lpstr>
      <vt:lpstr>Презентация PowerPoint</vt:lpstr>
      <vt:lpstr>Презентация PowerPoint</vt:lpstr>
      <vt:lpstr>Личное и межличностное измерения эффективности определяются четырьмя гранями: способности сотрудника, его отношение к работе, задания, которые он получает, и то, как он объединяется для работы с другими коллегами.</vt:lpstr>
      <vt:lpstr>Презентация PowerPoint</vt:lpstr>
      <vt:lpstr>Подталикавать/или открывать возможности?</vt:lpstr>
      <vt:lpstr>Обучающий контент ФИП ТОИПКРО (кейсы эффективных практик, публикации в «Педагогической навигации» и др.)</vt:lpstr>
      <vt:lpstr>Презентация PowerPoint</vt:lpstr>
      <vt:lpstr>КАК МОТИВИРОВАТЬ ПЕДАГОГОВ К ПРОФЕССИОНАЛЬНОМУ РОСТУ? В ШКОЛЕ?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 отчета образовательной организации по итогам участия в ФИП 2019-2020 гг. направить до 15 мая 2020 г., Бутаковой Т.И., руководителю Пресс-центра ФИП ТОИПКРО</vt:lpstr>
      <vt:lpstr>Презентация PowerPoint</vt:lpstr>
      <vt:lpstr>Презентация PowerPoint</vt:lpstr>
      <vt:lpstr>Презентация PowerPoint</vt:lpstr>
      <vt:lpstr>Документы по Проектному заданию №3 направлять руководителям подпрограмм ФИП ТОИПКРО. Одним общим пакетом до 15 мая 2020 г.(с титульным листом и описью документов, с печатью и подписью руководителя ОО) и электронным файлом.</vt:lpstr>
      <vt:lpstr>Презентация PowerPoint</vt:lpstr>
      <vt:lpstr>Презентация PowerPoint</vt:lpstr>
      <vt:lpstr>Публикации в ресурсе «Педагогическая навигация» заполнить с 02.03.20 по 31.03.20</vt:lpstr>
      <vt:lpstr>Рецензия/экспертиза публикаций в ресурсе «Педагогическая навигация» состоится  02.04.20-15.05.2020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поддержка педагогов и школьных команд во внедрении и реализации эффективных образовательных технологий</dc:title>
  <dc:creator>Иностранный язык</dc:creator>
  <cp:lastModifiedBy>Татьяна Бутакова</cp:lastModifiedBy>
  <cp:revision>45</cp:revision>
  <dcterms:created xsi:type="dcterms:W3CDTF">2020-02-12T08:30:24Z</dcterms:created>
  <dcterms:modified xsi:type="dcterms:W3CDTF">2020-02-21T05:21:04Z</dcterms:modified>
</cp:coreProperties>
</file>