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84" r:id="rId3"/>
    <p:sldId id="383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4" r:id="rId12"/>
    <p:sldId id="3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0DFDAE-E896-4242-91E1-94F4C7401EDA}">
          <p14:sldIdLst>
            <p14:sldId id="256"/>
            <p14:sldId id="384"/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94"/>
            <p14:sldId id="393"/>
          </p14:sldIdLst>
        </p14:section>
        <p14:section name="Раздел без заголовка" id="{8CCAABF3-5A08-4D09-A8D8-E1F90FEFFD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CA9"/>
    <a:srgbClr val="DA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>
      <p:cViewPr varScale="1">
        <p:scale>
          <a:sx n="77" d="100"/>
          <a:sy n="77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43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2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3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8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2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2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388613"/>
            <a:ext cx="5670485" cy="1296144"/>
          </a:xfrm>
        </p:spPr>
        <p:txBody>
          <a:bodyPr>
            <a:noAutofit/>
          </a:bodyPr>
          <a:lstStyle/>
          <a:p>
            <a:r>
              <a:rPr lang="ru-RU" sz="2000" b="1" dirty="0"/>
              <a:t>Модели создания мотивирующей образовательной среды для внедрения эффективных образовательных технологий в образовательной организации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11" y="4517819"/>
            <a:ext cx="318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Плотникова </a:t>
            </a:r>
          </a:p>
          <a:p>
            <a:pPr algn="ctr"/>
            <a:r>
              <a:rPr lang="ru-RU" dirty="0" smtClean="0"/>
              <a:t>Наталья Николаевна</a:t>
            </a:r>
            <a:r>
              <a:rPr lang="en-US" dirty="0"/>
              <a:t>,</a:t>
            </a:r>
            <a:endParaRPr lang="ru-RU" dirty="0" smtClean="0"/>
          </a:p>
          <a:p>
            <a:pPr algn="ctr"/>
            <a:r>
              <a:rPr lang="ru-RU" dirty="0" smtClean="0"/>
              <a:t>заведующий </a:t>
            </a:r>
            <a:r>
              <a:rPr lang="ru-RU" dirty="0" err="1" smtClean="0"/>
              <a:t>КУиЭО</a:t>
            </a:r>
            <a:r>
              <a:rPr lang="ru-RU" dirty="0" smtClean="0"/>
              <a:t>, </a:t>
            </a:r>
          </a:p>
          <a:p>
            <a:pPr algn="ctr"/>
            <a:r>
              <a:rPr lang="ru-RU" dirty="0" err="1" smtClean="0"/>
              <a:t>к.пед.н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332656"/>
            <a:ext cx="3273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ЧТО НОВОГО?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77171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Социальный контракт </a:t>
            </a:r>
            <a:r>
              <a:rPr lang="ru-RU" sz="2800" smtClean="0"/>
              <a:t>(</a:t>
            </a:r>
            <a:r>
              <a:rPr lang="ru-RU" sz="2800" smtClean="0"/>
              <a:t>грант)</a:t>
            </a:r>
            <a:endParaRPr lang="ru-RU" sz="2800" dirty="0" smtClean="0"/>
          </a:p>
          <a:p>
            <a:r>
              <a:rPr lang="ru-RU" sz="2800" dirty="0" smtClean="0"/>
              <a:t>Дистрибутивное обучение</a:t>
            </a:r>
            <a:endParaRPr lang="en-US" sz="2800" dirty="0" smtClean="0"/>
          </a:p>
          <a:p>
            <a:r>
              <a:rPr lang="ru-RU" sz="2800" dirty="0" smtClean="0"/>
              <a:t>Практики </a:t>
            </a:r>
            <a:r>
              <a:rPr lang="ru-RU" sz="2800" dirty="0" err="1" smtClean="0"/>
              <a:t>командообразования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Формы – проектный офис и проектный портфель</a:t>
            </a:r>
            <a:endParaRPr lang="ru-RU" sz="2800" dirty="0"/>
          </a:p>
        </p:txBody>
      </p:sp>
      <p:pic>
        <p:nvPicPr>
          <p:cNvPr id="9218" name="Picture 2" descr="Картинки по запросу &quot;картинки творческие групп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2132"/>
            <a:ext cx="3703958" cy="27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картинки проектный офис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42" y="3991478"/>
            <a:ext cx="3472667" cy="23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633"/>
            <a:ext cx="619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Мотивация педагогов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Ведущий мотив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54854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Мотив вознаграждения.</a:t>
            </a:r>
          </a:p>
          <a:p>
            <a:r>
              <a:rPr lang="ru-RU" sz="4000" dirty="0" smtClean="0"/>
              <a:t>Социальный мотив.</a:t>
            </a:r>
          </a:p>
          <a:p>
            <a:r>
              <a:rPr lang="ru-RU" sz="4000" dirty="0" smtClean="0"/>
              <a:t>Процессный мотив.</a:t>
            </a:r>
          </a:p>
          <a:p>
            <a:r>
              <a:rPr lang="ru-RU" sz="4000" dirty="0" smtClean="0"/>
              <a:t>Мотив достижения.</a:t>
            </a:r>
          </a:p>
          <a:p>
            <a:r>
              <a:rPr lang="ru-RU" sz="4000" dirty="0" smtClean="0"/>
              <a:t>Идейный мотив.</a:t>
            </a:r>
          </a:p>
          <a:p>
            <a:endParaRPr lang="ru-RU" sz="4000" dirty="0"/>
          </a:p>
        </p:txBody>
      </p:sp>
      <p:pic>
        <p:nvPicPr>
          <p:cNvPr id="11270" name="Picture 6" descr="Картинки по запросу &quot;картинки повышение мотиваци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35" y="4149080"/>
            <a:ext cx="3457214" cy="23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63" y="2420888"/>
            <a:ext cx="80786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ВСЕМ УСПЕХОВ!</a:t>
            </a: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ПРИГЛАШАЕМ К СОТРУДНИЧЕСТВУ!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Картинки по запросу &quot;картинки сотрудничеств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93673"/>
            <a:ext cx="48768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15716" y="271500"/>
            <a:ext cx="309634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</a:t>
            </a:r>
            <a:endParaRPr lang="ru-RU" dirty="0"/>
          </a:p>
        </p:txBody>
      </p:sp>
      <p:pic>
        <p:nvPicPr>
          <p:cNvPr id="1026" name="Picture 2" descr="Картинки по запросу &quot;картинки большие возможнос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283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46423" y="1667295"/>
            <a:ext cx="25922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ТОИПКРО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940152" y="2551493"/>
            <a:ext cx="2664296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Образовательные организации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670612" y="1638848"/>
            <a:ext cx="2592288" cy="71799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70612" y="3645024"/>
            <a:ext cx="2592288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вебинары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46423" y="3645024"/>
            <a:ext cx="2448272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 - </a:t>
            </a:r>
            <a:r>
              <a:rPr lang="ru-RU" dirty="0" err="1" smtClean="0"/>
              <a:t>лайн</a:t>
            </a:r>
            <a:r>
              <a:rPr lang="ru-RU" dirty="0" smtClean="0"/>
              <a:t> семинары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652206" y="2551493"/>
            <a:ext cx="2554608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Дистанционные КПК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732006" y="4902673"/>
            <a:ext cx="2613409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Педагогические сообщества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40152" y="4738555"/>
            <a:ext cx="2592288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Ассоциации педагогов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23528" y="5776627"/>
            <a:ext cx="2448272" cy="7703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Сайты педагогов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685594" y="5928817"/>
            <a:ext cx="1845477" cy="4970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24128" y="5641574"/>
            <a:ext cx="1845477" cy="4970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96561" y="6177360"/>
            <a:ext cx="1845477" cy="4970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397" y="332656"/>
            <a:ext cx="742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59CA9"/>
                </a:solidFill>
              </a:rPr>
              <a:t>Огромная работа управленческой команды!</a:t>
            </a:r>
            <a:endParaRPr lang="ru-RU" sz="2800" b="1" dirty="0">
              <a:solidFill>
                <a:srgbClr val="259CA9"/>
              </a:solidFill>
            </a:endParaRPr>
          </a:p>
        </p:txBody>
      </p:sp>
      <p:pic>
        <p:nvPicPr>
          <p:cNvPr id="2050" name="Picture 2" descr="Картинки по запросу &quot;картинки методическая работа в школ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5110"/>
            <a:ext cx="3680817" cy="23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491018"/>
            <a:ext cx="515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Зачем нужны технологии в ОО?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924528"/>
            <a:ext cx="4321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Какой результат получим?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375" y="2697685"/>
            <a:ext cx="4305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технологии нужны?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081" y="5268024"/>
            <a:ext cx="5923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будем мотивировать педагогов?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Картинки по запросу &quot;картинки методическая работа в школ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0157"/>
            <a:ext cx="3680817" cy="23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628800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ФГОС - РЕЗУЛЬТАТ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92494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ПРОФСТАНДАРТ ПЕДАГОГА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272" y="4508164"/>
            <a:ext cx="8366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Noto Serif"/>
              </a:rPr>
              <a:t>Указ Президента «О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Noto Serif"/>
              </a:rPr>
              <a:t> национальных целях и стратегических задачах развития Российской Федерации на период до 2024 года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Noto Serif"/>
              </a:rPr>
              <a:t>» от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мая 2018 года 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Noto Serif"/>
              </a:rPr>
              <a:t>(к </a:t>
            </a:r>
            <a:r>
              <a:rPr lang="ru-RU" dirty="0">
                <a:solidFill>
                  <a:srgbClr val="000000"/>
                </a:solidFill>
                <a:latin typeface="Noto Serif"/>
              </a:rPr>
              <a:t>2024 году обеспечить вхождение России в число десяти ведущих стран мира по качеству общего </a:t>
            </a:r>
            <a:r>
              <a:rPr lang="ru-RU" dirty="0" smtClean="0">
                <a:solidFill>
                  <a:srgbClr val="000000"/>
                </a:solidFill>
                <a:latin typeface="Noto Serif"/>
              </a:rPr>
              <a:t>образования).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750" y="1700808"/>
            <a:ext cx="8083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создать</a:t>
            </a:r>
            <a:r>
              <a:rPr lang="ru-RU" sz="3600" b="1" dirty="0"/>
              <a:t> </a:t>
            </a:r>
            <a:r>
              <a:rPr lang="ru-RU" sz="3600" b="1" dirty="0" smtClean="0"/>
              <a:t>мотивирующую образовательную среду </a:t>
            </a:r>
            <a:r>
              <a:rPr lang="ru-RU" sz="3600" b="1" dirty="0"/>
              <a:t>для внедрения эффективных образовательных технологий в образовательной организации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88640"/>
            <a:ext cx="5246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Задача управленческих команд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образовательных организаций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8" name="Picture 6" descr="https://fra1.digitaloceanspaces.com/business-post/uploads/2019/09/15130255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43373"/>
            <a:ext cx="4104456" cy="27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332656"/>
            <a:ext cx="3872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РАБОТА НАЧАТА!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5009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 базовых образовательных организаций Томской области: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СОШ № 16 г. Томска (Астраханцева Елена Владимировна)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СОШ № 36 г. Томска (</a:t>
            </a:r>
            <a:r>
              <a:rPr lang="ru-RU" dirty="0" err="1" smtClean="0"/>
              <a:t>Бирюлина</a:t>
            </a:r>
            <a:r>
              <a:rPr lang="ru-RU" dirty="0" smtClean="0"/>
              <a:t> Наталья Владимировна)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«Спасская СОШ» Томского района (</a:t>
            </a:r>
            <a:r>
              <a:rPr lang="ru-RU" dirty="0" err="1" smtClean="0"/>
              <a:t>Сушилова</a:t>
            </a:r>
            <a:r>
              <a:rPr lang="ru-RU" dirty="0" smtClean="0"/>
              <a:t> Вера Ивановна)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</a:t>
            </a:r>
            <a:r>
              <a:rPr lang="ru-RU" dirty="0" err="1" smtClean="0"/>
              <a:t>Копыловская</a:t>
            </a:r>
            <a:r>
              <a:rPr lang="ru-RU" dirty="0" smtClean="0"/>
              <a:t> СОШ» Томского района (Панарина </a:t>
            </a:r>
            <a:r>
              <a:rPr lang="ru-RU" dirty="0" err="1" smtClean="0"/>
              <a:t>Алуна</a:t>
            </a:r>
            <a:r>
              <a:rPr lang="ru-RU" dirty="0" smtClean="0"/>
              <a:t> Юрьевна)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МБОУ «</a:t>
            </a:r>
            <a:r>
              <a:rPr lang="ru-RU" dirty="0" err="1" smtClean="0"/>
              <a:t>Богашевская</a:t>
            </a:r>
            <a:r>
              <a:rPr lang="ru-RU" dirty="0" smtClean="0"/>
              <a:t> СОШ им. А.И. Федорова» Томского района</a:t>
            </a:r>
          </a:p>
          <a:p>
            <a:r>
              <a:rPr lang="ru-RU" dirty="0" smtClean="0"/>
              <a:t>      (Фёдорова Ольга Викторовна)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</a:t>
            </a:r>
            <a:r>
              <a:rPr lang="ru-RU" dirty="0" err="1" smtClean="0"/>
              <a:t>Зональненская</a:t>
            </a:r>
            <a:r>
              <a:rPr lang="ru-RU" dirty="0" smtClean="0"/>
              <a:t> СОШ» Томского района (Обоянцева Ольга Владимировна)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Улу-</a:t>
            </a:r>
            <a:r>
              <a:rPr lang="ru-RU" dirty="0" err="1" smtClean="0"/>
              <a:t>Юльская</a:t>
            </a:r>
            <a:r>
              <a:rPr lang="ru-RU" dirty="0" smtClean="0"/>
              <a:t> СОШ (Широких Алла Юрьевна)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«Моряковская СОШ» Томского района (Суворова Татьяна Геннадьевна)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</a:t>
            </a:r>
            <a:r>
              <a:rPr lang="ru-RU" dirty="0" err="1" smtClean="0"/>
              <a:t>Подгорнская</a:t>
            </a:r>
            <a:r>
              <a:rPr lang="ru-RU" dirty="0" smtClean="0"/>
              <a:t> СОШ» (Торопова Марина </a:t>
            </a:r>
            <a:r>
              <a:rPr lang="ru-RU" dirty="0" err="1" smtClean="0"/>
              <a:t>Назаровна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«СОШ №2» г. Колпашево (Сорокина Ольга Анатольевна)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МАОУ гимназия №2 г. Асино Томской области (</a:t>
            </a:r>
            <a:r>
              <a:rPr lang="ru-RU" dirty="0" err="1" smtClean="0"/>
              <a:t>Седюкова</a:t>
            </a:r>
            <a:r>
              <a:rPr lang="ru-RU" dirty="0" smtClean="0"/>
              <a:t> Наталья Валентиновна)</a:t>
            </a:r>
            <a:endParaRPr lang="ru-RU" dirty="0"/>
          </a:p>
        </p:txBody>
      </p:sp>
      <p:pic>
        <p:nvPicPr>
          <p:cNvPr id="5124" name="Picture 4" descr="Картинки по запросу &quot;картинки работа в коман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45346"/>
            <a:ext cx="2133600" cy="11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332656"/>
            <a:ext cx="3073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МОДЕЛЬ №1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2880320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Методическое сопровождение и поддержка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2880320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Стимулирование (материальное и нематериальное)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215" y="4149080"/>
            <a:ext cx="2880320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77482"/>
            <a:ext cx="2880320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4880" y="5850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Командообразование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098230">
            <a:off x="3553626" y="2073199"/>
            <a:ext cx="2381203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491878" y="3202963"/>
            <a:ext cx="1944217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774489">
            <a:off x="3596920" y="5642191"/>
            <a:ext cx="2241286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74829" y="4319560"/>
            <a:ext cx="1861266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310136"/>
            <a:ext cx="2880320" cy="14401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 системно использующие современные образовательные технологии</a:t>
            </a:r>
            <a:endParaRPr lang="ru-RU" dirty="0"/>
          </a:p>
        </p:txBody>
      </p:sp>
      <p:pic>
        <p:nvPicPr>
          <p:cNvPr id="7170" name="Picture 2" descr="Картинки по запросу &quot;картинки работа в команд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99" y="309739"/>
            <a:ext cx="2702635" cy="24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32656"/>
            <a:ext cx="3073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МОДЕЛЬ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№2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37933"/>
            <a:ext cx="2448272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управленческой команды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878695"/>
            <a:ext cx="2880320" cy="14843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Проведение методических мероприятий с использованием современных образовательных технологий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47764" y="3284984"/>
            <a:ext cx="79208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27601"/>
            <a:ext cx="2592288" cy="11993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Корпоративное обучение </a:t>
            </a:r>
          </a:p>
          <a:p>
            <a:pPr algn="ctr"/>
            <a:r>
              <a:rPr lang="ru-RU" sz="1600" dirty="0" smtClean="0"/>
              <a:t>(двухдневное погружение в технологии)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868144" y="3284984"/>
            <a:ext cx="79208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9577" y="5157192"/>
            <a:ext cx="23762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75807" y="5744042"/>
            <a:ext cx="23762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Конкурсное движение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272004" y="4829642"/>
            <a:ext cx="252028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Управленческий контроль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59832" y="4596365"/>
            <a:ext cx="23762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Тренинги </a:t>
            </a:r>
            <a:endParaRPr lang="ru-RU" dirty="0"/>
          </a:p>
        </p:txBody>
      </p:sp>
      <p:pic>
        <p:nvPicPr>
          <p:cNvPr id="6146" name="Picture 2" descr="Картинки по запросу &quot;картинки работа в коман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184666" cy="14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332656"/>
            <a:ext cx="3073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МОДЕЛЬ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№3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Картинки по запросу &quot;картинки творческие групп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6" y="3009222"/>
            <a:ext cx="2232050" cy="17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556792"/>
            <a:ext cx="2880320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совет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693" y="2866753"/>
            <a:ext cx="1368152" cy="5543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ТГ №1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0052" y="2852949"/>
            <a:ext cx="1368152" cy="5543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ТГ №2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411" y="2838140"/>
            <a:ext cx="1368152" cy="5543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40451" y="29592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ТГ №3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8285" y="3717032"/>
            <a:ext cx="6050278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Методическое сопровождение, стимулирование каждой группы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472996" y="2561572"/>
            <a:ext cx="469971" cy="4110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865922">
            <a:off x="4125982" y="2568904"/>
            <a:ext cx="652785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525935">
            <a:off x="6655998" y="2594919"/>
            <a:ext cx="651941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2842" y="4790124"/>
            <a:ext cx="6050278" cy="91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Финальное методическое мероприятие </a:t>
            </a:r>
          </a:p>
          <a:p>
            <a:pPr algn="ctr"/>
            <a:r>
              <a:rPr lang="ru-RU" dirty="0" smtClean="0"/>
              <a:t>(обновление состава творческой группы)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429</Words>
  <Application>Microsoft Office PowerPoint</Application>
  <PresentationFormat>Экран (4:3)</PresentationFormat>
  <Paragraphs>102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Noto Serif</vt:lpstr>
      <vt:lpstr>Wingdings</vt:lpstr>
      <vt:lpstr>Тема Office</vt:lpstr>
      <vt:lpstr>Модели создания мотивирующей образовательной среды для внедрения эффективных образовательных технологий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Татьяна Бутакова</cp:lastModifiedBy>
  <cp:revision>244</cp:revision>
  <cp:lastPrinted>2018-09-10T15:33:27Z</cp:lastPrinted>
  <dcterms:created xsi:type="dcterms:W3CDTF">2015-08-07T17:34:38Z</dcterms:created>
  <dcterms:modified xsi:type="dcterms:W3CDTF">2020-02-21T05:07:03Z</dcterms:modified>
</cp:coreProperties>
</file>