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25"/>
  </p:notesMasterIdLst>
  <p:sldIdLst>
    <p:sldId id="256" r:id="rId10"/>
    <p:sldId id="268" r:id="rId11"/>
    <p:sldId id="261" r:id="rId12"/>
    <p:sldId id="267" r:id="rId13"/>
    <p:sldId id="257" r:id="rId14"/>
    <p:sldId id="258" r:id="rId15"/>
    <p:sldId id="259" r:id="rId16"/>
    <p:sldId id="260" r:id="rId17"/>
    <p:sldId id="262" r:id="rId18"/>
    <p:sldId id="263" r:id="rId19"/>
    <p:sldId id="264" r:id="rId20"/>
    <p:sldId id="265" r:id="rId21"/>
    <p:sldId id="266" r:id="rId22"/>
    <p:sldId id="269" r:id="rId23"/>
    <p:sldId id="27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104940422270231"/>
          <c:y val="3.4178704657640203E-2"/>
          <c:w val="0.51255109980721425"/>
          <c:h val="0.64959716503955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0-0DC5-44FC-800C-47E6C95F4022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0DC5-44FC-800C-47E6C95F4022}"/>
              </c:ext>
            </c:extLst>
          </c:dPt>
          <c:cat>
            <c:strRef>
              <c:f>Лист1!$A$2:$A$3</c:f>
              <c:strCache>
                <c:ptCount val="2"/>
                <c:pt idx="0">
                  <c:v>магазинное</c:v>
                </c:pt>
                <c:pt idx="1">
                  <c:v>домашнее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C5-44FC-800C-47E6C95F4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08142592"/>
        <c:axId val="108144128"/>
        <c:axId val="0"/>
      </c:bar3DChart>
      <c:catAx>
        <c:axId val="10814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8144128"/>
        <c:crosses val="autoZero"/>
        <c:auto val="1"/>
        <c:lblAlgn val="ctr"/>
        <c:lblOffset val="100"/>
        <c:noMultiLvlLbl val="0"/>
      </c:catAx>
      <c:valAx>
        <c:axId val="108144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1425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29F6-4088-BD13-75944CDA2C6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29F6-4088-BD13-75944CDA2C65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2-29F6-4088-BD13-75944CDA2C6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9F6-4088-BD13-75944CDA2C65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4-29F6-4088-BD13-75944CDA2C6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29F6-4088-BD13-75944CDA2C6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29F6-4088-BD13-75944CDA2C65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29F6-4088-BD13-75944CDA2C65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8-29F6-4088-BD13-75944CDA2C65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9-29F6-4088-BD13-75944CDA2C65}"/>
              </c:ext>
            </c:extLst>
          </c:dPt>
          <c:dPt>
            <c:idx val="11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A-29F6-4088-BD13-75944CDA2C65}"/>
              </c:ext>
            </c:extLst>
          </c:dPt>
          <c:dPt>
            <c:idx val="12"/>
            <c:invertIfNegative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B-29F6-4088-BD13-75944CDA2C65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C-29F6-4088-BD13-75944CDA2C65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29F6-4088-BD13-75944CDA2C65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E-29F6-4088-BD13-75944CDA2C65}"/>
              </c:ext>
            </c:extLst>
          </c:dPt>
          <c:dPt>
            <c:idx val="16"/>
            <c:invertIfNegative val="0"/>
            <c:bubble3D val="0"/>
            <c:spPr>
              <a:solidFill>
                <a:srgbClr val="0000FF"/>
              </a:solidFill>
            </c:spPr>
            <c:extLst>
              <c:ext xmlns:c16="http://schemas.microsoft.com/office/drawing/2014/chart" uri="{C3380CC4-5D6E-409C-BE32-E72D297353CC}">
                <c16:uniqueId val="{0000000F-29F6-4088-BD13-75944CDA2C65}"/>
              </c:ext>
            </c:extLst>
          </c:dPt>
          <c:cat>
            <c:strRef>
              <c:f>Лист1!$A$2:$A$18</c:f>
              <c:strCache>
                <c:ptCount val="17"/>
                <c:pt idx="0">
                  <c:v>мумуня</c:v>
                </c:pt>
                <c:pt idx="1">
                  <c:v>коровкино</c:v>
                </c:pt>
                <c:pt idx="2">
                  <c:v>Parmalat</c:v>
                </c:pt>
                <c:pt idx="3">
                  <c:v>простоквашино</c:v>
                </c:pt>
                <c:pt idx="4">
                  <c:v>алтайский край</c:v>
                </c:pt>
                <c:pt idx="5">
                  <c:v>домик в деревне</c:v>
                </c:pt>
                <c:pt idx="6">
                  <c:v>36 копеек</c:v>
                </c:pt>
                <c:pt idx="7">
                  <c:v>молочная речка</c:v>
                </c:pt>
                <c:pt idx="8">
                  <c:v>ясный луг</c:v>
                </c:pt>
                <c:pt idx="9">
                  <c:v>молочный край</c:v>
                </c:pt>
                <c:pt idx="10">
                  <c:v>каждый день</c:v>
                </c:pt>
                <c:pt idx="11">
                  <c:v>не молоко</c:v>
                </c:pt>
                <c:pt idx="12">
                  <c:v>белый город</c:v>
                </c:pt>
                <c:pt idx="13">
                  <c:v>авида</c:v>
                </c:pt>
                <c:pt idx="14">
                  <c:v>анжерское</c:v>
                </c:pt>
                <c:pt idx="15">
                  <c:v>алтайская сказка</c:v>
                </c:pt>
                <c:pt idx="16">
                  <c:v>тяжин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8</c:v>
                </c:pt>
                <c:pt idx="1">
                  <c:v>4</c:v>
                </c:pt>
                <c:pt idx="2">
                  <c:v>5</c:v>
                </c:pt>
                <c:pt idx="3">
                  <c:v>1</c:v>
                </c:pt>
                <c:pt idx="4">
                  <c:v>9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  <c:pt idx="9">
                  <c:v>7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11</c:v>
                </c:pt>
                <c:pt idx="1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9F6-4088-BD13-75944CDA2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17896320"/>
        <c:axId val="117897856"/>
        <c:axId val="0"/>
      </c:bar3DChart>
      <c:catAx>
        <c:axId val="117896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897856"/>
        <c:crosses val="autoZero"/>
        <c:auto val="1"/>
        <c:lblAlgn val="ctr"/>
        <c:lblOffset val="100"/>
        <c:noMultiLvlLbl val="0"/>
      </c:catAx>
      <c:valAx>
        <c:axId val="117897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896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574179531469296"/>
          <c:y val="0.13621765456012139"/>
          <c:w val="0.14997368563100513"/>
          <c:h val="0.79285121701453476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E964-1589-446E-82B1-E12AA3102A11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29733-E5C8-429F-B28A-483AC06E6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23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6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9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542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16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7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8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05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0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16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226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81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1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2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16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7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8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05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0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1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90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8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0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81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1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2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16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7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8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05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511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16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8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0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81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1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2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16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7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89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0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72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0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16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8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07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81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1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2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169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7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007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05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0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16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8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0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810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1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2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16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84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8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058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01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162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80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07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81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16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2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1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5696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73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89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058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0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162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80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0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810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1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111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169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73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89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058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01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162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80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07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810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60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8280" y="1122362"/>
            <a:ext cx="9189720" cy="244379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Исследование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качества молока: физико-химический анализ с использованием датчиков цифровой лаборатории по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химии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ru-RU" dirty="0" smtClean="0"/>
              <a:t>Автор: Тебейкина Елена Анатольевна,  учитель химии МКОУ «Кайлинская СОШ имени Героя Советского Союза В.Д. Жихарева», МКОУ «Улановская ООШ».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8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73480"/>
            <a:ext cx="10515600" cy="5172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Определение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соды в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молоке.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" y="2783057"/>
            <a:ext cx="3600797" cy="2702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8"/>
          <a:stretch/>
        </p:blipFill>
        <p:spPr>
          <a:xfrm>
            <a:off x="4534674" y="1894192"/>
            <a:ext cx="3131046" cy="3317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71" y="2401414"/>
            <a:ext cx="3730189" cy="279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27760"/>
            <a:ext cx="10515600" cy="5629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ОПРЕДЕЛЯЕМ ЖИРНОСТЬ МОЛОКА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 r="14313" b="1"/>
          <a:stretch/>
        </p:blipFill>
        <p:spPr>
          <a:xfrm>
            <a:off x="3862121" y="1665337"/>
            <a:ext cx="2913277" cy="4219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b="6859"/>
          <a:stretch/>
        </p:blipFill>
        <p:spPr>
          <a:xfrm>
            <a:off x="121920" y="2181592"/>
            <a:ext cx="3527400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r="33026"/>
          <a:stretch/>
        </p:blipFill>
        <p:spPr>
          <a:xfrm rot="16200000">
            <a:off x="7860917" y="1795128"/>
            <a:ext cx="328035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8240"/>
            <a:ext cx="10515600" cy="532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700" dirty="0">
                <a:solidFill>
                  <a:schemeClr val="accent5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Результаты определения жирности </a:t>
            </a:r>
            <a:r>
              <a:rPr lang="ru-RU" sz="37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молока.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1825624"/>
            <a:ext cx="8793480" cy="462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68680"/>
            <a:ext cx="10515600" cy="1524000"/>
          </a:xfrm>
        </p:spPr>
        <p:txBody>
          <a:bodyPr>
            <a:normAutofit/>
          </a:bodyPr>
          <a:lstStyle/>
          <a:p>
            <a:pPr algn="ctr"/>
            <a:r>
              <a:rPr lang="ru-RU" sz="3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Определение кислотности молока </a:t>
            </a:r>
            <a:r>
              <a:rPr lang="en-US" sz="3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pH</a:t>
            </a:r>
            <a:r>
              <a:rPr lang="ru-RU" sz="37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 индикатором.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C:\Documents and Settings\Вера\Рабочий стол\фото\16356743382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004" y="2178427"/>
            <a:ext cx="5092756" cy="32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Вера\Рабочий стол\фото\1635675017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678430"/>
            <a:ext cx="5547359" cy="356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0120"/>
            <a:ext cx="10607040" cy="123444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Определение кислотности цифровым датчиком </a:t>
            </a:r>
            <a:r>
              <a:rPr lang="en-US" sz="32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pH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C:\Documents and Settings\Вера\Рабочий стол\фото\1635674075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1" y="1935480"/>
            <a:ext cx="1973580" cy="429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Вера\Рабочий стол\фото\16356740751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85" y="1876262"/>
            <a:ext cx="6253715" cy="447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Вера\Рабочий стол\фото\16356750179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21" y="1939456"/>
            <a:ext cx="2080260" cy="45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98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82040"/>
            <a:ext cx="10317480" cy="608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Межсетевое взаимодействие, наставничество «Ученик-ученик».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C:\Documents and Settings\Вера\Рабочий стол\фото\163567526686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225"/>
            <a:ext cx="4663440" cy="262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Вера\Рабочий стол\фото\163567478679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102225"/>
            <a:ext cx="4210050" cy="236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Вера\Рабочий стол\фото\16356747867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15" y="4137332"/>
            <a:ext cx="4124325" cy="231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5360"/>
            <a:ext cx="10241280" cy="7153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Цифровая химическая лаборатория.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Вера\Рабочий стол\фото\1635674338239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1692101"/>
            <a:ext cx="3688080" cy="47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Вера\Рабочий стол\фото\1635674338243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236504"/>
            <a:ext cx="5318760" cy="37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60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083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Объект исследования: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71500" lvl="0" indent="-5715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3"/>
              <a:buChar char=""/>
            </a:pPr>
            <a:r>
              <a:rPr lang="ru-RU" sz="3800" dirty="0">
                <a:solidFill>
                  <a:prstClr val="black"/>
                </a:solidFill>
                <a:latin typeface="Constantia"/>
              </a:rPr>
              <a:t>Пробы молока совхозного стада ПСХК «Первомайский», частного сектора и промышленного производства.</a:t>
            </a:r>
          </a:p>
          <a:p>
            <a:pPr marL="0" lvl="0" indent="0">
              <a:lnSpc>
                <a:spcPct val="100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400" dirty="0" smtClean="0">
                <a:solidFill>
                  <a:prstClr val="white"/>
                </a:solidFill>
                <a:latin typeface="Lucida Sans Unicode"/>
              </a:rPr>
              <a:t>исследования</a:t>
            </a:r>
            <a:r>
              <a:rPr lang="ru-RU" sz="2400" dirty="0">
                <a:solidFill>
                  <a:prstClr val="white"/>
                </a:solidFill>
                <a:latin typeface="Lucida Sans Unicode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Предмет </a:t>
            </a: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>исследования: </a:t>
            </a:r>
          </a:p>
          <a:p>
            <a:pPr marL="571500" lvl="0" indent="-57150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3"/>
              <a:buChar char=""/>
            </a:pPr>
            <a:r>
              <a:rPr lang="ru-RU" sz="3900" dirty="0" smtClean="0">
                <a:solidFill>
                  <a:prstClr val="black"/>
                </a:solidFill>
                <a:latin typeface="Constantia"/>
              </a:rPr>
              <a:t>Молочные </a:t>
            </a:r>
            <a:r>
              <a:rPr lang="ru-RU" sz="3900" dirty="0">
                <a:solidFill>
                  <a:prstClr val="black"/>
                </a:solidFill>
                <a:latin typeface="Constantia"/>
              </a:rPr>
              <a:t>жиры, сода, крахмал и </a:t>
            </a:r>
            <a:r>
              <a:rPr lang="ru-RU" sz="3900" dirty="0" smtClean="0">
                <a:solidFill>
                  <a:prstClr val="black"/>
                </a:solidFill>
                <a:latin typeface="Constantia"/>
              </a:rPr>
              <a:t>мука, кислотность.</a:t>
            </a:r>
            <a:endParaRPr lang="ru-RU" sz="3900" dirty="0">
              <a:solidFill>
                <a:prstClr val="black"/>
              </a:solidFill>
              <a:latin typeface="Constantia"/>
            </a:endParaRPr>
          </a:p>
          <a:p>
            <a:pPr marL="0" lvl="0" indent="0">
              <a:lnSpc>
                <a:spcPct val="100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400" dirty="0" err="1" smtClean="0">
                <a:solidFill>
                  <a:prstClr val="white"/>
                </a:solidFill>
                <a:latin typeface="Lucida Sans Unicode"/>
              </a:rPr>
              <a:t>едования</a:t>
            </a:r>
            <a:r>
              <a:rPr lang="ru-RU" sz="2400" dirty="0">
                <a:solidFill>
                  <a:prstClr val="white"/>
                </a:solidFill>
                <a:latin typeface="Lucida Sans Unicode"/>
              </a:rPr>
              <a:t>: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73480"/>
            <a:ext cx="10347960" cy="5172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Анализ опроса.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138677"/>
              </p:ext>
            </p:extLst>
          </p:nvPr>
        </p:nvGraphicFramePr>
        <p:xfrm>
          <a:off x="259080" y="2011680"/>
          <a:ext cx="4709160" cy="439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649899"/>
              </p:ext>
            </p:extLst>
          </p:nvPr>
        </p:nvGraphicFramePr>
        <p:xfrm>
          <a:off x="5440680" y="2148840"/>
          <a:ext cx="6339840" cy="379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0228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44880"/>
            <a:ext cx="10226040" cy="7458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Выбор объекта для исследования.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28" y="1490142"/>
            <a:ext cx="4359018" cy="326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1" y="1834085"/>
            <a:ext cx="3808569" cy="285642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48" y="3386191"/>
            <a:ext cx="5183474" cy="305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00" y="3056976"/>
            <a:ext cx="43561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83920"/>
            <a:ext cx="10515600" cy="1219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Выявление крахмала и муки в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молоке.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6155"/>
            <a:ext cx="41878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9"/>
          <a:stretch/>
        </p:blipFill>
        <p:spPr bwMode="auto">
          <a:xfrm>
            <a:off x="4757783" y="2014018"/>
            <a:ext cx="3346994" cy="289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576" y="2014018"/>
            <a:ext cx="30845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44880"/>
            <a:ext cx="10515600" cy="12954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Результаты опыта по выявление крахмала и муки в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молоке.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905459"/>
              </p:ext>
            </p:extLst>
          </p:nvPr>
        </p:nvGraphicFramePr>
        <p:xfrm>
          <a:off x="1176973" y="2194559"/>
          <a:ext cx="7976552" cy="3927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7325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Образец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Присутствует крахмал да или нет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401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Parmalat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401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«Тяжин»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401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Мумуня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401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Молочный край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401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Алтайская сказка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401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Домашнее молоко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401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ПСХК «Первомайский»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57525" y="25606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32560"/>
            <a:ext cx="10515600" cy="258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Определить разбавлено ли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водой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молоко?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26" y="3536999"/>
            <a:ext cx="3920068" cy="294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12"/>
          <a:stretch/>
        </p:blipFill>
        <p:spPr bwMode="auto">
          <a:xfrm>
            <a:off x="9107487" y="1859239"/>
            <a:ext cx="3084513" cy="314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52" y="2172117"/>
            <a:ext cx="2987960" cy="398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5" y="2894367"/>
            <a:ext cx="3755896" cy="28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03960"/>
            <a:ext cx="10515600" cy="486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700" b="1" dirty="0">
                <a:solidFill>
                  <a:schemeClr val="accent5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Определить разбавлено ли водой молоко?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300107"/>
              </p:ext>
            </p:extLst>
          </p:nvPr>
        </p:nvGraphicFramePr>
        <p:xfrm>
          <a:off x="716280" y="1889759"/>
          <a:ext cx="10271760" cy="4389120"/>
        </p:xfrm>
        <a:graphic>
          <a:graphicData uri="http://schemas.openxmlformats.org/drawingml/2006/table">
            <a:tbl>
              <a:tblPr firstRow="1" firstCol="1" bandRow="1"/>
              <a:tblGrid>
                <a:gridCol w="513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6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495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Образец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Образовались хлопья?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Parmalat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«Тяжин»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Мумуня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«Молочный край»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«Алтайская сказка»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Домашнее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молоко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ПСХК «Первомайский»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214</Words>
  <Application>Microsoft Office PowerPoint</Application>
  <PresentationFormat>Широкоэкранный</PresentationFormat>
  <Paragraphs>53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15</vt:i4>
      </vt:variant>
    </vt:vector>
  </HeadingPairs>
  <TitlesOfParts>
    <vt:vector size="31" baseType="lpstr">
      <vt:lpstr>Arial</vt:lpstr>
      <vt:lpstr>Calibri</vt:lpstr>
      <vt:lpstr>Calibri Light</vt:lpstr>
      <vt:lpstr>Constantia</vt:lpstr>
      <vt:lpstr>Lucida Sans Unicode</vt:lpstr>
      <vt:lpstr>Times New Roman</vt:lpstr>
      <vt:lpstr>Wingdings 3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Исследование качества молока: физико-химический анализ с использованием датчиков цифровой лаборатории по химии</vt:lpstr>
      <vt:lpstr>Цифровая химическая лаборатория.</vt:lpstr>
      <vt:lpstr> Объект исследования:</vt:lpstr>
      <vt:lpstr>Анализ опроса.</vt:lpstr>
      <vt:lpstr>Выбор объекта для исследования.</vt:lpstr>
      <vt:lpstr>Выявление крахмала и муки в молоке.</vt:lpstr>
      <vt:lpstr>Результаты опыта по выявление крахмала и муки в молоке.</vt:lpstr>
      <vt:lpstr> Определить разбавлено ли водой молоко? </vt:lpstr>
      <vt:lpstr>Определить разбавлено ли водой молоко?</vt:lpstr>
      <vt:lpstr>Определение соды в молоке.</vt:lpstr>
      <vt:lpstr>ОПРЕДЕЛЯЕМ ЖИРНОСТЬ МОЛОКА</vt:lpstr>
      <vt:lpstr>Результаты определения жирности молока.</vt:lpstr>
      <vt:lpstr>Определение кислотности молока pH индикатором.</vt:lpstr>
      <vt:lpstr>Определение кислотности цифровым датчиком pH</vt:lpstr>
      <vt:lpstr>Межсетевое взаимодействие, наставничество «Ученик-ученик».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Е. В. Ковалева</dc:creator>
  <cp:lastModifiedBy>Ольга Леонидовна Червонец</cp:lastModifiedBy>
  <cp:revision>31</cp:revision>
  <dcterms:created xsi:type="dcterms:W3CDTF">2021-10-27T10:55:53Z</dcterms:created>
  <dcterms:modified xsi:type="dcterms:W3CDTF">2021-11-08T02:15:52Z</dcterms:modified>
</cp:coreProperties>
</file>