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T7Cwpyh+q8Cg2V0KGAYtT/o1M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6FAE7E-C914-44A7-9C68-D43DFC1EC337}">
  <a:tblStyle styleId="{066FAE7E-C914-44A7-9C68-D43DFC1EC33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904009" y="1350818"/>
            <a:ext cx="10380518" cy="228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b="1" smtClean="0"/>
              <a:t>Использование </a:t>
            </a:r>
            <a:r>
              <a:rPr lang="ru-RU" b="1"/>
              <a:t>цифровых датчиков при подготовке </a:t>
            </a:r>
            <a:br>
              <a:rPr lang="ru-RU" b="1"/>
            </a:br>
            <a:r>
              <a:rPr lang="ru-RU" b="1"/>
              <a:t>к ОГЭ по </a:t>
            </a:r>
            <a:r>
              <a:rPr lang="ru-RU" b="1" smtClean="0"/>
              <a:t>химии</a:t>
            </a:r>
            <a:endParaRPr b="1"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5569527" y="3944938"/>
            <a:ext cx="624147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Туркеева Алёна Павловна,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i="1"/>
              <a:t>учитель химии и биологии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i="1"/>
              <a:t>МКОУ «Ишимская ООШ» село Ишим, Яйского муниципального округа, Кемеровской области</a:t>
            </a:r>
            <a:endParaRPr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27810" y="862446"/>
            <a:ext cx="10515600" cy="100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/>
              <a:t/>
            </a:r>
            <a:br>
              <a:rPr lang="ru-RU"/>
            </a:br>
            <a:r>
              <a:rPr lang="ru-RU"/>
              <a:t>Цифровой датчик электропроводности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775850" y="2078179"/>
            <a:ext cx="105156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Темы: «Электролитческая диссоциация» и «Реакции ионного обмена»</a:t>
            </a:r>
            <a:endParaRPr/>
          </a:p>
        </p:txBody>
      </p:sp>
      <p:pic>
        <p:nvPicPr>
          <p:cNvPr id="92" name="Google Shape;9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4675" y="2801650"/>
            <a:ext cx="4661176" cy="34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887650" y="3185800"/>
            <a:ext cx="4438200" cy="28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Работает в границах диапазона измерений от 0 мкСм/см до 20000 мкСм/см , а так же в границах температуры от 0</a:t>
            </a:r>
            <a:r>
              <a:rPr lang="ru-RU" sz="2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 80</a:t>
            </a:r>
            <a:r>
              <a:rPr lang="ru-RU" sz="2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744681" y="820881"/>
            <a:ext cx="10515600" cy="64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/>
              <a:t/>
            </a:r>
            <a:br>
              <a:rPr lang="ru-RU"/>
            </a:br>
            <a:r>
              <a:rPr lang="ru-RU"/>
              <a:t>Цифровой датчик электропроводности</a:t>
            </a:r>
            <a:endParaRPr/>
          </a:p>
        </p:txBody>
      </p:sp>
      <p:graphicFrame>
        <p:nvGraphicFramePr>
          <p:cNvPr id="99" name="Google Shape;99;p3"/>
          <p:cNvGraphicFramePr/>
          <p:nvPr/>
        </p:nvGraphicFramePr>
        <p:xfrm>
          <a:off x="1070265" y="274589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{066FAE7E-C914-44A7-9C68-D43DFC1EC337}</a:tableStyleId>
              </a:tblPr>
              <a:tblGrid>
                <a:gridCol w="94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№ опыта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Название вещества, раствора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Значение электропроводности, мСм/см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Электролит/неэлектролит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Дистиллированная вода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Водопроводная вода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10% р-ор сахарозы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10% раствор NaCl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10% раствор HCl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6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10% раствор NaOH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0" name="Google Shape;100;p3"/>
          <p:cNvSpPr txBox="1"/>
          <p:nvPr/>
        </p:nvSpPr>
        <p:spPr>
          <a:xfrm>
            <a:off x="1018309" y="1745673"/>
            <a:ext cx="104013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Цель работы: </a:t>
            </a: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определить принадлежность веществ, смесей веществ и растворов к электролитам и неэлектролитам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 descr="C$_6$H$_{12}$O$_6$"/>
          <p:cNvSpPr/>
          <p:nvPr/>
        </p:nvSpPr>
        <p:spPr>
          <a:xfrm>
            <a:off x="395288" y="-517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 descr="С$_2$H$_4$"/>
          <p:cNvSpPr/>
          <p:nvPr/>
        </p:nvSpPr>
        <p:spPr>
          <a:xfrm>
            <a:off x="395288" y="-228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 descr="Са(ОН)$_2$"/>
          <p:cNvSpPr/>
          <p:nvPr/>
        </p:nvSpPr>
        <p:spPr>
          <a:xfrm>
            <a:off x="395288" y="603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 descr="CuSO$_4$"/>
          <p:cNvSpPr/>
          <p:nvPr/>
        </p:nvSpPr>
        <p:spPr>
          <a:xfrm>
            <a:off x="395288" y="3492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 descr="CaS"/>
          <p:cNvSpPr/>
          <p:nvPr/>
        </p:nvSpPr>
        <p:spPr>
          <a:xfrm>
            <a:off x="395288" y="63817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1236518" y="1059873"/>
            <a:ext cx="7907482" cy="664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ПРИМЕРНЫЕ ЗАДАНИЯ ДЛЯ ПОДГОТОВКИ К ОГЭ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Формулы только слабых электролитов представлены в ряду: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1) Сa(OH)</a:t>
            </a:r>
            <a:r>
              <a:rPr lang="ru-RU" sz="1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</a:t>
            </a:r>
            <a:r>
              <a:rPr lang="ru-RU" sz="1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S, H</a:t>
            </a:r>
            <a:r>
              <a:rPr lang="ru-RU" sz="1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lang="ru-RU" sz="1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2) H</a:t>
            </a:r>
            <a:r>
              <a:rPr lang="ru-RU" sz="1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ru-RU" sz="1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3,</a:t>
            </a: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</a:t>
            </a:r>
            <a:r>
              <a:rPr lang="ru-RU" sz="1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</a:t>
            </a:r>
            <a:r>
              <a:rPr lang="ru-RU" sz="1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O, H</a:t>
            </a:r>
            <a:r>
              <a:rPr lang="ru-RU" sz="1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3) KOH, HCl, KNO</a:t>
            </a:r>
            <a:r>
              <a:rPr lang="ru-RU" sz="1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3,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4) HBr, ZnSO</a:t>
            </a:r>
            <a:r>
              <a:rPr lang="ru-RU" sz="1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4, </a:t>
            </a: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MgCl</a:t>
            </a:r>
            <a:r>
              <a:rPr lang="ru-RU" sz="1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ru-RU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Электрический ток проводят: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1) раствор уксусной кислоты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2) раствор глюкозы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3) раствор гидроксида кальция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4) раствор глицерина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ru-RU" sz="1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Выберите два вещества, которые не являются электролитами.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1) </a:t>
            </a: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ru-RU" sz="1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ru-RU" sz="1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ru-RU" sz="1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		</a:t>
            </a:r>
            <a:r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 </a:t>
            </a: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CuSO</a:t>
            </a:r>
            <a:r>
              <a:rPr lang="ru-RU" sz="1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2) </a:t>
            </a: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ru-RU" sz="1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ru-RU" sz="1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		</a:t>
            </a:r>
            <a:r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5) </a:t>
            </a: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3) </a:t>
            </a: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Ca(OH)</a:t>
            </a:r>
            <a:r>
              <a:rPr lang="ru-RU" sz="1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ru-RU" sz="1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Выберите два вещества, которые полностью диссоциируют на ионы в водном растворе.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1) азотная кислота		4) глицерин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2) сероводород		5) этиловый спирт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3) иодид натрия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>
            <a:spLocks noGrp="1"/>
          </p:cNvSpPr>
          <p:nvPr>
            <p:ph type="title"/>
          </p:nvPr>
        </p:nvSpPr>
        <p:spPr>
          <a:xfrm>
            <a:off x="838193" y="363793"/>
            <a:ext cx="10515600" cy="14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/>
            </a:r>
            <a:br>
              <a:rPr lang="ru-RU"/>
            </a:br>
            <a:r>
              <a:rPr lang="ru-RU"/>
              <a:t>Цифровой датчик температуры</a:t>
            </a:r>
            <a:endParaRPr/>
          </a:p>
        </p:txBody>
      </p:sp>
      <p:sp>
        <p:nvSpPr>
          <p:cNvPr id="116" name="Google Shape;116;p8"/>
          <p:cNvSpPr txBox="1">
            <a:spLocks noGrp="1"/>
          </p:cNvSpPr>
          <p:nvPr>
            <p:ph type="body" idx="1"/>
          </p:nvPr>
        </p:nvSpPr>
        <p:spPr>
          <a:xfrm>
            <a:off x="838200" y="1785799"/>
            <a:ext cx="10515600" cy="16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Темы: «Изучение температуры кипения воды с помощью лабораторного термометра и датчика температуры»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«Тепловой эффект растворения вещества в воде»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17" name="Google Shape;117;p8"/>
          <p:cNvSpPr txBox="1"/>
          <p:nvPr/>
        </p:nvSpPr>
        <p:spPr>
          <a:xfrm>
            <a:off x="1325400" y="3623550"/>
            <a:ext cx="4632900" cy="1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Работает в границах диапазона измерений от -40</a:t>
            </a:r>
            <a:r>
              <a:rPr lang="ru-RU" sz="24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до 125</a:t>
            </a:r>
            <a:r>
              <a:rPr lang="ru-RU" sz="24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C, точность плюс/минус 0,025</a:t>
            </a:r>
            <a:r>
              <a:rPr lang="ru-RU" sz="24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9000" y="2997649"/>
            <a:ext cx="4165734" cy="312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817418" y="801543"/>
            <a:ext cx="10515600" cy="142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/>
            </a:r>
            <a:br>
              <a:rPr lang="ru-RU"/>
            </a:br>
            <a:r>
              <a:rPr lang="ru-RU"/>
              <a:t>Цифровой датчик температуры</a:t>
            </a:r>
            <a:endParaRPr/>
          </a:p>
        </p:txBody>
      </p:sp>
      <p:sp>
        <p:nvSpPr>
          <p:cNvPr id="124" name="Google Shape;124;p9"/>
          <p:cNvSpPr txBox="1">
            <a:spLocks noGrp="1"/>
          </p:cNvSpPr>
          <p:nvPr>
            <p:ph type="body" idx="1"/>
          </p:nvPr>
        </p:nvSpPr>
        <p:spPr>
          <a:xfrm>
            <a:off x="838200" y="2400299"/>
            <a:ext cx="10515600" cy="377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Темы: «Тепловой эффект растворения вещества в воде»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Цель: определить тепловой эффект растворения серной кислоты, гидроксида натрия и гидроксида аммония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graphicFrame>
        <p:nvGraphicFramePr>
          <p:cNvPr id="125" name="Google Shape;125;p9"/>
          <p:cNvGraphicFramePr/>
          <p:nvPr/>
        </p:nvGraphicFramePr>
        <p:xfrm>
          <a:off x="1138380" y="416944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{066FAE7E-C914-44A7-9C68-D43DFC1EC337}</a:tableStyleId>
              </a:tblPr>
              <a:tblGrid>
                <a:gridCol w="21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6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Исследуемая система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Дистиллированная вода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Вода + </a:t>
                      </a:r>
                      <a:r>
                        <a:rPr lang="ru-RU" sz="18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  <a:r>
                        <a:rPr lang="ru-RU" sz="1800" b="1" baseline="-25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ru-RU" sz="18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</a:t>
                      </a:r>
                      <a:r>
                        <a:rPr lang="ru-RU" sz="1800" b="1" baseline="-25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Вода + </a:t>
                      </a:r>
                      <a:r>
                        <a:rPr lang="ru-RU" sz="18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NaOH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Вода + </a:t>
                      </a:r>
                      <a:r>
                        <a:rPr lang="ru-RU" sz="18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</a:t>
                      </a:r>
                      <a:r>
                        <a:rPr lang="ru-RU" sz="1800" b="1" baseline="-25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ru-RU" sz="18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r>
                        <a:rPr lang="ru-RU" sz="1800" b="1" baseline="-25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Температура , </a:t>
                      </a:r>
                      <a:r>
                        <a:rPr lang="ru-RU" sz="1800" baseline="30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 txBox="1">
            <a:spLocks noGrp="1"/>
          </p:cNvSpPr>
          <p:nvPr>
            <p:ph type="title"/>
          </p:nvPr>
        </p:nvSpPr>
        <p:spPr>
          <a:xfrm>
            <a:off x="817418" y="801543"/>
            <a:ext cx="10515600" cy="142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/>
            </a:r>
            <a:br>
              <a:rPr lang="ru-RU"/>
            </a:br>
            <a:r>
              <a:rPr lang="ru-RU"/>
              <a:t>Цифровой датчик температуры</a:t>
            </a:r>
            <a:endParaRPr/>
          </a:p>
        </p:txBody>
      </p:sp>
      <p:sp>
        <p:nvSpPr>
          <p:cNvPr id="131" name="Google Shape;131;p10"/>
          <p:cNvSpPr txBox="1">
            <a:spLocks noGrp="1"/>
          </p:cNvSpPr>
          <p:nvPr>
            <p:ph type="body" idx="1"/>
          </p:nvPr>
        </p:nvSpPr>
        <p:spPr>
          <a:xfrm>
            <a:off x="838200" y="2400299"/>
            <a:ext cx="10515600" cy="377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1)</a:t>
            </a:r>
            <a:r>
              <a:rPr lang="ru-RU" sz="6300">
                <a:latin typeface="Times New Roman"/>
                <a:ea typeface="Times New Roman"/>
                <a:cs typeface="Times New Roman"/>
                <a:sym typeface="Times New Roman"/>
              </a:rPr>
              <a:t> Признаком химической реакции не является</a:t>
            </a:r>
            <a:endParaRPr sz="6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55"/>
              <a:buNone/>
            </a:pPr>
            <a:r>
              <a:rPr lang="ru-RU" sz="6300">
                <a:latin typeface="Times New Roman"/>
                <a:ea typeface="Times New Roman"/>
                <a:cs typeface="Times New Roman"/>
                <a:sym typeface="Times New Roman"/>
              </a:rPr>
              <a:t>	1) выделение теплоты</a:t>
            </a:r>
            <a:endParaRPr sz="6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55"/>
              <a:buNone/>
            </a:pPr>
            <a:r>
              <a:rPr lang="ru-RU" sz="6300">
                <a:latin typeface="Times New Roman"/>
                <a:ea typeface="Times New Roman"/>
                <a:cs typeface="Times New Roman"/>
                <a:sym typeface="Times New Roman"/>
              </a:rPr>
              <a:t>	2) изменение окраски</a:t>
            </a:r>
            <a:endParaRPr sz="6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55"/>
              <a:buNone/>
            </a:pPr>
            <a:r>
              <a:rPr lang="ru-RU" sz="6300">
                <a:latin typeface="Times New Roman"/>
                <a:ea typeface="Times New Roman"/>
                <a:cs typeface="Times New Roman"/>
                <a:sym typeface="Times New Roman"/>
              </a:rPr>
              <a:t>	3) образование осадка</a:t>
            </a:r>
            <a:endParaRPr sz="6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55"/>
              <a:buNone/>
            </a:pPr>
            <a:r>
              <a:rPr lang="ru-RU" sz="6300">
                <a:latin typeface="Times New Roman"/>
                <a:ea typeface="Times New Roman"/>
                <a:cs typeface="Times New Roman"/>
                <a:sym typeface="Times New Roman"/>
              </a:rPr>
              <a:t>	4) изменение объёма</a:t>
            </a:r>
            <a:endParaRPr sz="6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55"/>
              <a:buNone/>
            </a:pPr>
            <a:r>
              <a:rPr lang="ru-RU" sz="6300">
                <a:latin typeface="Times New Roman"/>
                <a:ea typeface="Times New Roman"/>
                <a:cs typeface="Times New Roman"/>
                <a:sym typeface="Times New Roman"/>
              </a:rPr>
              <a:t>2) Уравнению окислительно-восстановительной экзотермической реакции соответствует запись</a:t>
            </a:r>
            <a:endParaRPr sz="6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55"/>
              <a:buNone/>
            </a:pPr>
            <a:r>
              <a:rPr lang="ru-RU" sz="6300">
                <a:latin typeface="Times New Roman"/>
                <a:ea typeface="Times New Roman"/>
                <a:cs typeface="Times New Roman"/>
                <a:sym typeface="Times New Roman"/>
              </a:rPr>
              <a:t>	1) CO2 + Na2O2 	Na2CO3 +O2 + Q</a:t>
            </a:r>
            <a:endParaRPr sz="6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55"/>
              <a:buNone/>
            </a:pPr>
            <a:r>
              <a:rPr lang="ru-RU" sz="6300">
                <a:latin typeface="Times New Roman"/>
                <a:ea typeface="Times New Roman"/>
                <a:cs typeface="Times New Roman"/>
                <a:sym typeface="Times New Roman"/>
              </a:rPr>
              <a:t>	2) Al(OH)3 	        Al2O3 + H2O – Q</a:t>
            </a:r>
            <a:endParaRPr sz="6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55"/>
              <a:buNone/>
            </a:pPr>
            <a:r>
              <a:rPr lang="ru-RU" sz="6300">
                <a:latin typeface="Times New Roman"/>
                <a:ea typeface="Times New Roman"/>
                <a:cs typeface="Times New Roman"/>
                <a:sym typeface="Times New Roman"/>
              </a:rPr>
              <a:t>	3) 2NH3         N2 + 3H2 – Q</a:t>
            </a:r>
            <a:endParaRPr sz="6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55"/>
              <a:buNone/>
            </a:pPr>
            <a:r>
              <a:rPr lang="ru-RU" sz="6300">
                <a:latin typeface="Times New Roman"/>
                <a:ea typeface="Times New Roman"/>
                <a:cs typeface="Times New Roman"/>
                <a:sym typeface="Times New Roman"/>
              </a:rPr>
              <a:t>	4)Na2O + P2O5         Na3PO4 + Q</a:t>
            </a:r>
            <a:endParaRPr/>
          </a:p>
        </p:txBody>
      </p:sp>
      <p:cxnSp>
        <p:nvCxnSpPr>
          <p:cNvPr id="132" name="Google Shape;132;p10"/>
          <p:cNvCxnSpPr/>
          <p:nvPr/>
        </p:nvCxnSpPr>
        <p:spPr>
          <a:xfrm rot="10800000" flipH="1">
            <a:off x="3311224" y="4820288"/>
            <a:ext cx="238200" cy="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33" name="Google Shape;133;p10"/>
          <p:cNvCxnSpPr/>
          <p:nvPr/>
        </p:nvCxnSpPr>
        <p:spPr>
          <a:xfrm rot="10800000" flipH="1">
            <a:off x="3311272" y="5859858"/>
            <a:ext cx="238200" cy="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34" name="Google Shape;134;p10"/>
          <p:cNvCxnSpPr/>
          <p:nvPr/>
        </p:nvCxnSpPr>
        <p:spPr>
          <a:xfrm rot="10800000" flipH="1">
            <a:off x="2834985" y="5184901"/>
            <a:ext cx="238200" cy="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35" name="Google Shape;135;p10"/>
          <p:cNvCxnSpPr/>
          <p:nvPr/>
        </p:nvCxnSpPr>
        <p:spPr>
          <a:xfrm rot="10800000" flipH="1">
            <a:off x="2428636" y="5541710"/>
            <a:ext cx="238200" cy="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Широкоэкранный</PresentationFormat>
  <Paragraphs>79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Использование цифровых датчиков при подготовке  к ОГЭ по химии</vt:lpstr>
      <vt:lpstr> Цифровой датчик электропроводности </vt:lpstr>
      <vt:lpstr> Цифровой датчик электропроводности</vt:lpstr>
      <vt:lpstr>Презентация PowerPoint</vt:lpstr>
      <vt:lpstr> Цифровой датчик температуры</vt:lpstr>
      <vt:lpstr> Цифровой датчик температуры</vt:lpstr>
      <vt:lpstr> Цифровой датчик температуры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цифровых датчиков при подготовке  к ОГЭ по химии</dc:title>
  <dc:creator>Е. В. Ковалева</dc:creator>
  <cp:lastModifiedBy>Ольга Леонидовна Червонец</cp:lastModifiedBy>
  <cp:revision>1</cp:revision>
  <dcterms:created xsi:type="dcterms:W3CDTF">2021-10-27T10:55:53Z</dcterms:created>
  <dcterms:modified xsi:type="dcterms:W3CDTF">2021-11-08T02:21:38Z</dcterms:modified>
</cp:coreProperties>
</file>