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4" r:id="rId2"/>
    <p:sldId id="256" r:id="rId3"/>
    <p:sldId id="257" r:id="rId4"/>
    <p:sldId id="271" r:id="rId5"/>
    <p:sldId id="270" r:id="rId6"/>
    <p:sldId id="258" r:id="rId7"/>
    <p:sldId id="265" r:id="rId8"/>
    <p:sldId id="259" r:id="rId9"/>
    <p:sldId id="272" r:id="rId10"/>
    <p:sldId id="262" r:id="rId11"/>
    <p:sldId id="267" r:id="rId12"/>
    <p:sldId id="260" r:id="rId13"/>
    <p:sldId id="273" r:id="rId14"/>
    <p:sldId id="280" r:id="rId15"/>
    <p:sldId id="281" r:id="rId16"/>
    <p:sldId id="276" r:id="rId17"/>
    <p:sldId id="261" r:id="rId18"/>
    <p:sldId id="274" r:id="rId19"/>
    <p:sldId id="288" r:id="rId20"/>
    <p:sldId id="287" r:id="rId21"/>
    <p:sldId id="275" r:id="rId22"/>
    <p:sldId id="277" r:id="rId23"/>
    <p:sldId id="283" r:id="rId24"/>
    <p:sldId id="269" r:id="rId25"/>
    <p:sldId id="268" r:id="rId26"/>
    <p:sldId id="266" r:id="rId27"/>
    <p:sldId id="286" r:id="rId28"/>
    <p:sldId id="263" r:id="rId2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DF7"/>
    <a:srgbClr val="BCD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2F960-85A2-4758-B37A-69DFB8C85815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9D1ED-56D8-432C-8EDB-916E57029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553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DCBA4-958B-4EF3-A644-11CECF0C9E22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B10E0-1F4F-4E77-983B-E13C4AF78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55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B10E0-1F4F-4E77-983B-E13C4AF780E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575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B10E0-1F4F-4E77-983B-E13C4AF780E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510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B10E0-1F4F-4E77-983B-E13C4AF780E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209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B10E0-1F4F-4E77-983B-E13C4AF780E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269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B10E0-1F4F-4E77-983B-E13C4AF780E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17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02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438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81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04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43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44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11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61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95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75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22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4782-713E-4E11-9D7B-1135DB538229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32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oipkro.ru/content/files/documents/Poryadok_provedeniya_Konkursa_Direktor_goda_Rossii_2021.pdf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&#1076;&#1080;&#1088;&#1077;&#1082;&#1090;&#1086;&#1088;-&#1075;&#1086;&#1076;&#1072;.&#1088;&#1092;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natali_1973@sibmail.com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рузья, всем добрый день - надпись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020" y="322750"/>
            <a:ext cx="9173065" cy="624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58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331847"/>
            <a:ext cx="11905308" cy="5422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ЗАОЧНЫЙ ЭТАП</a:t>
            </a: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214805"/>
            <a:ext cx="11905308" cy="5539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ТЕХНИЧЕСКИЕ ТРЕБОВАНИЯ К ОФОРМЛЕНИЮ ПОРТФОЛИО</a:t>
            </a: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ru-RU" sz="2800" dirty="0" smtClean="0">
                <a:solidFill>
                  <a:schemeClr val="tx1"/>
                </a:solidFill>
              </a:rPr>
              <a:t>Размер </a:t>
            </a:r>
            <a:r>
              <a:rPr lang="ru-RU" sz="2800" dirty="0">
                <a:solidFill>
                  <a:schemeClr val="tx1"/>
                </a:solidFill>
              </a:rPr>
              <a:t>шрифта –</a:t>
            </a:r>
            <a:r>
              <a:rPr lang="ru-RU" sz="2800" dirty="0" smtClean="0">
                <a:solidFill>
                  <a:schemeClr val="tx1"/>
                </a:solidFill>
              </a:rPr>
              <a:t>12.</a:t>
            </a:r>
            <a:endParaRPr lang="ru-RU" sz="2800" dirty="0">
              <a:solidFill>
                <a:schemeClr val="tx1"/>
              </a:solidFill>
            </a:endParaRP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TIMES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en-US" sz="2800" dirty="0">
                <a:solidFill>
                  <a:schemeClr val="tx1"/>
                </a:solidFill>
              </a:rPr>
              <a:t>NEW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en-US" sz="2800" dirty="0">
                <a:solidFill>
                  <a:schemeClr val="tx1"/>
                </a:solidFill>
              </a:rPr>
              <a:t>ROMAN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ru-RU" sz="2800" dirty="0">
                <a:solidFill>
                  <a:schemeClr val="tx1"/>
                </a:solidFill>
              </a:rPr>
              <a:t>Поля. Правое –10 мм, Верхнее и нижнее –20 мм, левое –30 мм. </a:t>
            </a:r>
          </a:p>
          <a:p>
            <a:pPr lvl="0"/>
            <a:r>
              <a:rPr lang="ru-RU" sz="2800" dirty="0">
                <a:solidFill>
                  <a:schemeClr val="tx1"/>
                </a:solidFill>
              </a:rPr>
              <a:t>Отступ абзаца 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12 мм.</a:t>
            </a:r>
          </a:p>
          <a:p>
            <a:pPr lvl="0"/>
            <a:r>
              <a:rPr lang="ru-RU" sz="2800" dirty="0">
                <a:solidFill>
                  <a:schemeClr val="tx1"/>
                </a:solidFill>
              </a:rPr>
              <a:t>Нумерация страниц ТОЛЬКО арабскими цифрами посередине листа </a:t>
            </a:r>
            <a:r>
              <a:rPr lang="ru-RU" sz="2800" b="1" dirty="0">
                <a:solidFill>
                  <a:schemeClr val="tx1"/>
                </a:solidFill>
              </a:rPr>
              <a:t>внизу без точки. </a:t>
            </a:r>
          </a:p>
          <a:p>
            <a:pPr lvl="0"/>
            <a:r>
              <a:rPr lang="ru-RU" sz="2800" dirty="0">
                <a:solidFill>
                  <a:schemeClr val="tx1"/>
                </a:solidFill>
              </a:rPr>
              <a:t>Межстрочный интервал – </a:t>
            </a:r>
            <a:r>
              <a:rPr lang="ru-RU" sz="2800" b="1" dirty="0" smtClean="0">
                <a:solidFill>
                  <a:schemeClr val="tx1"/>
                </a:solidFill>
              </a:rPr>
              <a:t>одинарный. </a:t>
            </a:r>
            <a:endParaRPr lang="ru-RU" sz="2800" b="1" dirty="0">
              <a:solidFill>
                <a:schemeClr val="tx1"/>
              </a:solidFill>
            </a:endParaRPr>
          </a:p>
          <a:p>
            <a:pPr lvl="0"/>
            <a:r>
              <a:rPr lang="ru-RU" sz="2800" dirty="0">
                <a:solidFill>
                  <a:schemeClr val="tx1"/>
                </a:solidFill>
              </a:rPr>
              <a:t>Количество </a:t>
            </a:r>
            <a:r>
              <a:rPr lang="ru-RU" sz="2800" dirty="0" smtClean="0">
                <a:solidFill>
                  <a:schemeClr val="tx1"/>
                </a:solidFill>
              </a:rPr>
              <a:t>страниц – </a:t>
            </a:r>
            <a:r>
              <a:rPr lang="ru-RU" sz="2800" b="1" dirty="0" smtClean="0">
                <a:solidFill>
                  <a:schemeClr val="tx1"/>
                </a:solidFill>
              </a:rPr>
              <a:t>не более 12 страниц .</a:t>
            </a:r>
          </a:p>
          <a:p>
            <a:pPr lvl="0"/>
            <a:r>
              <a:rPr lang="ru-RU" sz="2800" dirty="0" smtClean="0">
                <a:solidFill>
                  <a:schemeClr val="tx1"/>
                </a:solidFill>
              </a:rPr>
              <a:t>Возможные выделения в тексте портфолио – </a:t>
            </a:r>
            <a:r>
              <a:rPr lang="ru-RU" sz="2800" i="1" dirty="0" smtClean="0">
                <a:solidFill>
                  <a:schemeClr val="tx1"/>
                </a:solidFill>
              </a:rPr>
              <a:t>курсив </a:t>
            </a:r>
            <a:r>
              <a:rPr lang="ru-RU" sz="2800" dirty="0" smtClean="0">
                <a:solidFill>
                  <a:schemeClr val="tx1"/>
                </a:solidFill>
              </a:rPr>
              <a:t>и </a:t>
            </a:r>
            <a:r>
              <a:rPr lang="ru-RU" sz="2800" b="1" dirty="0" smtClean="0">
                <a:solidFill>
                  <a:schemeClr val="tx1"/>
                </a:solidFill>
              </a:rPr>
              <a:t>полужирный</a:t>
            </a:r>
            <a:endParaRPr lang="ru-RU" sz="2800" b="1" dirty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ПРИЛОЖЕНИЯ</a:t>
            </a: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1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214805"/>
            <a:ext cx="11905308" cy="5539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КОНКУРСНЫЕ МЕРОПРИЯТИЯ</a:t>
            </a:r>
          </a:p>
          <a:p>
            <a:pPr fontAlgn="base"/>
            <a:r>
              <a:rPr lang="ru-RU" sz="2800" b="1" dirty="0" smtClean="0">
                <a:solidFill>
                  <a:schemeClr val="tx1"/>
                </a:solidFill>
              </a:rPr>
              <a:t>1)Конкурсное </a:t>
            </a:r>
            <a:r>
              <a:rPr lang="ru-RU" sz="2800" b="1" dirty="0">
                <a:solidFill>
                  <a:schemeClr val="tx1"/>
                </a:solidFill>
              </a:rPr>
              <a:t>испытание «Портфолио руководителя</a:t>
            </a:r>
            <a:r>
              <a:rPr lang="ru-RU" b="1" dirty="0">
                <a:solidFill>
                  <a:schemeClr val="tx1"/>
                </a:solidFill>
              </a:rPr>
              <a:t>» (Максимальный балл - 30)</a:t>
            </a:r>
            <a:endParaRPr lang="ru-RU" dirty="0">
              <a:solidFill>
                <a:schemeClr val="tx1"/>
              </a:solidFill>
            </a:endParaRPr>
          </a:p>
          <a:p>
            <a:pPr fontAlgn="base"/>
            <a:r>
              <a:rPr lang="ru-RU" dirty="0">
                <a:solidFill>
                  <a:schemeClr val="tx1"/>
                </a:solidFill>
              </a:rPr>
              <a:t>Цель: демонстрация эффективности результатов деятельности </a:t>
            </a:r>
            <a:r>
              <a:rPr lang="ru-RU" dirty="0" smtClean="0">
                <a:solidFill>
                  <a:schemeClr val="tx1"/>
                </a:solidFill>
              </a:rPr>
              <a:t>управленческой и педагогической </a:t>
            </a:r>
            <a:r>
              <a:rPr lang="ru-RU" dirty="0">
                <a:solidFill>
                  <a:schemeClr val="tx1"/>
                </a:solidFill>
              </a:rPr>
              <a:t>команды школы как результата работы руководителя. </a:t>
            </a:r>
          </a:p>
          <a:p>
            <a:pPr fontAlgn="base"/>
            <a:r>
              <a:rPr lang="ru-RU" dirty="0" smtClean="0">
                <a:solidFill>
                  <a:schemeClr val="tx1"/>
                </a:solidFill>
              </a:rPr>
              <a:t>Формат </a:t>
            </a:r>
            <a:r>
              <a:rPr lang="ru-RU" dirty="0">
                <a:solidFill>
                  <a:schemeClr val="tx1"/>
                </a:solidFill>
              </a:rPr>
              <a:t>конкурсного мероприятия: электронное </a:t>
            </a:r>
            <a:r>
              <a:rPr lang="ru-RU" dirty="0" smtClean="0">
                <a:solidFill>
                  <a:schemeClr val="tx1"/>
                </a:solidFill>
              </a:rPr>
              <a:t>портфолио (документ в </a:t>
            </a:r>
            <a:r>
              <a:rPr lang="en-US" dirty="0" smtClean="0">
                <a:solidFill>
                  <a:schemeClr val="tx1"/>
                </a:solidFill>
              </a:rPr>
              <a:t>Word </a:t>
            </a:r>
            <a:r>
              <a:rPr lang="ru-RU" dirty="0" smtClean="0">
                <a:solidFill>
                  <a:schemeClr val="tx1"/>
                </a:solidFill>
              </a:rPr>
              <a:t>переведен в </a:t>
            </a:r>
            <a:r>
              <a:rPr lang="ru-RU" dirty="0" err="1" smtClean="0">
                <a:solidFill>
                  <a:schemeClr val="tx1"/>
                </a:solidFill>
              </a:rPr>
              <a:t>pdf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(не более 12 стр.)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lvl="0" fontAlgn="base"/>
            <a:r>
              <a:rPr lang="ru-RU" b="1" dirty="0" smtClean="0">
                <a:solidFill>
                  <a:schemeClr val="tx1"/>
                </a:solidFill>
              </a:rPr>
              <a:t>КРИТЕРИИ: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управленческая </a:t>
            </a:r>
            <a:r>
              <a:rPr lang="ru-RU" dirty="0">
                <a:solidFill>
                  <a:schemeClr val="tx1"/>
                </a:solidFill>
              </a:rPr>
              <a:t>система работы с педагогическим коллективом;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система оценки педагогического коллектива;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tx1"/>
                </a:solidFill>
              </a:rPr>
              <a:t>внутришкольная</a:t>
            </a:r>
            <a:r>
              <a:rPr lang="ru-RU" dirty="0">
                <a:solidFill>
                  <a:schemeClr val="tx1"/>
                </a:solidFill>
              </a:rPr>
              <a:t> система оценки качества образования;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формирование модели государственно-общественного управления;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модели интеграции общего и дополнительного образования (при наличии);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система работы по формированию комфортной/</a:t>
            </a:r>
            <a:r>
              <a:rPr lang="ru-RU" dirty="0" err="1">
                <a:solidFill>
                  <a:schemeClr val="tx1"/>
                </a:solidFill>
              </a:rPr>
              <a:t>здоровьесберегающей</a:t>
            </a:r>
            <a:r>
              <a:rPr lang="ru-RU" dirty="0">
                <a:solidFill>
                  <a:schemeClr val="tx1"/>
                </a:solidFill>
              </a:rPr>
              <a:t> среды;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информационные технологии в образовательном процессе;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организация </a:t>
            </a:r>
            <a:r>
              <a:rPr lang="ru-RU" dirty="0" err="1">
                <a:solidFill>
                  <a:schemeClr val="tx1"/>
                </a:solidFill>
              </a:rPr>
              <a:t>предпрофильной</a:t>
            </a:r>
            <a:r>
              <a:rPr lang="ru-RU" dirty="0">
                <a:solidFill>
                  <a:schemeClr val="tx1"/>
                </a:solidFill>
              </a:rPr>
              <a:t> подготовки и профильного обучения (при наличии);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представление опыта руководящей деятельности на муниципальном, региональном и всероссийском уровнях;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опыт экспертной деятельности;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достижения </a:t>
            </a:r>
            <a:r>
              <a:rPr lang="ru-RU" dirty="0">
                <a:solidFill>
                  <a:schemeClr val="tx1"/>
                </a:solidFill>
              </a:rPr>
              <a:t>обучающихся (воспитанников);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инновации в организации образовательного процесса.</a:t>
            </a: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2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37" y="197224"/>
            <a:ext cx="1635013" cy="150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96285" y="434566"/>
            <a:ext cx="8600792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 2021»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1257" y="1697236"/>
            <a:ext cx="11353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Титульный лист (название конкурса и номинации, ФИО, должность, образовательная организация, год)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1509" t="12204" r="45864" b="29490"/>
          <a:stretch/>
        </p:blipFill>
        <p:spPr>
          <a:xfrm>
            <a:off x="8866094" y="2738152"/>
            <a:ext cx="2734235" cy="39201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29972" t="12024" r="47319" b="28383"/>
          <a:stretch/>
        </p:blipFill>
        <p:spPr>
          <a:xfrm>
            <a:off x="775727" y="2738152"/>
            <a:ext cx="2720508" cy="38836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22717" t="11812" r="41257" b="3337"/>
          <a:stretch/>
        </p:blipFill>
        <p:spPr>
          <a:xfrm>
            <a:off x="4747104" y="2738151"/>
            <a:ext cx="2715721" cy="388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8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37" t="42909" r="45994" b="32036"/>
          <a:stretch/>
        </p:blipFill>
        <p:spPr>
          <a:xfrm>
            <a:off x="6305473" y="3410926"/>
            <a:ext cx="4890065" cy="3301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9450" t="13637" r="46042" b="55059"/>
          <a:stretch/>
        </p:blipFill>
        <p:spPr>
          <a:xfrm>
            <a:off x="1080428" y="3410926"/>
            <a:ext cx="4890065" cy="3301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7430" t="12043" r="35354" b="35980"/>
          <a:stretch/>
        </p:blipFill>
        <p:spPr>
          <a:xfrm>
            <a:off x="267911" y="166563"/>
            <a:ext cx="5125916" cy="31740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17346" t="13135" r="36491" b="19747"/>
          <a:stretch/>
        </p:blipFill>
        <p:spPr>
          <a:xfrm>
            <a:off x="6798173" y="188300"/>
            <a:ext cx="5125916" cy="31522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682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931" t="12197" r="24236" b="17688"/>
          <a:stretch/>
        </p:blipFill>
        <p:spPr>
          <a:xfrm>
            <a:off x="328590" y="3393854"/>
            <a:ext cx="6242537" cy="33322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0188" t="12009" r="19846" b="30028"/>
          <a:stretch/>
        </p:blipFill>
        <p:spPr>
          <a:xfrm>
            <a:off x="328590" y="210528"/>
            <a:ext cx="6260216" cy="31129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5233" t="17678" r="24388" b="8757"/>
          <a:stretch/>
        </p:blipFill>
        <p:spPr>
          <a:xfrm>
            <a:off x="6588806" y="210527"/>
            <a:ext cx="5470043" cy="31833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6304" t="13315" r="25143" b="3834"/>
          <a:stretch/>
        </p:blipFill>
        <p:spPr>
          <a:xfrm>
            <a:off x="6708531" y="3393854"/>
            <a:ext cx="5275383" cy="33322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704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34" y="167053"/>
            <a:ext cx="2156475" cy="197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96285" y="434566"/>
            <a:ext cx="8600792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 2021»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2434" y="2145471"/>
            <a:ext cx="39257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ВСОКО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Цель.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Направления (оценка качества результатов, оценка качества процесса, оценка качества системы управления).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Объекты.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Субъекты.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Принципы.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Инструменты.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Показатели.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Оценочные процедуры.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Анализ (управленческие решения, презентация результатов)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9093" y="1590058"/>
            <a:ext cx="6903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Система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оценки педагогического коллектива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Мониторинг индивидуального стиля работы.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Мониторинг использования современных образовательных технологий.</a:t>
            </a:r>
            <a:endParaRPr lang="ru-RU" dirty="0"/>
          </a:p>
          <a:p>
            <a:r>
              <a:rPr lang="ru-RU" dirty="0" smtClean="0"/>
              <a:t>Зачем проводятся мониторинги? Как работаете с результатами?</a:t>
            </a:r>
          </a:p>
          <a:p>
            <a:r>
              <a:rPr lang="ru-RU" dirty="0" smtClean="0"/>
              <a:t>Управленческие решения.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52251" y="5375710"/>
            <a:ext cx="6944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Инновации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 организации образовательного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процесса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Эффективность инновационной деятельности.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Участники инновационных проектов, площадок.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9093" y="3482884"/>
            <a:ext cx="7017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Формирование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модели государственно-общественного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управления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Модель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Структура внутреннего и внешнего взаимодействия с социальными партнерами.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Оценка эффективности и результаты деятельности Управляющего совета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79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214804"/>
            <a:ext cx="11905308" cy="5422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КОНКУРСНЫЕ МЕРОПРИЯТИЯ</a:t>
            </a:r>
          </a:p>
          <a:p>
            <a:pPr lvl="0" algn="just" fontAlgn="base"/>
            <a:r>
              <a:rPr lang="ru-RU" sz="2800" b="1" dirty="0" smtClean="0">
                <a:solidFill>
                  <a:schemeClr val="tx1"/>
                </a:solidFill>
              </a:rPr>
              <a:t>2) Конкурсное </a:t>
            </a:r>
            <a:r>
              <a:rPr lang="ru-RU" sz="2800" b="1" dirty="0">
                <a:solidFill>
                  <a:schemeClr val="tx1"/>
                </a:solidFill>
              </a:rPr>
              <a:t>испытание «</a:t>
            </a:r>
            <a:r>
              <a:rPr lang="ru-RU" sz="2800" b="1" dirty="0" smtClean="0">
                <a:solidFill>
                  <a:schemeClr val="tx1"/>
                </a:solidFill>
              </a:rPr>
              <a:t>Я</a:t>
            </a:r>
            <a:r>
              <a:rPr lang="en-US" sz="2800" b="1" dirty="0" smtClean="0">
                <a:solidFill>
                  <a:schemeClr val="tx1"/>
                </a:solidFill>
              </a:rPr>
              <a:t> -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руководитель» </a:t>
            </a:r>
            <a:r>
              <a:rPr lang="ru-RU" sz="2000" b="1" dirty="0">
                <a:solidFill>
                  <a:schemeClr val="tx1"/>
                </a:solidFill>
              </a:rPr>
              <a:t>(Максимальный балл - 10)</a:t>
            </a:r>
            <a:endParaRPr lang="ru-RU" sz="2000" dirty="0">
              <a:solidFill>
                <a:schemeClr val="tx1"/>
              </a:solidFill>
            </a:endParaRPr>
          </a:p>
          <a:p>
            <a:pPr algn="just" fontAlgn="base"/>
            <a:r>
              <a:rPr lang="ru-RU" sz="2000" dirty="0">
                <a:solidFill>
                  <a:schemeClr val="tx1"/>
                </a:solidFill>
              </a:rPr>
              <a:t>Цель: демонстрация конкурсантом компетенций в области представления информации о деятельности образовательной организации в контексте профессионально-личностных установок.</a:t>
            </a:r>
          </a:p>
          <a:p>
            <a:pPr algn="just" fontAlgn="base"/>
            <a:endParaRPr lang="ru-RU" sz="2000" dirty="0" smtClean="0">
              <a:solidFill>
                <a:schemeClr val="tx1"/>
              </a:solidFill>
            </a:endParaRPr>
          </a:p>
          <a:p>
            <a:pPr algn="just" fontAlgn="base"/>
            <a:r>
              <a:rPr lang="ru-RU" sz="2000" dirty="0" smtClean="0">
                <a:solidFill>
                  <a:schemeClr val="tx1"/>
                </a:solidFill>
              </a:rPr>
              <a:t>Формат </a:t>
            </a:r>
            <a:r>
              <a:rPr lang="ru-RU" sz="2000" dirty="0">
                <a:solidFill>
                  <a:schemeClr val="tx1"/>
                </a:solidFill>
              </a:rPr>
              <a:t>конкурсного мероприятия: видеоролик-презентация, размещенная на Интернет-ресурсе (блог, веб-страница, сайт образовательной организации и др.) участника конкурса.</a:t>
            </a: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Видеоролик должен отражать результаты управленческой деятельности и пути достижения данных результатов, опыт работы конкурсанта, </a:t>
            </a:r>
            <a:r>
              <a:rPr lang="ru-RU" sz="2000" b="1" dirty="0" smtClean="0">
                <a:solidFill>
                  <a:schemeClr val="tx1"/>
                </a:solidFill>
              </a:rPr>
              <a:t>давать представление о нем как об эффективном руководителе образовательной организации. </a:t>
            </a: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Продолжительность </a:t>
            </a:r>
            <a:r>
              <a:rPr lang="ru-RU" sz="2000" dirty="0">
                <a:solidFill>
                  <a:schemeClr val="tx1"/>
                </a:solidFill>
              </a:rPr>
              <a:t>видеоролика до </a:t>
            </a:r>
            <a:r>
              <a:rPr lang="en-US" sz="2000" dirty="0" smtClean="0">
                <a:solidFill>
                  <a:schemeClr val="tx1"/>
                </a:solidFill>
              </a:rPr>
              <a:t>5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минут.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Шаблонные видеоролики: как мы оптимизировали процесс производства видео и  добились цены $300 за ролик / Блог компании Alconost / Хаб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240" y="4897314"/>
            <a:ext cx="2070100" cy="155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70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34" y="167053"/>
            <a:ext cx="2156475" cy="197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96285" y="434566"/>
            <a:ext cx="8600792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 2021»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5677" y="2035951"/>
            <a:ext cx="11201400" cy="4318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исполнения (оригинальность сюжета, ясность и яркость представления);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содержательное наполнение (фиксация собственной управленческой компетенции, умение формулировать проблемы, наличие рефлексии своих сильных и слабых сторон, отражение путей достижения результатов управленческой деятельности);</a:t>
            </a: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540385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новаторство в работе: разработка и внедрение новых идей, использование современных управленческих технологий для реализации идей и решения поставленных задач;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управленческих компетенций (ориентация на достижения, эффективные способы взаимодействия с коллективом, обучающимися, родителями, социумом, организаторские способности);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личной позиции (аргументированность позиции, эмоциональность, культура и образность речи, разговор от первого лица).</a:t>
            </a:r>
          </a:p>
        </p:txBody>
      </p:sp>
    </p:spTree>
    <p:extLst>
      <p:ext uri="{BB962C8B-B14F-4D97-AF65-F5344CB8AC3E}">
        <p14:creationId xmlns:p14="http://schemas.microsoft.com/office/powerpoint/2010/main" val="118032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331847"/>
            <a:ext cx="11905308" cy="5422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ОЧНЫЙ ЭТАП</a:t>
            </a: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58" y="146403"/>
            <a:ext cx="9179271" cy="65688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41695" y="4624752"/>
            <a:ext cx="8908610" cy="18463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2021 год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5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331847"/>
            <a:ext cx="11905308" cy="5422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КОНКУРСНЫЕ МЕРОПРИЯТИЯ</a:t>
            </a: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fontAlgn="base"/>
            <a:r>
              <a:rPr lang="ru-RU" sz="2800" b="1" dirty="0">
                <a:solidFill>
                  <a:schemeClr val="tx1"/>
                </a:solidFill>
              </a:rPr>
              <a:t>3) Конкурсное испытание «Формула успеха»</a:t>
            </a:r>
            <a:r>
              <a:rPr lang="ru-RU" sz="2000" b="1" dirty="0">
                <a:solidFill>
                  <a:schemeClr val="tx1"/>
                </a:solidFill>
              </a:rPr>
              <a:t> (максимальный балл - 30)</a:t>
            </a:r>
            <a:endParaRPr lang="ru-RU" sz="2000" dirty="0">
              <a:solidFill>
                <a:schemeClr val="tx1"/>
              </a:solidFill>
            </a:endParaRPr>
          </a:p>
          <a:p>
            <a:pPr fontAlgn="base"/>
            <a:r>
              <a:rPr lang="ru-RU" sz="2000" dirty="0">
                <a:solidFill>
                  <a:schemeClr val="tx1"/>
                </a:solidFill>
              </a:rPr>
              <a:t>Цель: демонстрация конкурсантом эффективных управленческих практик в ситуации профессионального взаимодействия.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Формат </a:t>
            </a:r>
            <a:r>
              <a:rPr lang="ru-RU" sz="2000" dirty="0">
                <a:solidFill>
                  <a:schemeClr val="tx1"/>
                </a:solidFill>
              </a:rPr>
              <a:t>конкурсного мероприятия - мастер-класс.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Каждый </a:t>
            </a:r>
            <a:r>
              <a:rPr lang="ru-RU" sz="2000" dirty="0">
                <a:solidFill>
                  <a:schemeClr val="tx1"/>
                </a:solidFill>
              </a:rPr>
              <a:t>участник Конкурса представляет управленческие технологии, методы и средства решения задач, стоящих перед образовательной организацией.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Тему</a:t>
            </a:r>
            <a:r>
              <a:rPr lang="ru-RU" sz="2000" dirty="0">
                <a:solidFill>
                  <a:schemeClr val="tx1"/>
                </a:solidFill>
              </a:rPr>
              <a:t>, содержание мастер-класса конкурсанты определяют самостоятельно. 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Регламент:</a:t>
            </a:r>
          </a:p>
          <a:p>
            <a:pPr lvl="0"/>
            <a:r>
              <a:rPr lang="ru-RU" sz="2000" dirty="0">
                <a:solidFill>
                  <a:schemeClr val="tx1"/>
                </a:solidFill>
              </a:rPr>
              <a:t>мастер-класс - </a:t>
            </a:r>
            <a:r>
              <a:rPr lang="ru-RU" sz="2000" dirty="0" smtClean="0">
                <a:solidFill>
                  <a:schemeClr val="tx1"/>
                </a:solidFill>
              </a:rPr>
              <a:t>15 </a:t>
            </a:r>
            <a:r>
              <a:rPr lang="ru-RU" sz="2000" dirty="0">
                <a:solidFill>
                  <a:schemeClr val="tx1"/>
                </a:solidFill>
              </a:rPr>
              <a:t>минут;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</a:rPr>
              <a:t>Самоанализ и ответы на вопросы членов жюри – 10 </a:t>
            </a:r>
            <a:r>
              <a:rPr lang="ru-RU" sz="2000" dirty="0">
                <a:solidFill>
                  <a:schemeClr val="tx1"/>
                </a:solidFill>
              </a:rPr>
              <a:t>минут.</a:t>
            </a: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53" y="237391"/>
            <a:ext cx="1763546" cy="161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96285" y="434566"/>
            <a:ext cx="8600792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2030" y="1855324"/>
            <a:ext cx="11412415" cy="466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логика изложения;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культура – ведет конструктивный диалог, выделяет главное, аргументирует собственную позицию, мотивирует обратную связь; 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техники, методики, приемы и формы современных управленческих технологий, демонстрирует управленческую эффективность используемых управленческих технологий, проявляет индивидуальность и избегает шаблонов в ходе работы с аудиторией;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 других людей, определяет их мотивы и эмоции, влиять на них без использования административных рычагов;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оригинальные творческие задания для мотивации и вовлечения аудитории;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рефлексивная культура – демонстрирует способность к самоанализу, оценивает выбор используемых методов, достигнутые результаты, предлагает конкретные рекомендации по использованию управленческих технологий.</a:t>
            </a:r>
          </a:p>
        </p:txBody>
      </p:sp>
    </p:spTree>
    <p:extLst>
      <p:ext uri="{BB962C8B-B14F-4D97-AF65-F5344CB8AC3E}">
        <p14:creationId xmlns:p14="http://schemas.microsoft.com/office/powerpoint/2010/main" val="303305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34" y="167053"/>
            <a:ext cx="2156475" cy="197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96285" y="434566"/>
            <a:ext cx="8600792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8747" y="2268141"/>
            <a:ext cx="109991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Roboto"/>
              </a:rPr>
              <a:t>Мастер-класс</a:t>
            </a:r>
            <a:r>
              <a:rPr lang="ru-RU" sz="2400" dirty="0">
                <a:solidFill>
                  <a:srgbClr val="000000"/>
                </a:solidFill>
                <a:latin typeface="Roboto"/>
              </a:rPr>
              <a:t>– это </a:t>
            </a:r>
            <a:r>
              <a:rPr lang="ru-RU" sz="2400" dirty="0" smtClean="0">
                <a:solidFill>
                  <a:srgbClr val="000000"/>
                </a:solidFill>
                <a:latin typeface="Roboto"/>
              </a:rPr>
              <a:t> наглядная демонстрация уникальных приемов работы мастера, направленных на освоение способов деятельности, взаимодействие мастера и участников мастер- класса. </a:t>
            </a:r>
            <a:endParaRPr lang="en-US" sz="2400" dirty="0" smtClean="0">
              <a:solidFill>
                <a:srgbClr val="000000"/>
              </a:solidFill>
              <a:latin typeface="Roboto"/>
            </a:endParaRPr>
          </a:p>
          <a:p>
            <a:pPr algn="just"/>
            <a:endParaRPr lang="en-US" sz="2400" dirty="0">
              <a:solidFill>
                <a:srgbClr val="000000"/>
              </a:solidFill>
              <a:latin typeface="Roboto"/>
            </a:endParaRPr>
          </a:p>
          <a:p>
            <a:pPr algn="just"/>
            <a:r>
              <a:rPr lang="ru-RU" sz="2400" dirty="0" smtClean="0">
                <a:solidFill>
                  <a:srgbClr val="000000"/>
                </a:solidFill>
                <a:latin typeface="Roboto"/>
              </a:rPr>
              <a:t>Выбирается </a:t>
            </a:r>
            <a:r>
              <a:rPr lang="ru-RU" sz="2400" dirty="0">
                <a:solidFill>
                  <a:srgbClr val="000000"/>
                </a:solidFill>
                <a:latin typeface="Roboto"/>
              </a:rPr>
              <a:t>тема → выделяется актуальная проблема → объясняется теория по решению этой проблемы → даются практические упражнения на закрепление теории → формируется полезный навык, который можно повторно применить после завершения занятия. </a:t>
            </a:r>
            <a:endParaRPr lang="en-US" sz="2400" dirty="0" smtClean="0">
              <a:solidFill>
                <a:srgbClr val="000000"/>
              </a:solidFill>
              <a:latin typeface="Roboto"/>
            </a:endParaRPr>
          </a:p>
          <a:p>
            <a:pPr algn="just"/>
            <a:endParaRPr lang="en-US" sz="2400" dirty="0">
              <a:solidFill>
                <a:srgbClr val="000000"/>
              </a:solidFill>
              <a:latin typeface="Roboto"/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Roboto"/>
              </a:rPr>
              <a:t>Универсальная формула мастер- класса: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Roboto"/>
              </a:rPr>
              <a:t>40% методики + 60% тренинга +0% общих фраз.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32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8409"/>
            <a:ext cx="10515600" cy="83942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А теперь практика!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6374" t="51302" r="55228" b="28912"/>
          <a:stretch/>
        </p:blipFill>
        <p:spPr>
          <a:xfrm>
            <a:off x="1296725" y="1451305"/>
            <a:ext cx="2039449" cy="29175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4274" t="30259" r="50985" b="43742"/>
          <a:stretch/>
        </p:blipFill>
        <p:spPr>
          <a:xfrm>
            <a:off x="8269166" y="3261025"/>
            <a:ext cx="2309434" cy="22156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735623" y="47219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Астраханцева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Елена Владимировна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директор МАОУ Заозерная СОШ с углубленным изучением отдельных предметов № 16 г. Томска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42633" y="2048454"/>
            <a:ext cx="4762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Черемных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Елена Юрьевна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директор МАОУ гимназия №55 им. Е.Г.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Вёрсткиной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г. Томска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54052" y="5784413"/>
            <a:ext cx="4202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Мастер- класс «Развивающие беседы: растим команду лидеров»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3046" y="5861478"/>
            <a:ext cx="6198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Мастер- класс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«Диаграмма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Ганта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один из эффективных методов управления проектом»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41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331847"/>
            <a:ext cx="11905308" cy="5422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КОНКУРСНЫЕ МЕРОПРИЯТИЯ</a:t>
            </a:r>
          </a:p>
          <a:p>
            <a:pPr fontAlgn="base"/>
            <a:r>
              <a:rPr lang="ru-RU" sz="2800" b="1" dirty="0" smtClean="0">
                <a:solidFill>
                  <a:schemeClr val="tx1"/>
                </a:solidFill>
              </a:rPr>
              <a:t>4) </a:t>
            </a:r>
            <a:r>
              <a:rPr lang="ru-RU" sz="2800" b="1" dirty="0">
                <a:solidFill>
                  <a:schemeClr val="tx1"/>
                </a:solidFill>
              </a:rPr>
              <a:t>Конкурсное испытание </a:t>
            </a:r>
            <a:r>
              <a:rPr lang="ru-RU" sz="2800" b="1" dirty="0" smtClean="0">
                <a:solidFill>
                  <a:schemeClr val="tx1"/>
                </a:solidFill>
              </a:rPr>
              <a:t>«Разговор с экспертом»</a:t>
            </a:r>
          </a:p>
          <a:p>
            <a:pPr algn="just" fontAlgn="base"/>
            <a:r>
              <a:rPr lang="ru-RU" sz="2000" dirty="0">
                <a:solidFill>
                  <a:schemeClr val="tx1"/>
                </a:solidFill>
              </a:rPr>
              <a:t>Цель: раскрытие потенциала лидерских качеств, коммуникативной и рефлексивной культуры участников Конкурса, демонстрация понимания стратегических направлений развития образования и представление собственного видения конструктивных решений существующих проблем.</a:t>
            </a: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Формат </a:t>
            </a:r>
            <a:r>
              <a:rPr lang="ru-RU" sz="2000" dirty="0">
                <a:solidFill>
                  <a:schemeClr val="tx1"/>
                </a:solidFill>
              </a:rPr>
              <a:t>конкурсного мероприятия: разговор с экспертом. </a:t>
            </a:r>
            <a:endParaRPr lang="en-US" sz="2000" dirty="0" smtClean="0">
              <a:solidFill>
                <a:schemeClr val="tx1"/>
              </a:solidFill>
            </a:endParaRPr>
          </a:p>
          <a:p>
            <a:pPr fontAlgn="base"/>
            <a:endParaRPr lang="en-US" dirty="0" smtClean="0">
              <a:solidFill>
                <a:schemeClr val="tx1"/>
              </a:solidFill>
            </a:endParaRPr>
          </a:p>
          <a:p>
            <a:pPr algn="just" fontAlgn="base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Критерии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быстрота мышления, способность обрабатывать информацию в ситуации острого дефицита времени;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глубина мышления, способность эффективно анализировать сложную информацию, верно устанавливать причинно-следственные связи в неоднозначных условиях и при наличии множества вариантов решения; </a:t>
            </a: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способность находить контакт с новыми людьми, выстраивать отношения;</a:t>
            </a: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уверенное поведение в ситуации общения с экспертом;</a:t>
            </a: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творческий подход и способность найти нестандартное решение при обсуждении вопросов;</a:t>
            </a: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ориентация на амбициозные долгосрочные цели.</a:t>
            </a:r>
          </a:p>
          <a:p>
            <a:r>
              <a:rPr lang="ru-RU" sz="2000" dirty="0">
                <a:solidFill>
                  <a:schemeClr val="tx1"/>
                </a:solidFill>
              </a:rPr>
              <a:t> </a:t>
            </a: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fontAlgn="base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14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331847"/>
            <a:ext cx="11905308" cy="5422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ПОРЯДОК ВЫДВИЖЕНИЯ КОНКУРСАНТА</a:t>
            </a:r>
          </a:p>
          <a:p>
            <a:pPr lvl="0" algn="just">
              <a:lnSpc>
                <a:spcPct val="120000"/>
              </a:lnSpc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муниципальном уровне назначается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координатор конкурса</a:t>
            </a:r>
          </a:p>
          <a:p>
            <a:pPr lvl="0" algn="just">
              <a:lnSpc>
                <a:spcPct val="120000"/>
              </a:lnSpc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Перечень документов для рассмотрения  на заседании МГОС/ГОС: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заявка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рассмотрение кандидатуры для участия в региональном Конкурсе;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Конкурсные материалы.</a:t>
            </a:r>
          </a:p>
          <a:p>
            <a:pPr lvl="0" algn="just">
              <a:lnSpc>
                <a:spcPct val="120000"/>
              </a:lnSpc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МГОС/ГОС рассматривает документы участника и оформляет протоколом решение о выдвижении участника на Конкурс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Оформляются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участника Конкурса следующие документы: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Выписка из решения МГОС/ГОС о выдвижении __________ на региональный конкурс ____________  (подпись председателя и секретаря);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Письмо-подтверждение, подписанное председателем и секретарем МГОС/ГОС.</a:t>
            </a:r>
          </a:p>
          <a:p>
            <a:pPr lvl="0" algn="just">
              <a:lnSpc>
                <a:spcPct val="120000"/>
              </a:lnSpc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Конкурсант формирует папку конкурсных документов и материалов  и по описи передаёт муниципальному оператору Конкурса 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и заявку от муниципального органа, осуществляющего управление в сфере образования/образовательной организации, подведомственной Департаменту общего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образования;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выписку из протокола решения заседания МГОС/ГОС о выдвижении данного участника на Конкурс;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письмо-подтверждение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МГОС/ГОС;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на обработку персональных данных участника в формате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(Приложение 4);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портфолио конкурсанта в формате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(не более 12 стр.);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ссылку на видеоролик «Я директор (заведующий)», размещенный на Интернет-ресурсе (блог, веб-страница, сайт образовательной организации и др.);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цветную фотографию участника Конкурса (жанровая в формате.</a:t>
            </a:r>
            <a:r>
              <a:rPr lang="en-US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jp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algn="just">
              <a:lnSpc>
                <a:spcPct val="120000"/>
              </a:lnSpc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Муниципальный оператор передаёт документы и конкурсные материалы конкурсантов от муниципального образования региональному Оператору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Конкурса. </a:t>
            </a:r>
            <a:endParaRPr lang="ru-RU" sz="1500" dirty="0">
              <a:solidFill>
                <a:schemeClr val="tx1"/>
              </a:solidFill>
            </a:endParaRPr>
          </a:p>
          <a:p>
            <a:pPr algn="just"/>
            <a:endParaRPr lang="ru-RU" sz="1100" b="1" dirty="0" smtClean="0">
              <a:solidFill>
                <a:schemeClr val="tx1"/>
              </a:solidFill>
            </a:endParaRPr>
          </a:p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55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296678"/>
            <a:ext cx="11905308" cy="5422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ФИНАНСИРОВАНИЕ МЕРОПРИЯТИЯ</a:t>
            </a: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Постановление Губернатора Томской области от 26.03.2020 № 25 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«О премиях Губернатора Томской области лучшим педагогическим и руководящим работникам в сфере общего и дополнительного образования Томской области»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п.11  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3 премии –  по 120 тыс. руб. – победителям в каждой номинации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6 </a:t>
            </a:r>
            <a:r>
              <a:rPr lang="ru-RU" sz="2800" dirty="0">
                <a:solidFill>
                  <a:schemeClr val="tx1"/>
                </a:solidFill>
              </a:rPr>
              <a:t>премий - по 100 тыс. руб</a:t>
            </a:r>
            <a:r>
              <a:rPr lang="ru-RU" sz="2800" dirty="0" smtClean="0">
                <a:solidFill>
                  <a:schemeClr val="tx1"/>
                </a:solidFill>
              </a:rPr>
              <a:t>. - 2-3 место в каждой номинации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14 премий – по 50 тыс. руб. – 4-10 место номинации «Директор школы», «Заведующий детского сада».</a:t>
            </a:r>
          </a:p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65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3185" y="223160"/>
            <a:ext cx="6784731" cy="107095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Директор года России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Изображение к 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699" y="4096199"/>
            <a:ext cx="2712467" cy="226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8246" y="1483613"/>
            <a:ext cx="112570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3200" b="1" i="1" dirty="0">
                <a:latin typeface="inherit"/>
              </a:rPr>
              <a:t>Сроки проведения Конкурса:</a:t>
            </a:r>
            <a:endParaRPr lang="ru-RU" sz="3200" b="1" i="1" dirty="0">
              <a:latin typeface="Open Sans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3200" dirty="0">
                <a:latin typeface="inherit"/>
              </a:rPr>
              <a:t>отборочный (заочный) этап – с 13 по 19 сентября 2021 года;</a:t>
            </a:r>
            <a:endParaRPr lang="ru-RU" sz="3200" dirty="0">
              <a:latin typeface="Open Sans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3200" dirty="0">
                <a:latin typeface="inherit"/>
              </a:rPr>
              <a:t>основной (очный) этап – с 5 по 10 октября 2021 года.</a:t>
            </a:r>
            <a:endParaRPr lang="ru-RU" sz="3200" b="0" i="0" dirty="0">
              <a:effectLst/>
              <a:latin typeface="Open San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5476" y="4270692"/>
            <a:ext cx="81797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Open Sans"/>
              </a:rPr>
              <a:t>Принять участие в Конкурсе может любой руководитель общеобразовательной организации, соответствующий конкурсным требованиям, изложенным в </a:t>
            </a:r>
            <a:r>
              <a:rPr lang="ru-RU" dirty="0">
                <a:solidFill>
                  <a:srgbClr val="FF9800"/>
                </a:solidFill>
                <a:latin typeface="Open Sans"/>
                <a:hlinkClick r:id="rId3"/>
              </a:rPr>
              <a:t>Порядке проведения</a:t>
            </a:r>
            <a:r>
              <a:rPr lang="ru-RU" dirty="0">
                <a:latin typeface="Open Sans"/>
              </a:rPr>
              <a:t> Конкурса. </a:t>
            </a:r>
            <a:endParaRPr lang="ru-RU" dirty="0" smtClean="0">
              <a:latin typeface="Open Sans"/>
            </a:endParaRPr>
          </a:p>
          <a:p>
            <a:pPr algn="just"/>
            <a:r>
              <a:rPr lang="ru-RU" b="1" dirty="0" smtClean="0">
                <a:latin typeface="inherit"/>
              </a:rPr>
              <a:t>До </a:t>
            </a:r>
            <a:r>
              <a:rPr lang="ru-RU" b="1" dirty="0">
                <a:latin typeface="inherit"/>
              </a:rPr>
              <a:t>12 сентября</a:t>
            </a:r>
            <a:r>
              <a:rPr lang="ru-RU" dirty="0">
                <a:latin typeface="Open Sans"/>
              </a:rPr>
              <a:t> открыт прием заявок на участие в Конкурсе.  Для участия нужно пройти регистрацию на  официальном сайте Конкурса </a:t>
            </a:r>
            <a:r>
              <a:rPr lang="ru-RU" dirty="0">
                <a:solidFill>
                  <a:srgbClr val="FF9800"/>
                </a:solidFill>
                <a:latin typeface="Open Sans"/>
                <a:hlinkClick r:id="rId4"/>
              </a:rPr>
              <a:t>http://директор-года.рф</a:t>
            </a:r>
            <a:r>
              <a:rPr lang="ru-RU" dirty="0">
                <a:latin typeface="Open Sans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861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349954"/>
            <a:ext cx="11905308" cy="5422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СПАСИБО ЗА РАБОТУ!</a:t>
            </a:r>
          </a:p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ВСЕМ ТВОРЧЕСКИХ УСПЕХОВ!</a:t>
            </a:r>
          </a:p>
          <a:p>
            <a:pPr algn="ctr"/>
            <a:endParaRPr lang="ru-RU" sz="6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47707" y="5097101"/>
            <a:ext cx="34784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Плотникова Наталья Николаевна,</a:t>
            </a:r>
          </a:p>
          <a:p>
            <a:pPr fontAlgn="base"/>
            <a:r>
              <a:rPr lang="ru-RU" sz="1600" dirty="0" smtClean="0"/>
              <a:t>заведующий кафедрой </a:t>
            </a:r>
            <a:r>
              <a:rPr lang="ru-RU" sz="1600" dirty="0" err="1" smtClean="0"/>
              <a:t>УиЭО</a:t>
            </a:r>
            <a:r>
              <a:rPr lang="ru-RU" sz="1600" dirty="0" smtClean="0"/>
              <a:t>, </a:t>
            </a:r>
            <a:r>
              <a:rPr lang="ru-RU" sz="1600" dirty="0" err="1"/>
              <a:t>к.пед.н</a:t>
            </a:r>
            <a:r>
              <a:rPr lang="ru-RU" sz="1600" dirty="0"/>
              <a:t>.</a:t>
            </a:r>
          </a:p>
          <a:p>
            <a:pPr fontAlgn="base"/>
            <a:r>
              <a:rPr lang="ru-RU" sz="1600" dirty="0" smtClean="0"/>
              <a:t>+</a:t>
            </a:r>
            <a:r>
              <a:rPr lang="ru-RU" sz="1600" dirty="0"/>
              <a:t>7 (3822) 90-20-43</a:t>
            </a:r>
          </a:p>
          <a:p>
            <a:pPr fontAlgn="base"/>
            <a:r>
              <a:rPr lang="ru-RU" sz="1600" dirty="0"/>
              <a:t> 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hlinkClick r:id="rId3"/>
              </a:rPr>
              <a:t>natali_1973@sibmail.com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fontAlgn="base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1600" dirty="0"/>
              <a:t>205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88800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32" y="244698"/>
            <a:ext cx="1295568" cy="118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13275" y="159462"/>
            <a:ext cx="8600792" cy="13590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Лента лицом вниз 2"/>
          <p:cNvSpPr/>
          <p:nvPr/>
        </p:nvSpPr>
        <p:spPr>
          <a:xfrm rot="20925608">
            <a:off x="194263" y="4605725"/>
            <a:ext cx="5321505" cy="1750436"/>
          </a:xfrm>
          <a:prstGeom prst="ribbon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 rot="20905466">
            <a:off x="1326830" y="5128297"/>
            <a:ext cx="3372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22 февраля– 04 мая 2021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Лента лицом вниз 10"/>
          <p:cNvSpPr/>
          <p:nvPr/>
        </p:nvSpPr>
        <p:spPr>
          <a:xfrm rot="20925608">
            <a:off x="327465" y="1836120"/>
            <a:ext cx="6162670" cy="2402436"/>
          </a:xfrm>
          <a:prstGeom prst="ribbon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ЭТАПЫ:</a:t>
            </a:r>
          </a:p>
          <a:p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Заочный: 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22 февраля – 30 марта 2021</a:t>
            </a:r>
          </a:p>
          <a:p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Очный: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15 апреля – 21 апреля 2021</a:t>
            </a:r>
          </a:p>
          <a:p>
            <a:pPr algn="ctr"/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44" y="2196495"/>
            <a:ext cx="3161291" cy="19073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770" y="1620245"/>
            <a:ext cx="3015190" cy="19073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9" t="18160" b="14062"/>
          <a:stretch/>
        </p:blipFill>
        <p:spPr>
          <a:xfrm>
            <a:off x="5142095" y="4502328"/>
            <a:ext cx="3161291" cy="20097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770" y="3674439"/>
            <a:ext cx="3096297" cy="200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3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34" y="167053"/>
            <a:ext cx="2156475" cy="197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72589" y="144397"/>
            <a:ext cx="8600792" cy="628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 2021»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9301" y="2304933"/>
            <a:ext cx="6713000" cy="14933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Количественный состав  участников Конкурса: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31 человек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300" y="4083909"/>
            <a:ext cx="6713001" cy="25454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Количественный состав  участников </a:t>
            </a:r>
            <a:r>
              <a:rPr lang="ru-RU" sz="2400" dirty="0" smtClean="0">
                <a:solidFill>
                  <a:schemeClr val="tx1"/>
                </a:solidFill>
              </a:rPr>
              <a:t>Конкурса по номинациям: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«Директор школы» – </a:t>
            </a:r>
            <a:r>
              <a:rPr lang="ru-RU" sz="2400" b="1" dirty="0" smtClean="0">
                <a:solidFill>
                  <a:schemeClr val="tx1"/>
                </a:solidFill>
              </a:rPr>
              <a:t>11 человек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«Заведующий детского сада» – </a:t>
            </a:r>
            <a:r>
              <a:rPr lang="ru-RU" sz="2400" b="1" dirty="0" smtClean="0">
                <a:solidFill>
                  <a:schemeClr val="tx1"/>
                </a:solidFill>
              </a:rPr>
              <a:t>12 человек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«Директор организации дополнительного образования» – 8</a:t>
            </a:r>
            <a:r>
              <a:rPr lang="ru-RU" sz="2400" b="1" dirty="0" smtClean="0">
                <a:solidFill>
                  <a:schemeClr val="tx1"/>
                </a:solidFill>
              </a:rPr>
              <a:t> человек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72985" y="852852"/>
            <a:ext cx="4810930" cy="58908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Количественный </a:t>
            </a:r>
            <a:r>
              <a:rPr lang="ru-RU" sz="1600" b="1" dirty="0">
                <a:solidFill>
                  <a:schemeClr val="tx1"/>
                </a:solidFill>
              </a:rPr>
              <a:t>состав  участников </a:t>
            </a:r>
            <a:r>
              <a:rPr lang="ru-RU" sz="1600" b="1" dirty="0" smtClean="0">
                <a:solidFill>
                  <a:schemeClr val="tx1"/>
                </a:solidFill>
              </a:rPr>
              <a:t>Конкурса по муниципалитетам: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Александровский район –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chemeClr val="tx1"/>
                </a:solidFill>
              </a:rPr>
              <a:t>Асиновский</a:t>
            </a:r>
            <a:r>
              <a:rPr lang="ru-RU" sz="1600" dirty="0" smtClean="0">
                <a:solidFill>
                  <a:schemeClr val="tx1"/>
                </a:solidFill>
              </a:rPr>
              <a:t> район –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chemeClr val="tx1"/>
                </a:solidFill>
              </a:rPr>
              <a:t>Верхнекетский</a:t>
            </a:r>
            <a:r>
              <a:rPr lang="ru-RU" sz="1600" dirty="0" smtClean="0">
                <a:solidFill>
                  <a:schemeClr val="tx1"/>
                </a:solidFill>
              </a:rPr>
              <a:t> район –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chemeClr val="tx1"/>
                </a:solidFill>
              </a:rPr>
              <a:t>Каргасокский</a:t>
            </a:r>
            <a:r>
              <a:rPr lang="ru-RU" sz="1600" dirty="0" smtClean="0">
                <a:solidFill>
                  <a:schemeClr val="tx1"/>
                </a:solidFill>
              </a:rPr>
              <a:t> район  - 1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chemeClr val="tx1"/>
                </a:solidFill>
              </a:rPr>
              <a:t>Колпашевский</a:t>
            </a:r>
            <a:r>
              <a:rPr lang="ru-RU" sz="1600" dirty="0" smtClean="0">
                <a:solidFill>
                  <a:schemeClr val="tx1"/>
                </a:solidFill>
              </a:rPr>
              <a:t> район –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chemeClr val="tx1"/>
                </a:solidFill>
              </a:rPr>
              <a:t>Молчановский</a:t>
            </a:r>
            <a:r>
              <a:rPr lang="ru-RU" sz="1600" dirty="0" smtClean="0">
                <a:solidFill>
                  <a:schemeClr val="tx1"/>
                </a:solidFill>
              </a:rPr>
              <a:t> район –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chemeClr val="tx1"/>
                </a:solidFill>
              </a:rPr>
              <a:t>Парабельский</a:t>
            </a:r>
            <a:r>
              <a:rPr lang="ru-RU" sz="1600" dirty="0" smtClean="0">
                <a:solidFill>
                  <a:schemeClr val="tx1"/>
                </a:solidFill>
              </a:rPr>
              <a:t> район –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Первомайский район –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Томский район –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chemeClr val="tx1"/>
                </a:solidFill>
              </a:rPr>
              <a:t>Чаинский</a:t>
            </a:r>
            <a:r>
              <a:rPr lang="ru-RU" sz="1600" dirty="0" smtClean="0">
                <a:solidFill>
                  <a:schemeClr val="tx1"/>
                </a:solidFill>
              </a:rPr>
              <a:t> район –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г. Стрежевой –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г</a:t>
            </a:r>
            <a:r>
              <a:rPr lang="ru-RU" sz="1600" dirty="0" smtClean="0">
                <a:solidFill>
                  <a:schemeClr val="tx1"/>
                </a:solidFill>
              </a:rPr>
              <a:t>. Томск – 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ЗАТО Северск – 4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Не участвовали в Конкурсе: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chemeClr val="tx1"/>
                </a:solidFill>
              </a:rPr>
              <a:t>Бакчарский</a:t>
            </a:r>
            <a:r>
              <a:rPr lang="ru-RU" sz="1600" dirty="0" smtClean="0">
                <a:solidFill>
                  <a:schemeClr val="tx1"/>
                </a:solidFill>
              </a:rPr>
              <a:t> район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Зырянский район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chemeClr val="tx1"/>
                </a:solidFill>
              </a:rPr>
              <a:t>Кожевниковский</a:t>
            </a:r>
            <a:r>
              <a:rPr lang="ru-RU" sz="1600" dirty="0" smtClean="0">
                <a:solidFill>
                  <a:schemeClr val="tx1"/>
                </a:solidFill>
              </a:rPr>
              <a:t> район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chemeClr val="tx1"/>
                </a:solidFill>
              </a:rPr>
              <a:t>Кривошеинский</a:t>
            </a:r>
            <a:r>
              <a:rPr lang="ru-RU" sz="1600" dirty="0" smtClean="0">
                <a:solidFill>
                  <a:schemeClr val="tx1"/>
                </a:solidFill>
              </a:rPr>
              <a:t> район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chemeClr val="tx1"/>
                </a:solidFill>
              </a:rPr>
              <a:t>Тегульдетский</a:t>
            </a:r>
            <a:r>
              <a:rPr lang="ru-RU" sz="1600" dirty="0" smtClean="0">
                <a:solidFill>
                  <a:schemeClr val="tx1"/>
                </a:solidFill>
              </a:rPr>
              <a:t> район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chemeClr val="tx1"/>
                </a:solidFill>
              </a:rPr>
              <a:t>Шегарский</a:t>
            </a:r>
            <a:r>
              <a:rPr lang="ru-RU" sz="1600" dirty="0" smtClean="0">
                <a:solidFill>
                  <a:schemeClr val="tx1"/>
                </a:solidFill>
              </a:rPr>
              <a:t> район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г</a:t>
            </a:r>
            <a:r>
              <a:rPr lang="ru-RU" sz="1600" dirty="0" smtClean="0">
                <a:solidFill>
                  <a:schemeClr val="tx1"/>
                </a:solidFill>
              </a:rPr>
              <a:t>. Кедровый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4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76" y="243418"/>
            <a:ext cx="2638671" cy="24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96285" y="434566"/>
            <a:ext cx="8600792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6285" y="1555687"/>
            <a:ext cx="8600792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Учредитель Конкурса – Департамент общего образования Томской области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Оператор - ТОИПКРО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9175" y="2879991"/>
            <a:ext cx="5540721" cy="38376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ЦЕЛИ КОНКУРСА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/>
                </a:solidFill>
              </a:rPr>
              <a:t>повышение качества образования;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/>
                </a:solidFill>
              </a:rPr>
              <a:t>выявление, поддержка </a:t>
            </a:r>
            <a:r>
              <a:rPr lang="ru-RU" sz="1500" dirty="0">
                <a:solidFill>
                  <a:schemeClr val="tx1"/>
                </a:solidFill>
              </a:rPr>
              <a:t>и </a:t>
            </a:r>
            <a:r>
              <a:rPr lang="ru-RU" sz="1500" dirty="0" smtClean="0">
                <a:solidFill>
                  <a:schemeClr val="tx1"/>
                </a:solidFill>
              </a:rPr>
              <a:t>поощрение талантливых </a:t>
            </a:r>
            <a:r>
              <a:rPr lang="ru-RU" sz="1500" dirty="0">
                <a:solidFill>
                  <a:schemeClr val="tx1"/>
                </a:solidFill>
              </a:rPr>
              <a:t>и эффективных руководителей образовательных организаций Томской области;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/>
                </a:solidFill>
              </a:rPr>
              <a:t>выявление </a:t>
            </a:r>
            <a:r>
              <a:rPr lang="ru-RU" sz="1500" dirty="0">
                <a:solidFill>
                  <a:schemeClr val="tx1"/>
                </a:solidFill>
              </a:rPr>
              <a:t>инновационного опыта в области управления образовательной организацией;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/>
                </a:solidFill>
              </a:rPr>
              <a:t>развитие </a:t>
            </a:r>
            <a:r>
              <a:rPr lang="ru-RU" sz="1500" dirty="0">
                <a:solidFill>
                  <a:schemeClr val="tx1"/>
                </a:solidFill>
              </a:rPr>
              <a:t>среды профессионального общения руководителей образовательных организаций;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/>
                </a:solidFill>
              </a:rPr>
              <a:t>повышение </a:t>
            </a:r>
            <a:r>
              <a:rPr lang="ru-RU" sz="1500" dirty="0">
                <a:solidFill>
                  <a:schemeClr val="tx1"/>
                </a:solidFill>
              </a:rPr>
              <a:t>профессионального мастерства руководителей образовательных организаций Томской области;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/>
                </a:solidFill>
              </a:rPr>
              <a:t>привлечение </a:t>
            </a:r>
            <a:r>
              <a:rPr lang="ru-RU" sz="1500" dirty="0">
                <a:solidFill>
                  <a:schemeClr val="tx1"/>
                </a:solidFill>
              </a:rPr>
              <a:t>внимания органов государственной власти и местного самоуправления, профессионально-педагогического сообщества, широкого круга общественности и средств массовой информации к актуальности решаемых задач в сфере управления образованием.</a:t>
            </a: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09442" y="2879991"/>
            <a:ext cx="5475838" cy="38376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ЗАДАЧИ КОНКУРСА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создать условия для выявления и распространения эффективного опыта управления образовательной организацией, соответствующего новым профессиональным задачам, обусловленным актуальными приоритетами государственной политики в области образования;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создать условия для профессиональной коммуникации и обмена эффективным управленческим опытом между участниками конкурса;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продемонстрировать общественности направления развития региональной образовательной политики, ресурсы и достижения в сфере управления образованием.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7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331847"/>
            <a:ext cx="11905308" cy="5422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УЧАСТНИКИ КОНКУРСА</a:t>
            </a:r>
          </a:p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руководители </a:t>
            </a:r>
            <a:r>
              <a:rPr lang="ru-RU" sz="2400" dirty="0">
                <a:solidFill>
                  <a:schemeClr val="tx1"/>
                </a:solidFill>
              </a:rPr>
              <a:t>дошкольных образовательных организаций,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руководители </a:t>
            </a:r>
            <a:r>
              <a:rPr lang="ru-RU" sz="2400" dirty="0">
                <a:solidFill>
                  <a:schemeClr val="tx1"/>
                </a:solidFill>
              </a:rPr>
              <a:t>общеобразовательных организаций,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руководители </a:t>
            </a:r>
            <a:r>
              <a:rPr lang="ru-RU" sz="2400" dirty="0">
                <a:solidFill>
                  <a:schemeClr val="tx1"/>
                </a:solidFill>
              </a:rPr>
              <a:t>организаций дополнительного образования детей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(</a:t>
            </a:r>
            <a:r>
              <a:rPr lang="ru-RU" sz="2400" dirty="0">
                <a:solidFill>
                  <a:schemeClr val="tx1"/>
                </a:solidFill>
              </a:rPr>
              <a:t>муниципальные образовательные организации, государственные общеобразовательные организации, в отношении которых Департамент общего образования Томской области осуществляет функции и полномочия учредителя, </a:t>
            </a:r>
            <a:r>
              <a:rPr lang="ru-RU" sz="2400" dirty="0" smtClean="0">
                <a:solidFill>
                  <a:schemeClr val="tx1"/>
                </a:solidFill>
              </a:rPr>
              <a:t>организации </a:t>
            </a:r>
            <a:r>
              <a:rPr lang="ru-RU" sz="2400" dirty="0">
                <a:solidFill>
                  <a:schemeClr val="tx1"/>
                </a:solidFill>
              </a:rPr>
              <a:t>дополнительного </a:t>
            </a:r>
            <a:r>
              <a:rPr lang="ru-RU" sz="2400" dirty="0" smtClean="0">
                <a:solidFill>
                  <a:schemeClr val="tx1"/>
                </a:solidFill>
              </a:rPr>
              <a:t>образования детей), </a:t>
            </a:r>
          </a:p>
          <a:p>
            <a:pPr algn="just"/>
            <a:endParaRPr lang="ru-RU" sz="2400" b="1" dirty="0">
              <a:solidFill>
                <a:schemeClr val="tx1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имеющие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(на момент подачи заявки) непрерывный стаж работы в должности по последнему месту работы не менее двух лет</a:t>
            </a:r>
            <a:r>
              <a:rPr lang="ru-RU" sz="2400" dirty="0">
                <a:solidFill>
                  <a:schemeClr val="tx1"/>
                </a:solidFill>
              </a:rPr>
              <a:t>, достигшие значимых результатов в возглавляемой ими в настоящее время образовательной организации Томской области.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just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5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331847"/>
            <a:ext cx="11905308" cy="5422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УЧАСТНИКИ КОНКУРСА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	</a:t>
            </a:r>
            <a:r>
              <a:rPr lang="ru-RU" sz="2000" dirty="0" smtClean="0">
                <a:solidFill>
                  <a:schemeClr val="tx1"/>
                </a:solidFill>
              </a:rPr>
              <a:t>От </a:t>
            </a:r>
            <a:r>
              <a:rPr lang="ru-RU" sz="2000" dirty="0">
                <a:solidFill>
                  <a:schemeClr val="tx1"/>
                </a:solidFill>
              </a:rPr>
              <a:t>муниципалитетов на региональный Конкурс делегируется один участник в каждой номинации, от г. Томска - 3 участника в номинации «Директор школы», 3 участника в номинации «Заведующий детского сада»; 2 участника в номинации «Директор организации дополнительного образования</a:t>
            </a:r>
            <a:r>
              <a:rPr lang="ru-RU" sz="2000" dirty="0" smtClean="0">
                <a:solidFill>
                  <a:schemeClr val="tx1"/>
                </a:solidFill>
              </a:rPr>
              <a:t>»,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от </a:t>
            </a:r>
            <a:r>
              <a:rPr lang="ru-RU" altLang="ru-RU" sz="200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государственных образовательных организаций, в </a:t>
            </a:r>
            <a:r>
              <a:rPr lang="ru-RU" altLang="ru-RU" sz="2000" dirty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отношении которых Департамент общего образования Томской области осуществляет функции и полномочия </a:t>
            </a:r>
            <a:r>
              <a:rPr lang="ru-RU" altLang="ru-RU" sz="200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учредителя – 1 участник.</a:t>
            </a:r>
            <a:r>
              <a:rPr lang="ru-RU" alt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	</a:t>
            </a:r>
            <a:r>
              <a:rPr lang="ru-RU" sz="2000" dirty="0" smtClean="0">
                <a:solidFill>
                  <a:schemeClr val="tx1"/>
                </a:solidFill>
              </a:rPr>
              <a:t>Победители</a:t>
            </a:r>
            <a:r>
              <a:rPr lang="ru-RU" sz="2000" dirty="0">
                <a:solidFill>
                  <a:schemeClr val="tx1"/>
                </a:solidFill>
              </a:rPr>
              <a:t>, занявшие </a:t>
            </a:r>
            <a:r>
              <a:rPr lang="ru-RU" sz="2000" b="1" dirty="0">
                <a:solidFill>
                  <a:schemeClr val="tx1"/>
                </a:solidFill>
              </a:rPr>
              <a:t>первое место в каждой из номинаций</a:t>
            </a:r>
            <a:r>
              <a:rPr lang="ru-RU" sz="2000" dirty="0">
                <a:solidFill>
                  <a:schemeClr val="tx1"/>
                </a:solidFill>
              </a:rPr>
              <a:t>, участники регионального конкурса, занявшие в рейтинге участников конкурса </a:t>
            </a:r>
            <a:r>
              <a:rPr lang="ru-RU" sz="2000" b="1" dirty="0">
                <a:solidFill>
                  <a:schemeClr val="tx1"/>
                </a:solidFill>
              </a:rPr>
              <a:t>2-е и 3-е место в каждой из номинаций</a:t>
            </a:r>
            <a:r>
              <a:rPr lang="ru-RU" sz="2000" dirty="0">
                <a:solidFill>
                  <a:schemeClr val="tx1"/>
                </a:solidFill>
              </a:rPr>
              <a:t>, участники регионального конкурса, занявшие в рейтинге участников конкурса </a:t>
            </a:r>
            <a:r>
              <a:rPr lang="ru-RU" sz="2000" b="1" dirty="0">
                <a:solidFill>
                  <a:schemeClr val="tx1"/>
                </a:solidFill>
              </a:rPr>
              <a:t>с 4-го по 10-е место в каждой из номинаций «Заведующий детского сада», «Директор школы»</a:t>
            </a:r>
            <a:r>
              <a:rPr lang="ru-RU" sz="2000" dirty="0">
                <a:solidFill>
                  <a:schemeClr val="tx1"/>
                </a:solidFill>
              </a:rPr>
              <a:t> имеют право повторно участвовать в Конкурсе </a:t>
            </a:r>
            <a:r>
              <a:rPr lang="ru-RU" sz="2000" b="1" dirty="0">
                <a:solidFill>
                  <a:schemeClr val="tx1"/>
                </a:solidFill>
              </a:rPr>
              <a:t>не ранее чем через два года.</a:t>
            </a: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         	Остальные участники </a:t>
            </a:r>
            <a:r>
              <a:rPr lang="ru-RU" sz="2000" dirty="0">
                <a:solidFill>
                  <a:schemeClr val="tx1"/>
                </a:solidFill>
              </a:rPr>
              <a:t>Конкурса имеют право принять участие в Конкурсе в следующем </a:t>
            </a:r>
            <a:r>
              <a:rPr lang="ru-RU" sz="2000" dirty="0" smtClean="0">
                <a:solidFill>
                  <a:schemeClr val="tx1"/>
                </a:solidFill>
              </a:rPr>
              <a:t>    календарном </a:t>
            </a:r>
            <a:r>
              <a:rPr lang="ru-RU" sz="2000" dirty="0">
                <a:solidFill>
                  <a:schemeClr val="tx1"/>
                </a:solidFill>
              </a:rPr>
              <a:t>году.</a:t>
            </a: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05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3648" y="1395802"/>
            <a:ext cx="11597489" cy="22332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</a:t>
            </a: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</a:t>
            </a: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НОМИНАЦИИ КОНКУРСА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800" dirty="0" smtClean="0">
                <a:solidFill>
                  <a:schemeClr val="tx1"/>
                </a:solidFill>
              </a:rPr>
              <a:t>«Заведующий детского сада»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800" dirty="0" smtClean="0">
                <a:solidFill>
                  <a:schemeClr val="tx1"/>
                </a:solidFill>
              </a:rPr>
              <a:t>«Директор школы»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800" dirty="0" smtClean="0">
                <a:solidFill>
                  <a:schemeClr val="tx1"/>
                </a:solidFill>
              </a:rPr>
              <a:t>«Директор организации дополнительного образования»</a:t>
            </a:r>
          </a:p>
          <a:p>
            <a:pPr marL="457200" indent="-457200">
              <a:buFont typeface="+mj-lt"/>
              <a:buAutoNum type="arabicParenR"/>
            </a:pPr>
            <a:endParaRPr lang="ru-RU" sz="28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arenR"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arenR"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8"/>
          <a:stretch/>
        </p:blipFill>
        <p:spPr>
          <a:xfrm>
            <a:off x="263768" y="4044461"/>
            <a:ext cx="3438881" cy="26816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8" r="12103"/>
          <a:stretch/>
        </p:blipFill>
        <p:spPr>
          <a:xfrm>
            <a:off x="3965873" y="4069647"/>
            <a:ext cx="3780694" cy="26312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4" t="13306" r="3019"/>
          <a:stretch/>
        </p:blipFill>
        <p:spPr>
          <a:xfrm>
            <a:off x="8124092" y="4069647"/>
            <a:ext cx="3780694" cy="263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2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61" y="106127"/>
            <a:ext cx="1791562" cy="164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96285" y="434566"/>
            <a:ext cx="8600792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 2021»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9200" y="1749762"/>
            <a:ext cx="4371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КОНКУРСНЫЕ ИСПЫТАНИЯ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3738" y="2644685"/>
            <a:ext cx="10439401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Конкурсное испытание «Портфолио руководителя» 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(максимальный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балл - 30)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3738" y="3627368"/>
            <a:ext cx="9736016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Конкурсное испытание «Я -  руководитель» 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(максимальный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балл - 10)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081" y="5047989"/>
            <a:ext cx="11812496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Конкурсное испытание «Формула успеха» (максимальный балл - 30)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081" y="5538188"/>
            <a:ext cx="11715781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Конкурсное испытание «Разговор с экспертом» 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максимальный балл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- 30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738" y="2229214"/>
            <a:ext cx="2270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ЗАОЧНЫЙ ЭТАП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3738" y="4710266"/>
            <a:ext cx="1945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ОЧНЫЙ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ЭТАП</a:t>
            </a:r>
          </a:p>
        </p:txBody>
      </p:sp>
    </p:spTree>
    <p:extLst>
      <p:ext uri="{BB962C8B-B14F-4D97-AF65-F5344CB8AC3E}">
        <p14:creationId xmlns:p14="http://schemas.microsoft.com/office/powerpoint/2010/main" val="204440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2212</Words>
  <Application>Microsoft Office PowerPoint</Application>
  <PresentationFormat>Широкоэкранный</PresentationFormat>
  <Paragraphs>579</Paragraphs>
  <Slides>28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inherit</vt:lpstr>
      <vt:lpstr>Open Sans</vt:lpstr>
      <vt:lpstr>Roboto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 теперь практика!</vt:lpstr>
      <vt:lpstr>Презентация PowerPoint</vt:lpstr>
      <vt:lpstr>Презентация PowerPoint</vt:lpstr>
      <vt:lpstr>Презентация PowerPoint</vt:lpstr>
      <vt:lpstr>Директор года России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Плотниковы</dc:creator>
  <cp:lastModifiedBy>Наталья Николаевна Плотникова</cp:lastModifiedBy>
  <cp:revision>136</cp:revision>
  <cp:lastPrinted>2021-09-07T01:18:56Z</cp:lastPrinted>
  <dcterms:created xsi:type="dcterms:W3CDTF">2020-02-24T04:57:10Z</dcterms:created>
  <dcterms:modified xsi:type="dcterms:W3CDTF">2021-09-08T09:37:47Z</dcterms:modified>
</cp:coreProperties>
</file>