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74" r:id="rId13"/>
    <p:sldId id="282" r:id="rId14"/>
    <p:sldId id="297" r:id="rId15"/>
    <p:sldId id="268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092"/>
    <a:srgbClr val="B6E2F0"/>
    <a:srgbClr val="109DB3"/>
    <a:srgbClr val="4E95A0"/>
    <a:srgbClr val="FFDB96"/>
    <a:srgbClr val="8AC9DA"/>
    <a:srgbClr val="FFDA96"/>
    <a:srgbClr val="89C1E0"/>
    <a:srgbClr val="F2B11A"/>
    <a:srgbClr val="6D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60"/>
  </p:normalViewPr>
  <p:slideViewPr>
    <p:cSldViewPr snapToGrid="0">
      <p:cViewPr>
        <p:scale>
          <a:sx n="75" d="100"/>
          <a:sy n="75" d="100"/>
        </p:scale>
        <p:origin x="41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B2F8-0F85-40A4-B0C8-0D57BD553014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99A22-40D1-4E60-A464-1F674045B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1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36B1-98F4-4DD7-A56E-634381EEA77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116CF-941C-4DD8-8345-C00A79F79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16CF-941C-4DD8-8345-C00A79F793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0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4C0D-275E-47E1-97F9-2AA39C4ADC25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C68-65B7-46BE-A613-6C143651DD64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5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A0E9-602A-4ACA-AB66-0130019AB17C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0E80-376E-447B-B364-62076744D786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906A-48F7-42D0-B448-3FBC930BE9D8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4CE3-3ABB-47FD-92F1-85D3F304AAAE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9754-5EB5-4D43-BD99-06554A4EA829}" type="datetime1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0178-2C2C-4142-B735-A124A3FFA264}" type="datetime1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7DF9-DA4F-4727-A23C-02C7AACC0457}" type="datetime1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B235-56A3-464A-946D-C4E7F4372BB5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FD5C-9542-4433-AB41-89905846D144}" type="datetime1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1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94F0-1C2F-42AB-989B-BB6CE0ADB988}" type="datetime1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C97F-8CBC-4E61-A834-809D3D0D3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1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5.wdp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38.png"/><Relationship Id="rId12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microsoft.com/office/2007/relationships/hdphoto" Target="../media/hdphoto3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305282"/>
            <a:ext cx="11876417" cy="667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130" y="3029315"/>
            <a:ext cx="10989425" cy="10346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Методическая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педагогов и школьных команд во внедрении и реализации эффективных образовательных технологий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9130" y="2990867"/>
            <a:ext cx="10989425" cy="0"/>
          </a:xfrm>
          <a:prstGeom prst="line">
            <a:avLst/>
          </a:prstGeom>
          <a:ln w="12700">
            <a:solidFill>
              <a:srgbClr val="6AB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9129" y="2184977"/>
            <a:ext cx="1098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Федеральная инновационная площадка</a:t>
            </a:r>
          </a:p>
        </p:txBody>
      </p:sp>
      <p:pic>
        <p:nvPicPr>
          <p:cNvPr id="9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РЕСУРСЫ</a:t>
            </a:r>
            <a:endParaRPr lang="ru-RU" sz="4000" dirty="0">
              <a:solidFill>
                <a:srgbClr val="4E95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17244" y="2087058"/>
            <a:ext cx="4391377" cy="4269292"/>
          </a:xfrm>
          <a:prstGeom prst="ellipse">
            <a:avLst/>
          </a:prstGeom>
          <a:noFill/>
          <a:ln w="19050">
            <a:solidFill>
              <a:srgbClr val="4E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</a:t>
            </a:r>
          </a:p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ПРАКТИКУ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29238" y="1351340"/>
            <a:ext cx="1885244" cy="1106311"/>
          </a:xfrm>
          <a:prstGeom prst="roundRect">
            <a:avLst/>
          </a:prstGeom>
          <a:solidFill>
            <a:srgbClr val="B6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ТОИПКРО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75544" y="5658605"/>
            <a:ext cx="2253694" cy="1106311"/>
          </a:xfrm>
          <a:prstGeom prst="roundRect">
            <a:avLst/>
          </a:prstGeom>
          <a:solidFill>
            <a:srgbClr val="B6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НАСТАВНИЧЕСТВА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7877" y="3504972"/>
            <a:ext cx="2285819" cy="1106311"/>
          </a:xfrm>
          <a:prstGeom prst="roundRect">
            <a:avLst/>
          </a:prstGeom>
          <a:solidFill>
            <a:srgbClr val="B6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СОЦИАЛЬНО-ПСИХОЛОГИЧЕСКИЕ СЛУЖБЫ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56816" y="3504972"/>
            <a:ext cx="2285819" cy="1106311"/>
          </a:xfrm>
          <a:prstGeom prst="roundRect">
            <a:avLst/>
          </a:prstGeom>
          <a:solidFill>
            <a:srgbClr val="B6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АССОЦИАЦИИ УЧИТЕЛЕЙ ТО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4482" y="5658605"/>
            <a:ext cx="2253694" cy="1106311"/>
          </a:xfrm>
          <a:prstGeom prst="roundRect">
            <a:avLst/>
          </a:prstGeom>
          <a:solidFill>
            <a:srgbClr val="B6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МЕТОДИЧЕСКИЕ СЛУЖБЫ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9363" y="1447887"/>
            <a:ext cx="772264" cy="722209"/>
          </a:xfrm>
          <a:prstGeom prst="rect">
            <a:avLst/>
          </a:prstGeom>
        </p:spPr>
      </p:pic>
      <p:pic>
        <p:nvPicPr>
          <p:cNvPr id="18" name="Picture 2" descr="http://as-pchelka.dou.tomsk.ru/wp-content/uploads/2016/03/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384" b="29524"/>
          <a:stretch/>
        </p:blipFill>
        <p:spPr bwMode="auto">
          <a:xfrm>
            <a:off x="4181475" y="1580391"/>
            <a:ext cx="947763" cy="5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Надя\Downloads\Рисунок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16" y="3742380"/>
            <a:ext cx="544267" cy="6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9176" y="5889962"/>
            <a:ext cx="814388" cy="6435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570" y="3632416"/>
            <a:ext cx="738187" cy="7381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321" y="5771630"/>
            <a:ext cx="737835" cy="7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4E95A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326444" y="18303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DejaVuSans"/>
              </a:rPr>
              <a:t>Будет разработана </a:t>
            </a:r>
            <a:r>
              <a:rPr lang="ru-RU" i="1" dirty="0">
                <a:latin typeface="DejaVuSans"/>
              </a:rPr>
              <a:t>и апробирована </a:t>
            </a:r>
            <a:r>
              <a:rPr lang="ru-RU" i="1" dirty="0" smtClean="0">
                <a:latin typeface="DejaVuSans"/>
              </a:rPr>
              <a:t>система методической </a:t>
            </a:r>
            <a:r>
              <a:rPr lang="ru-RU" i="1" dirty="0">
                <a:latin typeface="DejaVuSans"/>
              </a:rPr>
              <a:t>поддержки, обеспечивающая </a:t>
            </a:r>
            <a:r>
              <a:rPr lang="ru-RU" b="1" i="1" dirty="0" smtClean="0">
                <a:solidFill>
                  <a:srgbClr val="006666"/>
                </a:solidFill>
                <a:latin typeface="DejaVuSans"/>
              </a:rPr>
              <a:t>мотивацию </a:t>
            </a:r>
            <a:r>
              <a:rPr lang="ru-RU" b="1" i="1" dirty="0">
                <a:solidFill>
                  <a:srgbClr val="006666"/>
                </a:solidFill>
                <a:latin typeface="DejaVuSans"/>
              </a:rPr>
              <a:t>педагогов к преобразованию своей профессиональной </a:t>
            </a:r>
            <a:r>
              <a:rPr lang="ru-RU" b="1" i="1" dirty="0" smtClean="0">
                <a:solidFill>
                  <a:srgbClr val="006666"/>
                </a:solidFill>
                <a:latin typeface="DejaVuSans"/>
              </a:rPr>
              <a:t>деятельности </a:t>
            </a:r>
            <a:r>
              <a:rPr lang="ru-RU" i="1" dirty="0" smtClean="0">
                <a:latin typeface="DejaVuSans"/>
              </a:rPr>
              <a:t>и активное </a:t>
            </a:r>
            <a:r>
              <a:rPr lang="ru-RU" i="1" dirty="0">
                <a:latin typeface="DejaVuSans"/>
              </a:rPr>
              <a:t>внедрение </a:t>
            </a:r>
            <a:r>
              <a:rPr lang="ru-RU" i="1" dirty="0" smtClean="0">
                <a:latin typeface="DejaVuSans"/>
              </a:rPr>
              <a:t>эффективных образовательных технологий </a:t>
            </a:r>
            <a:r>
              <a:rPr lang="ru-RU" i="1" dirty="0">
                <a:latin typeface="DejaVuSans"/>
              </a:rPr>
              <a:t>в </a:t>
            </a:r>
            <a:r>
              <a:rPr lang="ru-RU" i="1" dirty="0" smtClean="0">
                <a:latin typeface="DejaVuSans"/>
              </a:rPr>
              <a:t>практику</a:t>
            </a:r>
            <a:endParaRPr lang="ru-RU" sz="11500" i="1" dirty="0"/>
          </a:p>
        </p:txBody>
      </p:sp>
    </p:spTree>
    <p:extLst>
      <p:ext uri="{BB962C8B-B14F-4D97-AF65-F5344CB8AC3E}">
        <p14:creationId xmlns:p14="http://schemas.microsoft.com/office/powerpoint/2010/main" val="8929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3" y="274850"/>
            <a:ext cx="11876417" cy="667971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62180" y="3322319"/>
            <a:ext cx="109894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16E000F3-7AAE-4636-9781-E8C827AC804A}"/>
              </a:ext>
            </a:extLst>
          </p:cNvPr>
          <p:cNvSpPr/>
          <p:nvPr/>
        </p:nvSpPr>
        <p:spPr>
          <a:xfrm>
            <a:off x="2285089" y="700673"/>
            <a:ext cx="4771600" cy="2521196"/>
          </a:xfrm>
          <a:prstGeom prst="flowChartDocument">
            <a:avLst/>
          </a:prstGeom>
          <a:gradFill flip="none" rotWithShape="1">
            <a:gsLst>
              <a:gs pos="0">
                <a:srgbClr val="6AB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Оптимизация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системы подготовки учителей, развитие системы повышения квалификации учителей и руководителей образовательных организаций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документ 9">
            <a:extLst>
              <a:ext uri="{FF2B5EF4-FFF2-40B4-BE49-F238E27FC236}">
                <a16:creationId xmlns:a16="http://schemas.microsoft.com/office/drawing/2014/main" xmlns="" id="{798EEA73-D63F-49A8-8D33-BEFC894DD497}"/>
              </a:ext>
            </a:extLst>
          </p:cNvPr>
          <p:cNvSpPr/>
          <p:nvPr/>
        </p:nvSpPr>
        <p:spPr>
          <a:xfrm>
            <a:off x="7324653" y="700673"/>
            <a:ext cx="4726952" cy="2500795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 школьных команд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личностных компетенций педагогов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Корпоративное обучение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Цифровой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аватар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педагога и руководителя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Внедрение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технологий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(система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посткурсовой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поддержки)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s://avatanplus.com/files/resources/original/588d1d04853db159e73959c2.png">
            <a:extLst>
              <a:ext uri="{FF2B5EF4-FFF2-40B4-BE49-F238E27FC236}">
                <a16:creationId xmlns:a16="http://schemas.microsoft.com/office/drawing/2014/main" xmlns="" id="{65A10A6F-9921-4543-AEE6-C3EC237D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83" y="2208551"/>
            <a:ext cx="1302475" cy="6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">
            <a:extLst>
              <a:ext uri="{FF2B5EF4-FFF2-40B4-BE49-F238E27FC236}">
                <a16:creationId xmlns:a16="http://schemas.microsoft.com/office/drawing/2014/main" xmlns="" id="{03457C2B-496D-4E78-9D6F-058B328516FA}"/>
              </a:ext>
            </a:extLst>
          </p:cNvPr>
          <p:cNvSpPr/>
          <p:nvPr/>
        </p:nvSpPr>
        <p:spPr>
          <a:xfrm>
            <a:off x="1069074" y="3705253"/>
            <a:ext cx="11122926" cy="525437"/>
          </a:xfrm>
          <a:prstGeom prst="stripedRightArrow">
            <a:avLst>
              <a:gd name="adj1" fmla="val 43103"/>
              <a:gd name="adj2" fmla="val 112024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797394-9B39-4D9D-B92B-F0BEF39C665E}"/>
              </a:ext>
            </a:extLst>
          </p:cNvPr>
          <p:cNvSpPr txBox="1"/>
          <p:nvPr/>
        </p:nvSpPr>
        <p:spPr>
          <a:xfrm>
            <a:off x="994013" y="3322319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C43107F0-6807-4927-8FCC-1E5E44A58C53}"/>
              </a:ext>
            </a:extLst>
          </p:cNvPr>
          <p:cNvCxnSpPr>
            <a:cxnSpLocks/>
          </p:cNvCxnSpPr>
          <p:nvPr/>
        </p:nvCxnSpPr>
        <p:spPr>
          <a:xfrm>
            <a:off x="1690049" y="3967971"/>
            <a:ext cx="10319221" cy="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C11604A-13D5-4941-9C17-759937B031AA}"/>
              </a:ext>
            </a:extLst>
          </p:cNvPr>
          <p:cNvSpPr/>
          <p:nvPr/>
        </p:nvSpPr>
        <p:spPr>
          <a:xfrm>
            <a:off x="1444331" y="3873598"/>
            <a:ext cx="197991" cy="213004"/>
          </a:xfrm>
          <a:prstGeom prst="ellipse">
            <a:avLst/>
          </a:prstGeom>
          <a:solidFill>
            <a:srgbClr val="4BACC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797394-9B39-4D9D-B92B-F0BEF39C665E}"/>
              </a:ext>
            </a:extLst>
          </p:cNvPr>
          <p:cNvSpPr txBox="1"/>
          <p:nvPr/>
        </p:nvSpPr>
        <p:spPr>
          <a:xfrm>
            <a:off x="10659533" y="3324751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955343" y="6164010"/>
            <a:ext cx="11122926" cy="525437"/>
          </a:xfrm>
          <a:prstGeom prst="stripedRightArrow">
            <a:avLst>
              <a:gd name="adj1" fmla="val 43103"/>
              <a:gd name="adj2" fmla="val 112024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043" y="5680925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6378716" y="6426727"/>
            <a:ext cx="5060744" cy="1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s://www.gst.com.my/images/pficon1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58" b="25610"/>
          <a:stretch/>
        </p:blipFill>
        <p:spPr bwMode="auto">
          <a:xfrm>
            <a:off x="9258393" y="1262683"/>
            <a:ext cx="1801630" cy="936864"/>
          </a:xfrm>
          <a:prstGeom prst="rect">
            <a:avLst/>
          </a:prstGeom>
          <a:noFill/>
          <a:extLst/>
        </p:spPr>
      </p:pic>
      <p:sp>
        <p:nvSpPr>
          <p:cNvPr id="8" name="Овал 7"/>
          <p:cNvSpPr/>
          <p:nvPr/>
        </p:nvSpPr>
        <p:spPr>
          <a:xfrm>
            <a:off x="6079473" y="6320226"/>
            <a:ext cx="189393" cy="2130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84525" y="1482057"/>
            <a:ext cx="7590733" cy="769441"/>
          </a:xfrm>
          <a:prstGeom prst="rect">
            <a:avLst/>
          </a:prstGeom>
          <a:noFill/>
          <a:ln w="6350">
            <a:solidFill>
              <a:srgbClr val="10B1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ACC6"/>
              </a:buClr>
              <a:buSzPct val="101000"/>
              <a:buFont typeface="Wingdings" pitchFamily="2" charset="2"/>
              <a:buChar char="§"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со школьными командами, в том числе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управленческими</a:t>
            </a:r>
            <a:endParaRPr lang="ru-RU" sz="2200" b="1" dirty="0">
              <a:solidFill>
                <a:srgbClr val="218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4525" y="2769853"/>
            <a:ext cx="7590735" cy="769441"/>
          </a:xfrm>
          <a:prstGeom prst="rect">
            <a:avLst/>
          </a:prstGeom>
          <a:noFill/>
          <a:ln w="6350">
            <a:solidFill>
              <a:srgbClr val="10B1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ACC6"/>
              </a:buClr>
              <a:buSzPct val="101000"/>
              <a:buFont typeface="Wingdings" pitchFamily="2" charset="2"/>
              <a:buChar char="§"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Педагогические десанты в муниципальные образования Томской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endParaRPr lang="ru-RU" sz="2200" b="1" dirty="0">
              <a:solidFill>
                <a:srgbClr val="218099"/>
              </a:solidFill>
            </a:endParaRPr>
          </a:p>
        </p:txBody>
      </p:sp>
      <p:pic>
        <p:nvPicPr>
          <p:cNvPr id="3074" name="Picture 2" descr="http://regionuru.ru/upload/maps/oblasty/tomsk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1" y="2467325"/>
            <a:ext cx="1441389" cy="10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540" y1="69589" x2="25540" y2="69589"/>
                        <a14:foregroundMark x1="73291" y1="70274" x2="73291" y2="70274"/>
                        <a14:foregroundMark x1="8183" y1="66438" x2="8183" y2="66438"/>
                        <a14:foregroundMark x1="10612" y1="23014" x2="10612" y2="23014"/>
                        <a14:foregroundMark x1="26079" y1="26986" x2="26079" y2="26986"/>
                        <a14:foregroundMark x1="46313" y1="30137" x2="46313" y2="30137"/>
                        <a14:foregroundMark x1="57824" y1="24658" x2="57824" y2="24658"/>
                        <a14:foregroundMark x1="59353" y1="18356" x2="59353" y2="18356"/>
                        <a14:foregroundMark x1="64658" y1="19863" x2="64658" y2="19863"/>
                        <a14:foregroundMark x1="64658" y1="30959" x2="64658" y2="30959"/>
                        <a14:foregroundMark x1="45773" y1="20685" x2="45773" y2="20685"/>
                        <a14:foregroundMark x1="78147" y1="23836" x2="78147" y2="23836"/>
                        <a14:foregroundMark x1="77158" y1="31644" x2="77158" y2="31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06" y="2666754"/>
            <a:ext cx="1426571" cy="8725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4524" y="3823550"/>
            <a:ext cx="7590735" cy="769441"/>
          </a:xfrm>
          <a:prstGeom prst="rect">
            <a:avLst/>
          </a:prstGeom>
          <a:noFill/>
          <a:ln w="6350">
            <a:solidFill>
              <a:srgbClr val="10B1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ACC6"/>
              </a:buClr>
              <a:buSzPct val="101000"/>
              <a:buFont typeface="Wingdings" pitchFamily="2" charset="2"/>
              <a:buChar char="§"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Стажировки руководителей в лучших образовательных организациях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</a:t>
            </a:r>
            <a:endParaRPr lang="ru-RU" sz="2200" b="1" dirty="0">
              <a:solidFill>
                <a:srgbClr val="2180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48" y="3576276"/>
            <a:ext cx="2009014" cy="11384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103602" y="3899298"/>
            <a:ext cx="17774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32" y="3989086"/>
            <a:ext cx="310870" cy="42058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84523" y="4843872"/>
            <a:ext cx="7590735" cy="769441"/>
          </a:xfrm>
          <a:prstGeom prst="rect">
            <a:avLst/>
          </a:prstGeom>
          <a:noFill/>
          <a:ln w="6350">
            <a:solidFill>
              <a:srgbClr val="10B1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4BACC6"/>
              </a:buClr>
              <a:buSzPct val="101000"/>
            </a:pPr>
            <a:r>
              <a:rPr lang="ru-RU" sz="2200" b="1" dirty="0">
                <a:solidFill>
                  <a:srgbClr val="218099"/>
                </a:solidFill>
              </a:rPr>
              <a:t>Выявление профессиональных дефицитов педагогов и  руководителей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41" y="4835342"/>
            <a:ext cx="759872" cy="7598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86" y="4999925"/>
            <a:ext cx="628869" cy="6288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70085" y="6072784"/>
            <a:ext cx="333064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+ to be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13</a:t>
            </a:fld>
            <a:endParaRPr lang="ru-RU"/>
          </a:p>
        </p:txBody>
      </p:sp>
      <p:pic>
        <p:nvPicPr>
          <p:cNvPr id="25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НОВЫЕ ФОРМАТЫ В РАБОТЕ ???</a:t>
            </a:r>
            <a:endParaRPr lang="ru-RU" sz="4000" dirty="0">
              <a:solidFill>
                <a:srgbClr val="4E9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973" y="5541581"/>
            <a:ext cx="687609" cy="56163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976542" y="1883633"/>
            <a:ext cx="6919091" cy="608225"/>
          </a:xfrm>
          <a:prstGeom prst="rect">
            <a:avLst/>
          </a:prstGeom>
          <a:noFill/>
          <a:ln>
            <a:solidFill>
              <a:srgbClr val="B6E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228092"/>
                </a:solidFill>
              </a:rPr>
              <a:t>Открытая сетевая методическая служба региональных предметных Асс</a:t>
            </a:r>
            <a:r>
              <a:rPr lang="ru-RU" sz="1600" dirty="0">
                <a:solidFill>
                  <a:srgbClr val="228092"/>
                </a:solidFill>
              </a:rPr>
              <a:t>оциаций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79397" y="529494"/>
            <a:ext cx="6919091" cy="8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4E95A0"/>
                </a:solidFill>
              </a:rPr>
              <a:t>ИННОВАЦИОННЫЕ ПРОДУКТЫ</a:t>
            </a:r>
            <a:endParaRPr lang="ru-RU" sz="2400" dirty="0">
              <a:solidFill>
                <a:srgbClr val="4E95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4276" y="523685"/>
            <a:ext cx="3639829" cy="8411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4E95A0"/>
                </a:solidFill>
              </a:rPr>
              <a:t>БЛАГОПОЛУЧАТЕЛИ</a:t>
            </a:r>
            <a:endParaRPr lang="ru-RU" sz="2400" dirty="0">
              <a:solidFill>
                <a:srgbClr val="4E95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04711" y="1233322"/>
            <a:ext cx="11051822" cy="6132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311" y="2089008"/>
            <a:ext cx="698759" cy="9086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13511" y="2256451"/>
            <a:ext cx="2620594" cy="5671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едагогические работники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6229" y="4983860"/>
            <a:ext cx="560750" cy="9898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25386" y="5210400"/>
            <a:ext cx="2634012" cy="66099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руководители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276" y="3688440"/>
            <a:ext cx="1019235" cy="7326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00864" y="3233958"/>
            <a:ext cx="2645887" cy="1641583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специалисты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учреждений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дополнительного профессионального педагогического образования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3700" y="1384792"/>
            <a:ext cx="3753556" cy="5789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09D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Методический сборник</a:t>
            </a:r>
            <a:endParaRPr lang="ru-RU" dirty="0">
              <a:latin typeface="+mj-lt"/>
            </a:endParaRPr>
          </a:p>
        </p:txBody>
      </p:sp>
      <p:pic>
        <p:nvPicPr>
          <p:cNvPr id="15362" name="Picture 2" descr="https://okzachet.ru/images/stories/guest-book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7" y="1432485"/>
            <a:ext cx="844114" cy="4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979397" y="3077932"/>
            <a:ext cx="6919091" cy="1094846"/>
          </a:xfrm>
          <a:prstGeom prst="rect">
            <a:avLst/>
          </a:prstGeom>
          <a:noFill/>
          <a:ln>
            <a:solidFill>
              <a:srgbClr val="B6E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228092"/>
                </a:solidFill>
              </a:rPr>
              <a:t>Реализация проектов профессионального роста учителей на основе социальных контрактов, практик </a:t>
            </a:r>
            <a:r>
              <a:rPr lang="ru-RU" sz="1600" i="1" dirty="0" err="1">
                <a:solidFill>
                  <a:srgbClr val="228092"/>
                </a:solidFill>
              </a:rPr>
              <a:t>командообразования</a:t>
            </a:r>
            <a:r>
              <a:rPr lang="ru-RU" sz="1600" i="1" dirty="0">
                <a:solidFill>
                  <a:srgbClr val="228092"/>
                </a:solidFill>
              </a:rPr>
              <a:t>, дистрибутивного обучения эффективным образовательным технологиям в системе повышения квалификации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3822" y="2565729"/>
            <a:ext cx="3753556" cy="5789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09D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Методические рекомендации</a:t>
            </a:r>
            <a:endParaRPr lang="ru-RU" dirty="0">
              <a:latin typeface="+mj-lt"/>
            </a:endParaRPr>
          </a:p>
        </p:txBody>
      </p:sp>
      <p:pic>
        <p:nvPicPr>
          <p:cNvPr id="24" name="Picture 2" descr="https://okzachet.ru/images/stories/guest-book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7" y="2616382"/>
            <a:ext cx="844114" cy="4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976542" y="4749005"/>
            <a:ext cx="6919091" cy="712268"/>
          </a:xfrm>
          <a:prstGeom prst="rect">
            <a:avLst/>
          </a:prstGeom>
          <a:noFill/>
          <a:ln>
            <a:solidFill>
              <a:srgbClr val="B6E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228092"/>
                </a:solidFill>
              </a:rPr>
              <a:t>Социально-психологическое сопровождение педагогов в освоении и реализации современных образовательных технологий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43700" y="4286803"/>
            <a:ext cx="3753556" cy="5789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09D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Сборник методических материалов</a:t>
            </a:r>
            <a:endParaRPr lang="ru-RU" dirty="0">
              <a:latin typeface="+mj-lt"/>
            </a:endParaRPr>
          </a:p>
        </p:txBody>
      </p:sp>
      <p:pic>
        <p:nvPicPr>
          <p:cNvPr id="27" name="Picture 2" descr="https://okzachet.ru/images/stories/guest-book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07" y="4280746"/>
            <a:ext cx="844114" cy="4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976542" y="6069532"/>
            <a:ext cx="6919091" cy="712268"/>
          </a:xfrm>
          <a:prstGeom prst="rect">
            <a:avLst/>
          </a:prstGeom>
          <a:solidFill>
            <a:schemeClr val="bg1"/>
          </a:solidFill>
          <a:ln>
            <a:solidFill>
              <a:srgbClr val="B6E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228092"/>
                </a:solidFill>
              </a:rPr>
              <a:t>Педагогическая навигация» на сайте ТОИПКРО для педагогов, внедряющих эффективные образовательные технологии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43700" y="5564714"/>
            <a:ext cx="3753556" cy="5789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09D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Методический Интернет-ресурс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6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305282"/>
            <a:ext cx="11876417" cy="667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314" y="660400"/>
            <a:ext cx="10349306" cy="23876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79130" y="2990867"/>
            <a:ext cx="10989425" cy="0"/>
          </a:xfrm>
          <a:prstGeom prst="line">
            <a:avLst/>
          </a:prstGeom>
          <a:ln w="12700">
            <a:solidFill>
              <a:srgbClr val="6AB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636" y="348558"/>
            <a:ext cx="8996164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259CA9"/>
                </a:solidFill>
                <a:cs typeface="Aparajita" panose="020B0604020202020204" pitchFamily="34" charset="0"/>
              </a:rPr>
              <a:t>ОПЫТ ТОИПКРО </a:t>
            </a:r>
            <a:r>
              <a:rPr lang="ru-RU" dirty="0" smtClean="0">
                <a:solidFill>
                  <a:srgbClr val="259CA9"/>
                </a:solidFill>
                <a:cs typeface="Aparajita" panose="020B0604020202020204" pitchFamily="34" charset="0"/>
              </a:rPr>
              <a:t/>
            </a:r>
            <a:br>
              <a:rPr lang="ru-RU" dirty="0" smtClean="0">
                <a:solidFill>
                  <a:srgbClr val="259CA9"/>
                </a:solidFill>
                <a:cs typeface="Aparajita" panose="020B0604020202020204" pitchFamily="34" charset="0"/>
              </a:rPr>
            </a:br>
            <a:r>
              <a:rPr lang="ru-RU" sz="3200" dirty="0" smtClean="0">
                <a:solidFill>
                  <a:srgbClr val="259CA9"/>
                </a:solidFill>
                <a:cs typeface="Aparajita" panose="020B0604020202020204" pitchFamily="34" charset="0"/>
              </a:rPr>
              <a:t>в </a:t>
            </a:r>
            <a:r>
              <a:rPr lang="ru-RU" sz="3200" dirty="0">
                <a:solidFill>
                  <a:srgbClr val="259CA9"/>
                </a:solidFill>
                <a:cs typeface="Aparajita" panose="020B0604020202020204" pitchFamily="34" charset="0"/>
              </a:rPr>
              <a:t>ОБУЧЕНИИ </a:t>
            </a:r>
            <a:r>
              <a:rPr lang="ru-RU" sz="3200" dirty="0" smtClean="0">
                <a:solidFill>
                  <a:srgbClr val="259CA9"/>
                </a:solidFill>
                <a:cs typeface="Aparajita" panose="020B0604020202020204" pitchFamily="34" charset="0"/>
              </a:rPr>
              <a:t>ПЕДАГОГОВ ЭФФЕКТИВНЫМ </a:t>
            </a:r>
            <a:r>
              <a:rPr lang="ru-RU" sz="3200" dirty="0">
                <a:solidFill>
                  <a:srgbClr val="259CA9"/>
                </a:solidFill>
                <a:cs typeface="Aparajita" panose="020B0604020202020204" pitchFamily="34" charset="0"/>
              </a:rPr>
              <a:t>ОБРАЗОВАТЕЛНЫМ ТЕХНОЛОГИЯМ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6" descr="ÐÐ°ÑÑÐ¸Ð½ÐºÐ¸ Ð¿Ð¾ Ð·Ð°Ð¿ÑÐ¾ÑÑ Ð°Ð´Ð¼Ð¸Ð½Ð¸ÑÑÑÐ°ÑÐ¸Ñ Ð³Ð¾ÑÐ¾Ð´Ð° ÑÐ¾Ð¼Ñ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09" r="-4079" b="1353"/>
          <a:stretch/>
        </p:blipFill>
        <p:spPr bwMode="auto">
          <a:xfrm>
            <a:off x="9577133" y="2161830"/>
            <a:ext cx="2189190" cy="8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ÑÐ¾Ð´Ð½ÑÐ¹ Ð³Ð¾ÑÐ¾Ð´Ð° Ð³Ð°Ð·Ð¿ÑÐ¾Ð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" t="18296" r="588" b="36313"/>
          <a:stretch/>
        </p:blipFill>
        <p:spPr bwMode="auto">
          <a:xfrm>
            <a:off x="5769109" y="2131231"/>
            <a:ext cx="2770125" cy="7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¿ÑÐµÐ·Ð¸Ð´ÐµÐ½ÑÑÐºÐ¸Ð¹ Ð³ÑÐ°Ð½Ñ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2" b="33840"/>
          <a:stretch/>
        </p:blipFill>
        <p:spPr bwMode="auto">
          <a:xfrm>
            <a:off x="1946274" y="2067758"/>
            <a:ext cx="2440435" cy="90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Ð°ÑÑÐ¸Ð½ÐºÐ¸ Ð¿Ð¾ Ð·Ð°Ð¿ÑÐ¾ÑÑ ÑÐ¸Ð±ÑÑ ÑÐ¾Ð»Ð´Ð¸Ð½Ð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9" b="25958"/>
          <a:stretch/>
        </p:blipFill>
        <p:spPr bwMode="auto">
          <a:xfrm>
            <a:off x="3852477" y="5898444"/>
            <a:ext cx="1388358" cy="3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chool76.edu.tomsk.ru/wp-content/uploads/2018/03/5ab4f60c713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65" y="3874572"/>
            <a:ext cx="1737756" cy="9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20" y="3857150"/>
            <a:ext cx="1968646" cy="1155309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8" idx="2"/>
          </p:cNvCxnSpPr>
          <p:nvPr/>
        </p:nvCxnSpPr>
        <p:spPr>
          <a:xfrm flipH="1">
            <a:off x="1894806" y="2971165"/>
            <a:ext cx="1271686" cy="785210"/>
          </a:xfrm>
          <a:prstGeom prst="straightConnector1">
            <a:avLst/>
          </a:prstGeom>
          <a:ln>
            <a:solidFill>
              <a:srgbClr val="D4AF7A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3166492" y="2971165"/>
            <a:ext cx="1198696" cy="785211"/>
          </a:xfrm>
          <a:prstGeom prst="straightConnector1">
            <a:avLst/>
          </a:prstGeom>
          <a:ln>
            <a:solidFill>
              <a:srgbClr val="D4AF7A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http://pngimg.com/uploads/teacher/teacher_PNG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1" y="3598640"/>
            <a:ext cx="1019128" cy="14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44960" y="4318436"/>
            <a:ext cx="234471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профессиональных компетенций</a:t>
            </a:r>
          </a:p>
          <a:p>
            <a:pPr lvl="0" algn="ctr"/>
            <a:r>
              <a:rPr lang="ru-RU" sz="2000" dirty="0" smtClean="0">
                <a:solidFill>
                  <a:srgbClr val="8064A2"/>
                </a:solidFill>
              </a:rPr>
              <a:t>Учитель-модератор</a:t>
            </a:r>
            <a:endParaRPr lang="ru-RU" sz="2000" dirty="0">
              <a:solidFill>
                <a:srgbClr val="8064A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05777" y="3476976"/>
            <a:ext cx="33581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086437" y="2900625"/>
            <a:ext cx="1" cy="793266"/>
          </a:xfrm>
          <a:prstGeom prst="straightConnector1">
            <a:avLst/>
          </a:prstGeom>
          <a:ln w="19050">
            <a:solidFill>
              <a:srgbClr val="639F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blog.kit.msk.ru/wp-content/uploads/2018/06/Gamification-1200x1200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46" y="3791666"/>
            <a:ext cx="1311730" cy="131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10745262" y="3830118"/>
            <a:ext cx="1259465" cy="12248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061855" y="4020812"/>
            <a:ext cx="20087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Томск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 – территория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</a:rPr>
              <a:t>геймификации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0671727" y="2918479"/>
            <a:ext cx="1" cy="79326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toipkro.ru/content/news/85/57e4c2bd5ec6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56" y="5370522"/>
            <a:ext cx="1743392" cy="1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45"/>
          <p:cNvCxnSpPr>
            <a:stCxn id="9" idx="3"/>
          </p:cNvCxnSpPr>
          <p:nvPr/>
        </p:nvCxnSpPr>
        <p:spPr>
          <a:xfrm>
            <a:off x="5240835" y="6068166"/>
            <a:ext cx="960430" cy="0"/>
          </a:xfrm>
          <a:prstGeom prst="straightConnector1">
            <a:avLst/>
          </a:prstGeom>
          <a:ln>
            <a:solidFill>
              <a:srgbClr val="319A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721050" y="6496112"/>
            <a:ext cx="3030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i="1" dirty="0">
                <a:solidFill>
                  <a:schemeClr val="accent4">
                    <a:lumMod val="75000"/>
                  </a:schemeClr>
                </a:solidFill>
              </a:rPr>
              <a:t>Познавательно-развлекательный проект</a:t>
            </a:r>
            <a:endParaRPr lang="ru-RU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60978" y="1772356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57636" y="566497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109EB4"/>
                </a:solidFill>
              </a:rPr>
              <a:t>ПРОБЛЕМЫ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210598" y="2140558"/>
            <a:ext cx="4421090" cy="1612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24000"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Доступности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 об эффективных образовательных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технологиях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0598" y="4486122"/>
            <a:ext cx="4421090" cy="1612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24000"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эффективных образовательных технологий в реальную практику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https://zabavnik.club/wp-content/uploads/sign_attention_8_1406360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5" y="2227968"/>
            <a:ext cx="446337" cy="4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zabavnik.club/wp-content/uploads/sign_attention_8_1406360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4" y="4565569"/>
            <a:ext cx="446337" cy="4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80377" y="3526385"/>
            <a:ext cx="6660445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ЭТО ДЕЛАТЬ НА ПРАКТИКЕ?</a:t>
            </a:r>
            <a:endParaRPr lang="ru-RU" dirty="0"/>
          </a:p>
        </p:txBody>
      </p:sp>
      <p:pic>
        <p:nvPicPr>
          <p:cNvPr id="3078" name="Picture 6" descr="http://gazeta-mm.ru/media/k2/items/cache/a8a70130aed1b4387634a8604a34a91e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467" y="2013892"/>
            <a:ext cx="2074333" cy="13509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-images-1.medium.com/max/1200/1*1FBaYqW0N0LgZKxRcu9xwQ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06" y="1658280"/>
            <a:ext cx="1969540" cy="19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80376" y="5871949"/>
            <a:ext cx="6660445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ПО-СТАРОМУ РАБОТАТЬ ПРОЩЕ</a:t>
            </a:r>
            <a:endParaRPr lang="ru-RU" dirty="0"/>
          </a:p>
        </p:txBody>
      </p:sp>
      <p:pic>
        <p:nvPicPr>
          <p:cNvPr id="3084" name="Picture 12" descr="https://library.kissclipart.com/20180914/yee/kissclipart-teacher-icon-clipart-teacher-computer-icons-educat-817738657f0a056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10" y="4368527"/>
            <a:ext cx="1528455" cy="15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79466" y="4368527"/>
            <a:ext cx="2074333" cy="1350910"/>
          </a:xfrm>
          <a:prstGeom prst="rect">
            <a:avLst/>
          </a:prstGeom>
          <a:solidFill>
            <a:srgbClr val="FFAB7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INNOVATION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110133" y="4237585"/>
            <a:ext cx="2460978" cy="16343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110133" y="4237585"/>
            <a:ext cx="2427111" cy="16343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74046" y="2243670"/>
            <a:ext cx="10724443" cy="3138311"/>
          </a:xfrm>
          <a:prstGeom prst="rect">
            <a:avLst/>
          </a:prstGeom>
          <a:ln>
            <a:solidFill>
              <a:srgbClr val="4BACC6"/>
            </a:solidFill>
          </a:ln>
          <a:effectLst>
            <a:outerShdw blurRad="50800" dist="50800" dir="146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и апробация системы методической поддержки, обеспечивающей формирование профессиональных умений педагогов для активного внедрения и реализации эффективных образовательных технологий в реальной практике обучения и воспитания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ЦЕЛЬ</a:t>
            </a:r>
            <a:endParaRPr lang="ru-RU" sz="4800" dirty="0"/>
          </a:p>
        </p:txBody>
      </p:sp>
      <p:pic>
        <p:nvPicPr>
          <p:cNvPr id="5122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3" y="5101874"/>
            <a:ext cx="2007834" cy="16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2357635" y="237305"/>
            <a:ext cx="9660551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A9BB2"/>
                </a:solidFill>
              </a:rPr>
              <a:t>НАПРАВЛЕНИЕ ИННОВАЦИОННОЙ ДЕЯТЕЛЬНОСТИ</a:t>
            </a:r>
          </a:p>
          <a:p>
            <a:r>
              <a:rPr lang="ru-RU" sz="2800" dirty="0" smtClean="0">
                <a:solidFill>
                  <a:srgbClr val="0A9BB2"/>
                </a:solidFill>
              </a:rPr>
              <a:t>в </a:t>
            </a:r>
            <a:r>
              <a:rPr lang="ru-RU" sz="2800" dirty="0">
                <a:solidFill>
                  <a:srgbClr val="0A9BB2"/>
                </a:solidFill>
              </a:rPr>
              <a:t>соответствии с нормативным правовым актом </a:t>
            </a:r>
            <a:r>
              <a:rPr lang="ru-RU" sz="2800" dirty="0" err="1">
                <a:solidFill>
                  <a:srgbClr val="0A9BB2"/>
                </a:solidFill>
              </a:rPr>
              <a:t>Минобрнауки</a:t>
            </a:r>
            <a:r>
              <a:rPr lang="ru-RU" sz="2800" dirty="0">
                <a:solidFill>
                  <a:srgbClr val="0A9BB2"/>
                </a:solidFill>
              </a:rPr>
              <a:t> </a:t>
            </a:r>
            <a:r>
              <a:rPr lang="ru-RU" sz="2800" dirty="0" smtClean="0">
                <a:solidFill>
                  <a:srgbClr val="0A9BB2"/>
                </a:solidFill>
              </a:rPr>
              <a:t>России</a:t>
            </a:r>
            <a:endParaRPr lang="ru-RU" sz="2800" dirty="0">
              <a:solidFill>
                <a:srgbClr val="0A9BB2"/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6574" y="1958048"/>
            <a:ext cx="10726759" cy="3539430"/>
          </a:xfrm>
          <a:prstGeom prst="rect">
            <a:avLst/>
          </a:prstGeom>
          <a:ln w="9525">
            <a:solidFill>
              <a:srgbClr val="9BD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«разработка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апробация и (или) внедрение 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технологий» (п. 1.4)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Штриховая стрелка вправо 1">
            <a:extLst>
              <a:ext uri="{FF2B5EF4-FFF2-40B4-BE49-F238E27FC236}">
                <a16:creationId xmlns:a16="http://schemas.microsoft.com/office/drawing/2014/main" xmlns="" id="{03457C2B-496D-4E78-9D6F-058B328516FA}"/>
              </a:ext>
            </a:extLst>
          </p:cNvPr>
          <p:cNvSpPr/>
          <p:nvPr/>
        </p:nvSpPr>
        <p:spPr>
          <a:xfrm>
            <a:off x="1069074" y="5941973"/>
            <a:ext cx="11122926" cy="525437"/>
          </a:xfrm>
          <a:prstGeom prst="stripedRightArrow">
            <a:avLst>
              <a:gd name="adj1" fmla="val 43103"/>
              <a:gd name="adj2" fmla="val 112024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797394-9B39-4D9D-B92B-F0BEF39C665E}"/>
              </a:ext>
            </a:extLst>
          </p:cNvPr>
          <p:cNvSpPr txBox="1"/>
          <p:nvPr/>
        </p:nvSpPr>
        <p:spPr>
          <a:xfrm>
            <a:off x="994013" y="5559039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C43107F0-6807-4927-8FCC-1E5E44A58C53}"/>
              </a:ext>
            </a:extLst>
          </p:cNvPr>
          <p:cNvCxnSpPr>
            <a:cxnSpLocks/>
          </p:cNvCxnSpPr>
          <p:nvPr/>
        </p:nvCxnSpPr>
        <p:spPr>
          <a:xfrm>
            <a:off x="1690049" y="6204691"/>
            <a:ext cx="10319221" cy="0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797394-9B39-4D9D-B92B-F0BEF39C665E}"/>
              </a:ext>
            </a:extLst>
          </p:cNvPr>
          <p:cNvSpPr txBox="1"/>
          <p:nvPr/>
        </p:nvSpPr>
        <p:spPr>
          <a:xfrm>
            <a:off x="10659533" y="5561471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4C11604A-13D5-4941-9C17-759937B031AA}"/>
              </a:ext>
            </a:extLst>
          </p:cNvPr>
          <p:cNvSpPr/>
          <p:nvPr/>
        </p:nvSpPr>
        <p:spPr>
          <a:xfrm>
            <a:off x="1351663" y="6098189"/>
            <a:ext cx="197991" cy="213004"/>
          </a:xfrm>
          <a:prstGeom prst="ellipse">
            <a:avLst/>
          </a:prstGeom>
          <a:solidFill>
            <a:srgbClr val="4BACC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ЗАДАЧИ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131" y="1566358"/>
            <a:ext cx="11039056" cy="1933198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апробировать модель открытой сетевой методической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научно-педагогического сообщества специалистов дополнительного профессионального образования и общественных профессиональных сообществ педагогов для обеспечения сопровождения внедрения эффективных образовательных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31" y="3592646"/>
            <a:ext cx="11039056" cy="1193843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апробировать программу профессионального роста педагогов и управленческих команд с использованием практик социальных контрактов, 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команднообразования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дистрибутивного обучения;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9131" y="4879579"/>
            <a:ext cx="11039056" cy="1324515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сообщество базовых школ для диссеминации успешных образовательных практик реализации эффективных образовательных технологий;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lipart-library.com/img/20124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49" y="5682464"/>
            <a:ext cx="1098101" cy="10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ЗАДАЧИ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131" y="1566358"/>
            <a:ext cx="11039056" cy="1199420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 «Педагогическая навигация» для обобщения и экспертной оценки педагогического опыта внедрения современных образовательных технологий;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31" y="2918034"/>
            <a:ext cx="11039056" cy="1193843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социально-психологического сопровождения педагогов, испытывающих затруднения в освоении и внедрении эффективных образовательных технологий;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9131" y="4264133"/>
            <a:ext cx="11039056" cy="1643384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нормативно-организационные и методические материалы для практического применения разработанной системы методической поддержки педагогов и школьных команд по внедрению эффективных образовательных технологий.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lipart-library.com/img/20124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49" y="5682464"/>
            <a:ext cx="1098101" cy="10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61" y="2302246"/>
            <a:ext cx="3175551" cy="30284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4E95A0"/>
                </a:solidFill>
              </a:rPr>
              <a:t>ПАРТНЕРЫ</a:t>
            </a:r>
            <a:endParaRPr lang="ru-RU" sz="4800" dirty="0">
              <a:solidFill>
                <a:srgbClr val="4E95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616" y="1386956"/>
            <a:ext cx="2187438" cy="1383059"/>
          </a:xfrm>
          <a:prstGeom prst="rect">
            <a:avLst/>
          </a:prstGeom>
          <a:ln>
            <a:solidFill>
              <a:srgbClr val="F2B11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организационно-методических материалов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игровым практикам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4470" y="1386957"/>
            <a:ext cx="1868745" cy="382661"/>
          </a:xfrm>
          <a:prstGeom prst="rect">
            <a:avLst/>
          </a:prstGeom>
          <a:ln>
            <a:solidFill>
              <a:srgbClr val="F2B11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консультирование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4470" y="1820714"/>
            <a:ext cx="1868745" cy="646752"/>
          </a:xfrm>
          <a:prstGeom prst="rect">
            <a:avLst/>
          </a:prstGeom>
          <a:ln>
            <a:solidFill>
              <a:srgbClr val="F2B11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здательская деятельность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0418" y="1393361"/>
            <a:ext cx="1367698" cy="1084231"/>
          </a:xfrm>
          <a:prstGeom prst="rect">
            <a:avLst/>
          </a:prstGeom>
          <a:ln>
            <a:solidFill>
              <a:srgbClr val="F2B11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и проведение семинаров-совещаний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14579" y="1376638"/>
            <a:ext cx="2103608" cy="1383059"/>
          </a:xfrm>
          <a:prstGeom prst="rect">
            <a:avLst/>
          </a:prstGeom>
          <a:ln>
            <a:solidFill>
              <a:srgbClr val="F2B11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организационно-методическое сопровождение мероприятий проекта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4" y="1462278"/>
            <a:ext cx="1297272" cy="884255"/>
          </a:xfrm>
          <a:prstGeom prst="rect">
            <a:avLst/>
          </a:prstGeom>
        </p:spPr>
      </p:pic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00" y="5062647"/>
            <a:ext cx="1955201" cy="13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49805" y="5294439"/>
            <a:ext cx="2006179" cy="1109493"/>
          </a:xfrm>
          <a:prstGeom prst="rect">
            <a:avLst/>
          </a:prstGeom>
          <a:noFill/>
          <a:ln>
            <a:solidFill>
              <a:srgbClr val="6D9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аучно-экспертное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сопровождение реализации целевых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подпрограмм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54470" y="5289208"/>
            <a:ext cx="2528711" cy="1109493"/>
          </a:xfrm>
          <a:prstGeom prst="rect">
            <a:avLst/>
          </a:prstGeom>
          <a:noFill/>
          <a:ln>
            <a:solidFill>
              <a:srgbClr val="6D9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мониторинга и диагностики социально-психологического сопровождения проекта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12116" y="6329841"/>
            <a:ext cx="3306808" cy="494828"/>
          </a:xfrm>
          <a:prstGeom prst="rect">
            <a:avLst/>
          </a:prstGeom>
          <a:noFill/>
          <a:ln>
            <a:solidFill>
              <a:srgbClr val="6D9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опровождение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разработки инновационных продуктов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295794" y="1830892"/>
            <a:ext cx="611840" cy="247453"/>
          </a:xfrm>
          <a:prstGeom prst="rightArrow">
            <a:avLst/>
          </a:prstGeom>
          <a:solidFill>
            <a:srgbClr val="F2B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4604847" y="1827517"/>
            <a:ext cx="611840" cy="247453"/>
          </a:xfrm>
          <a:prstGeom prst="rightArrow">
            <a:avLst/>
          </a:prstGeom>
          <a:solidFill>
            <a:srgbClr val="F2B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297787" y="5554602"/>
            <a:ext cx="611840" cy="247453"/>
          </a:xfrm>
          <a:prstGeom prst="rightArrow">
            <a:avLst/>
          </a:prstGeom>
          <a:solidFill>
            <a:srgbClr val="89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4600828" y="5554619"/>
            <a:ext cx="611840" cy="247453"/>
          </a:xfrm>
          <a:prstGeom prst="rightArrow">
            <a:avLst/>
          </a:prstGeom>
          <a:solidFill>
            <a:srgbClr val="89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12241" y="2851672"/>
            <a:ext cx="2305520" cy="15388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/>
              <a:t>Региональная Ассоциация </a:t>
            </a:r>
            <a:r>
              <a:rPr lang="ru-RU" i="1" dirty="0"/>
              <a:t>руководителей образовательных организаций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2096" y="4185779"/>
            <a:ext cx="1466020" cy="1538883"/>
          </a:xfrm>
          <a:prstGeom prst="rect">
            <a:avLst/>
          </a:prstGeom>
          <a:ln>
            <a:solidFill>
              <a:srgbClr val="FFDA9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экспертиза результатов реализации проекта представителями работодателей</a:t>
            </a:r>
            <a:endParaRPr lang="ru-RU" sz="1400" dirty="0"/>
          </a:p>
        </p:txBody>
      </p:sp>
      <p:sp>
        <p:nvSpPr>
          <p:cNvPr id="33" name="Стрелка вправо 32"/>
          <p:cNvSpPr/>
          <p:nvPr/>
        </p:nvSpPr>
        <p:spPr>
          <a:xfrm rot="8371826">
            <a:off x="2077541" y="4176715"/>
            <a:ext cx="611840" cy="247453"/>
          </a:xfrm>
          <a:prstGeom prst="rightArrow">
            <a:avLst/>
          </a:prstGeom>
          <a:solidFill>
            <a:srgbClr val="FFDB9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918924" y="2913974"/>
            <a:ext cx="2658162" cy="1569660"/>
          </a:xfrm>
          <a:prstGeom prst="rect">
            <a:avLst/>
          </a:prstGeom>
          <a:solidFill>
            <a:srgbClr val="B6E2F0"/>
          </a:solidFill>
          <a:ln>
            <a:solidFill>
              <a:srgbClr val="B6E2F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i="1" dirty="0"/>
              <a:t>Координационный </a:t>
            </a:r>
            <a:r>
              <a:rPr lang="ru-RU" i="1" dirty="0" smtClean="0"/>
              <a:t>совет</a:t>
            </a:r>
          </a:p>
          <a:p>
            <a:pPr algn="ctr" fontAlgn="t"/>
            <a:r>
              <a:rPr lang="ru-RU" sz="2000" i="1" dirty="0" smtClean="0"/>
              <a:t>Региональных </a:t>
            </a:r>
            <a:r>
              <a:rPr lang="ru-RU" sz="2000" i="1" dirty="0"/>
              <a:t>предметных ассоциаций </a:t>
            </a:r>
            <a:r>
              <a:rPr lang="ru-RU" sz="2000" i="1" dirty="0" smtClean="0"/>
              <a:t>учителей</a:t>
            </a:r>
            <a:endParaRPr lang="ru-RU" sz="2000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620187" y="4531188"/>
            <a:ext cx="1571210" cy="1599024"/>
          </a:xfrm>
          <a:prstGeom prst="rect">
            <a:avLst/>
          </a:prstGeom>
          <a:ln>
            <a:solidFill>
              <a:srgbClr val="B6E2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экспертиза </a:t>
            </a:r>
            <a:r>
              <a:rPr lang="ru-RU" sz="1400" dirty="0"/>
              <a:t>промежуточных результатов реализации инновационного образовательного проекта</a:t>
            </a:r>
            <a:endParaRPr lang="ru-RU" sz="1400" dirty="0"/>
          </a:p>
        </p:txBody>
      </p:sp>
      <p:sp>
        <p:nvSpPr>
          <p:cNvPr id="37" name="Стрелка вправо 36"/>
          <p:cNvSpPr/>
          <p:nvPr/>
        </p:nvSpPr>
        <p:spPr>
          <a:xfrm rot="2499902">
            <a:off x="10370137" y="4437041"/>
            <a:ext cx="611840" cy="247453"/>
          </a:xfrm>
          <a:prstGeom prst="rightArrow">
            <a:avLst/>
          </a:prstGeom>
          <a:solidFill>
            <a:srgbClr val="B6E2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fld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4E95A0"/>
                </a:solidFill>
              </a:rPr>
              <a:t>ТОИПКРО и ПРЕДМЕТНЫЕ АССОЦИАЦИИ</a:t>
            </a:r>
            <a:endParaRPr lang="ru-RU" sz="4000" dirty="0">
              <a:solidFill>
                <a:srgbClr val="4E95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93" b="33194"/>
          <a:stretch/>
        </p:blipFill>
        <p:spPr>
          <a:xfrm>
            <a:off x="1631504" y="4647208"/>
            <a:ext cx="8928992" cy="2109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 descr="http://kirovipk.ru/sites/default/files/novost/tl_1-copy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381" b="-873"/>
          <a:stretch/>
        </p:blipFill>
        <p:spPr bwMode="auto">
          <a:xfrm>
            <a:off x="1159843" y="1766341"/>
            <a:ext cx="838200" cy="7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liparts.co/cliparts/zcX/o9K/zcXo9KM9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4" y="2759811"/>
            <a:ext cx="593279" cy="6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99364" y="1880529"/>
            <a:ext cx="451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Ассоциация учителей истории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обществознания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632" y="2915600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Ассоциация учителей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физики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632" y="3773985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Ассоциация учителей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математики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96000" y="1835601"/>
            <a:ext cx="1118988" cy="746378"/>
          </a:xfrm>
          <a:prstGeom prst="round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7295112" y="1880529"/>
            <a:ext cx="451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Ассоциация учителей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русского языка и литературы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308" name="Picture 20" descr="http://many.kabobo.ru/tw_files2/urls_2503/12/d-11517/11517_html_m5c3a304c.gi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7" y="3168881"/>
            <a:ext cx="1366953" cy="8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38970" y="3256642"/>
            <a:ext cx="451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Ассоциация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участников конкурса «Учитель года»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312" name="Picture 24" descr="https://egeikt.files.wordpress.com/2017/06/2016_10_14-768x768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6" y="3539694"/>
            <a:ext cx="761373" cy="7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562</Words>
  <Application>Microsoft Office PowerPoint</Application>
  <PresentationFormat>Широкоэкранный</PresentationFormat>
  <Paragraphs>104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Aparajita</vt:lpstr>
      <vt:lpstr>Arial</vt:lpstr>
      <vt:lpstr>Calibri</vt:lpstr>
      <vt:lpstr>Calibri Light</vt:lpstr>
      <vt:lpstr>Candara</vt:lpstr>
      <vt:lpstr>DejaVuSans</vt:lpstr>
      <vt:lpstr>Times New Roman</vt:lpstr>
      <vt:lpstr>Wingdings</vt:lpstr>
      <vt:lpstr>Тема Office</vt:lpstr>
      <vt:lpstr>Методическая поддержка педагогов и школьных команд во внедрении и реализации эффективных образовательных технологий</vt:lpstr>
      <vt:lpstr>ОПЫТ ТОИПКРО  в ОБУЧЕНИИ ПЕДАГОГОВ ЭФФЕКТИВНЫМ ОБРАЗОВАТЕЛНЫМ ТЕХНОЛОГИЯМ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Юлия Югина</cp:lastModifiedBy>
  <cp:revision>194</cp:revision>
  <cp:lastPrinted>2019-01-25T01:17:40Z</cp:lastPrinted>
  <dcterms:created xsi:type="dcterms:W3CDTF">2018-10-29T09:57:19Z</dcterms:created>
  <dcterms:modified xsi:type="dcterms:W3CDTF">2019-02-06T06:55:11Z</dcterms:modified>
</cp:coreProperties>
</file>