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83" r:id="rId2"/>
    <p:sldId id="317" r:id="rId3"/>
    <p:sldId id="318" r:id="rId4"/>
    <p:sldId id="300" r:id="rId5"/>
    <p:sldId id="316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9EB5DF9-51E9-4512-97FD-AFD9F1603388}">
          <p14:sldIdLst>
            <p14:sldId id="283"/>
            <p14:sldId id="317"/>
            <p14:sldId id="318"/>
            <p14:sldId id="300"/>
            <p14:sldId id="316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</p14:sldIdLst>
        </p14:section>
        <p14:section name="Раздел без заголовка" id="{A371F27A-78A1-4F68-A3B8-E1D3CDB952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 varScale="1">
        <p:scale>
          <a:sx n="74" d="100"/>
          <a:sy n="74" d="100"/>
        </p:scale>
        <p:origin x="141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52309-121D-48D8-BA91-EEA9589D211E}" type="datetimeFigureOut">
              <a:rPr lang="ru-RU" smtClean="0"/>
              <a:pPr/>
              <a:t>14.12.2017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F4F21C-6AE8-47CC-AC98-24B08056B19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133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F4F21C-6AE8-47CC-AC98-24B08056B19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829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>
                <a:solidFill>
                  <a:prstClr val="black"/>
                </a:solidFill>
              </a:rPr>
              <a:pPr/>
              <a:t>14.12.2017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>
                <a:solidFill>
                  <a:prstClr val="black"/>
                </a:solidFill>
              </a:rPr>
              <a:pPr/>
              <a:t>14.12.2017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>
                <a:solidFill>
                  <a:prstClr val="black"/>
                </a:solidFill>
              </a:rPr>
              <a:pPr/>
              <a:t>14.12.2017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>
                <a:solidFill>
                  <a:prstClr val="black"/>
                </a:solidFill>
              </a:rPr>
              <a:pPr/>
              <a:t>14.12.2017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>
                <a:solidFill>
                  <a:prstClr val="black"/>
                </a:solidFill>
              </a:rPr>
              <a:pPr/>
              <a:t>14.12.2017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>
                <a:solidFill>
                  <a:prstClr val="black"/>
                </a:solidFill>
              </a:rPr>
              <a:pPr/>
              <a:t>14.12.2017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>
                <a:solidFill>
                  <a:prstClr val="black"/>
                </a:solidFill>
              </a:rPr>
              <a:pPr/>
              <a:t>14.12.2017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>
                <a:solidFill>
                  <a:prstClr val="black"/>
                </a:solidFill>
              </a:rPr>
              <a:pPr/>
              <a:t>14.12.2017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>
                <a:solidFill>
                  <a:prstClr val="black"/>
                </a:solidFill>
              </a:rPr>
              <a:pPr/>
              <a:t>14.12.2017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>
                <a:solidFill>
                  <a:prstClr val="black"/>
                </a:solidFill>
              </a:rPr>
              <a:pPr/>
              <a:t>14.12.2017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D7FAD6-8E50-4D41-B02D-AAA6D80E73C8}" type="datetimeFigureOut">
              <a:rPr lang="ru-RU" smtClean="0">
                <a:solidFill>
                  <a:prstClr val="black"/>
                </a:solidFill>
              </a:rPr>
              <a:pPr/>
              <a:t>14.12.2017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09A128-E744-4400-929C-6D8E4AABC85E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Прямоугольник 85"/>
          <p:cNvSpPr/>
          <p:nvPr userDrawn="1"/>
        </p:nvSpPr>
        <p:spPr>
          <a:xfrm>
            <a:off x="714348" y="285728"/>
            <a:ext cx="8215370" cy="63579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6642556"/>
            <a:ext cx="150016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dirty="0" smtClean="0">
                <a:solidFill>
                  <a:prstClr val="white">
                    <a:lumMod val="85000"/>
                  </a:prstClr>
                </a:solidFill>
                <a:latin typeface="Times New Roman" pitchFamily="18" charset="0"/>
                <a:cs typeface="Times New Roman" pitchFamily="18" charset="0"/>
              </a:rPr>
              <a:t>© Фокина Лидия Петровна </a:t>
            </a:r>
            <a:endParaRPr lang="ru-RU" sz="800" dirty="0">
              <a:solidFill>
                <a:prstClr val="white">
                  <a:lumMod val="8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7"/>
          <p:cNvGrpSpPr/>
          <p:nvPr userDrawn="1"/>
        </p:nvGrpSpPr>
        <p:grpSpPr>
          <a:xfrm rot="10800000">
            <a:off x="357158" y="6147194"/>
            <a:ext cx="821538" cy="250033"/>
            <a:chOff x="2714612" y="1428736"/>
            <a:chExt cx="2857520" cy="785818"/>
          </a:xfrm>
          <a:solidFill>
            <a:srgbClr val="92D050"/>
          </a:solidFill>
        </p:grpSpPr>
        <p:sp>
          <p:nvSpPr>
            <p:cNvPr id="9" name="Овал 8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" name="Овал 11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3" name="Группа 13"/>
          <p:cNvGrpSpPr/>
          <p:nvPr userDrawn="1"/>
        </p:nvGrpSpPr>
        <p:grpSpPr>
          <a:xfrm rot="10800000">
            <a:off x="357158" y="5436391"/>
            <a:ext cx="821538" cy="250033"/>
            <a:chOff x="2714612" y="1428736"/>
            <a:chExt cx="2857520" cy="785818"/>
          </a:xfrm>
          <a:solidFill>
            <a:srgbClr val="92D050"/>
          </a:solidFill>
        </p:grpSpPr>
        <p:sp>
          <p:nvSpPr>
            <p:cNvPr id="15" name="Овал 14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6" name="Овал 15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7" name="Овал 16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8" name="Овал 17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4" name="Группа 86"/>
          <p:cNvGrpSpPr/>
          <p:nvPr userDrawn="1"/>
        </p:nvGrpSpPr>
        <p:grpSpPr>
          <a:xfrm rot="10800000">
            <a:off x="357158" y="4725588"/>
            <a:ext cx="821538" cy="250033"/>
            <a:chOff x="2714612" y="1428736"/>
            <a:chExt cx="2857520" cy="785818"/>
          </a:xfrm>
          <a:solidFill>
            <a:srgbClr val="92D050"/>
          </a:solidFill>
        </p:grpSpPr>
        <p:sp>
          <p:nvSpPr>
            <p:cNvPr id="88" name="Овал 87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89" name="Овал 88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0" name="Овал 89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1" name="Овал 90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2" name="Скругленный прямоугольник 91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5" name="Группа 92"/>
          <p:cNvGrpSpPr/>
          <p:nvPr userDrawn="1"/>
        </p:nvGrpSpPr>
        <p:grpSpPr>
          <a:xfrm rot="10800000">
            <a:off x="357158" y="4014785"/>
            <a:ext cx="821538" cy="250033"/>
            <a:chOff x="2714612" y="1428736"/>
            <a:chExt cx="2857520" cy="785818"/>
          </a:xfrm>
          <a:solidFill>
            <a:srgbClr val="92D050"/>
          </a:solidFill>
        </p:grpSpPr>
        <p:sp>
          <p:nvSpPr>
            <p:cNvPr id="94" name="Овал 93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5" name="Овал 94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6" name="Овал 95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7" name="Овал 96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98" name="Скругленный прямоугольник 97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6" name="Группа 98"/>
          <p:cNvGrpSpPr/>
          <p:nvPr userDrawn="1"/>
        </p:nvGrpSpPr>
        <p:grpSpPr>
          <a:xfrm rot="10800000">
            <a:off x="357158" y="3303982"/>
            <a:ext cx="821538" cy="250033"/>
            <a:chOff x="2714612" y="1428736"/>
            <a:chExt cx="2857520" cy="785818"/>
          </a:xfrm>
          <a:solidFill>
            <a:srgbClr val="92D050"/>
          </a:solidFill>
        </p:grpSpPr>
        <p:sp>
          <p:nvSpPr>
            <p:cNvPr id="100" name="Овал 99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1" name="Овал 100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3" name="Овал 102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4" name="Скругленный прямоугольник 103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8" name="Группа 104"/>
          <p:cNvGrpSpPr/>
          <p:nvPr userDrawn="1"/>
        </p:nvGrpSpPr>
        <p:grpSpPr>
          <a:xfrm rot="10800000">
            <a:off x="357158" y="2593179"/>
            <a:ext cx="821538" cy="250033"/>
            <a:chOff x="2714612" y="1428736"/>
            <a:chExt cx="2857520" cy="785818"/>
          </a:xfrm>
          <a:solidFill>
            <a:srgbClr val="92D050"/>
          </a:solidFill>
        </p:grpSpPr>
        <p:sp>
          <p:nvSpPr>
            <p:cNvPr id="106" name="Овал 105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7" name="Овал 106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8" name="Овал 107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09" name="Овал 108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0" name="Скругленный прямоугольник 109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14" name="Группа 110"/>
          <p:cNvGrpSpPr/>
          <p:nvPr userDrawn="1"/>
        </p:nvGrpSpPr>
        <p:grpSpPr>
          <a:xfrm rot="10800000">
            <a:off x="357158" y="1882376"/>
            <a:ext cx="821538" cy="250033"/>
            <a:chOff x="2714612" y="1428736"/>
            <a:chExt cx="2857520" cy="785818"/>
          </a:xfrm>
          <a:solidFill>
            <a:srgbClr val="92D050"/>
          </a:solidFill>
        </p:grpSpPr>
        <p:sp>
          <p:nvSpPr>
            <p:cNvPr id="112" name="Овал 111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3" name="Овал 112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4" name="Овал 113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5" name="Овал 114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6" name="Скругленный прямоугольник 115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20" name="Группа 116"/>
          <p:cNvGrpSpPr/>
          <p:nvPr userDrawn="1"/>
        </p:nvGrpSpPr>
        <p:grpSpPr>
          <a:xfrm rot="10800000">
            <a:off x="357158" y="1171573"/>
            <a:ext cx="821538" cy="250033"/>
            <a:chOff x="2714612" y="1428736"/>
            <a:chExt cx="2857520" cy="785818"/>
          </a:xfrm>
          <a:solidFill>
            <a:srgbClr val="92D050"/>
          </a:solidFill>
        </p:grpSpPr>
        <p:sp>
          <p:nvSpPr>
            <p:cNvPr id="118" name="Овал 117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19" name="Овал 118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1" name="Овал 120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2" name="Скругленный прямоугольник 121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  <p:grpSp>
        <p:nvGrpSpPr>
          <p:cNvPr id="21" name="Группа 122"/>
          <p:cNvGrpSpPr/>
          <p:nvPr userDrawn="1"/>
        </p:nvGrpSpPr>
        <p:grpSpPr>
          <a:xfrm rot="10800000">
            <a:off x="357158" y="460770"/>
            <a:ext cx="821538" cy="250033"/>
            <a:chOff x="2714612" y="1428736"/>
            <a:chExt cx="2857520" cy="785818"/>
          </a:xfrm>
          <a:solidFill>
            <a:srgbClr val="92D050"/>
          </a:solidFill>
        </p:grpSpPr>
        <p:sp>
          <p:nvSpPr>
            <p:cNvPr id="124" name="Овал 123"/>
            <p:cNvSpPr/>
            <p:nvPr/>
          </p:nvSpPr>
          <p:spPr>
            <a:xfrm>
              <a:off x="4786314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2714612" y="1428736"/>
              <a:ext cx="785818" cy="785818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4929190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7" name="Овал 126"/>
            <p:cNvSpPr/>
            <p:nvPr/>
          </p:nvSpPr>
          <p:spPr>
            <a:xfrm>
              <a:off x="2857488" y="1571612"/>
              <a:ext cx="500066" cy="50006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sp>
          <p:nvSpPr>
            <p:cNvPr id="128" name="Скругленный прямоугольник 127"/>
            <p:cNvSpPr/>
            <p:nvPr/>
          </p:nvSpPr>
          <p:spPr>
            <a:xfrm>
              <a:off x="3071802" y="1571612"/>
              <a:ext cx="2143140" cy="500066"/>
            </a:xfrm>
            <a:prstGeom prst="round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  <a:scene3d>
              <a:camera prst="perspectiveFront"/>
              <a:lightRig rig="balanced" dir="t">
                <a:rot lat="0" lon="0" rev="8700000"/>
              </a:lightRig>
            </a:scene3d>
            <a:sp3d>
              <a:bevelT w="190500" h="38100" prst="divot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900" y="1844824"/>
            <a:ext cx="6048672" cy="388843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91748"/>
            <a:ext cx="7643192" cy="2101148"/>
          </a:xfrm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Благоприятный психологический климат как основное условие создания атмосферы сотворчества на уроке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11383" y="5949280"/>
            <a:ext cx="54360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Татьяна Алексеевна Карнаухова</a:t>
            </a:r>
          </a:p>
          <a:p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педагог-психолог МАОУ СОШ № 44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4296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560840" cy="432048"/>
          </a:xfrm>
        </p:spPr>
        <p:txBody>
          <a:bodyPr/>
          <a:lstStyle/>
          <a:p>
            <a:r>
              <a:rPr lang="ru-RU" sz="2000" b="1" u="sng" dirty="0"/>
              <a:t>СПЕЦИАЛЬНЫЕ  ЗНАНИЯ И УМЕНИЯ: 3 группа</a:t>
            </a:r>
            <a:r>
              <a:rPr lang="ru-RU" sz="2800" b="1" u="sng" dirty="0"/>
              <a:t>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736848"/>
            <a:ext cx="7632848" cy="5760640"/>
          </a:xfrm>
        </p:spPr>
        <p:txBody>
          <a:bodyPr/>
          <a:lstStyle/>
          <a:p>
            <a:endParaRPr lang="ru-RU" sz="2000" dirty="0" smtClean="0"/>
          </a:p>
          <a:p>
            <a:r>
              <a:rPr lang="ru-RU" sz="2000" dirty="0" smtClean="0"/>
              <a:t>знание </a:t>
            </a:r>
            <a:r>
              <a:rPr lang="ru-RU" sz="2000" dirty="0"/>
              <a:t>психологии, педагогики, </a:t>
            </a:r>
            <a:r>
              <a:rPr lang="ru-RU" sz="2000" dirty="0" smtClean="0"/>
              <a:t>преподаваемого </a:t>
            </a:r>
            <a:r>
              <a:rPr lang="ru-RU" sz="2000" dirty="0"/>
              <a:t>предмета и методики обучения;</a:t>
            </a:r>
          </a:p>
          <a:p>
            <a:r>
              <a:rPr lang="ru-RU" sz="2000" dirty="0" smtClean="0"/>
              <a:t>умение </a:t>
            </a:r>
            <a:r>
              <a:rPr lang="ru-RU" sz="2000" dirty="0"/>
              <a:t>воспринимать </a:t>
            </a:r>
            <a:r>
              <a:rPr lang="ru-RU" sz="2000" dirty="0" smtClean="0"/>
              <a:t>учащегося </a:t>
            </a:r>
            <a:r>
              <a:rPr lang="ru-RU" sz="2000" dirty="0"/>
              <a:t>как </a:t>
            </a:r>
            <a:r>
              <a:rPr lang="ru-RU" sz="2000" b="1" dirty="0"/>
              <a:t>целостную личность </a:t>
            </a:r>
            <a:r>
              <a:rPr lang="ru-RU" sz="2000" dirty="0"/>
              <a:t>со своими </a:t>
            </a:r>
            <a:r>
              <a:rPr lang="ru-RU" sz="2000" dirty="0" smtClean="0"/>
              <a:t>качествами</a:t>
            </a:r>
            <a:r>
              <a:rPr lang="ru-RU" sz="2000" dirty="0"/>
              <a:t>, потребностями, характером;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умение </a:t>
            </a:r>
            <a:r>
              <a:rPr lang="ru-RU" sz="2000" dirty="0"/>
              <a:t>правильно воспринимать </a:t>
            </a:r>
            <a:r>
              <a:rPr lang="ru-RU" sz="2000" b="1" dirty="0" smtClean="0"/>
              <a:t>процессы</a:t>
            </a:r>
            <a:r>
              <a:rPr lang="ru-RU" sz="2000" b="1" dirty="0"/>
              <a:t>,</a:t>
            </a:r>
            <a:r>
              <a:rPr lang="ru-RU" sz="2000" dirty="0"/>
              <a:t> происходящие в </a:t>
            </a:r>
            <a:r>
              <a:rPr lang="ru-RU" sz="2000" b="1" dirty="0"/>
              <a:t>жизни коллектива </a:t>
            </a:r>
            <a:r>
              <a:rPr lang="ru-RU" sz="2000" dirty="0"/>
              <a:t>и </a:t>
            </a:r>
            <a:r>
              <a:rPr lang="ru-RU" sz="2000" dirty="0" smtClean="0"/>
              <a:t>каждого ребенка; </a:t>
            </a:r>
            <a:endParaRPr lang="ru-RU" sz="2000" dirty="0"/>
          </a:p>
          <a:p>
            <a:r>
              <a:rPr lang="ru-RU" sz="2000" dirty="0" smtClean="0"/>
              <a:t>умение </a:t>
            </a:r>
            <a:r>
              <a:rPr lang="ru-RU" sz="2000" b="1" dirty="0"/>
              <a:t>анализировать</a:t>
            </a:r>
            <a:r>
              <a:rPr lang="ru-RU" sz="2000" dirty="0"/>
              <a:t> ситуации жизни и деятельности </a:t>
            </a:r>
            <a:r>
              <a:rPr lang="ru-RU" sz="2000" dirty="0" smtClean="0"/>
              <a:t>учащихся </a:t>
            </a:r>
            <a:r>
              <a:rPr lang="ru-RU" sz="2000" dirty="0"/>
              <a:t>и находить </a:t>
            </a:r>
            <a:r>
              <a:rPr lang="ru-RU" sz="2000" b="1" dirty="0"/>
              <a:t>педагогически целесообразные решения; 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умение </a:t>
            </a:r>
            <a:r>
              <a:rPr lang="ru-RU" sz="2000" b="1" dirty="0"/>
              <a:t>видеть существенное и случайное </a:t>
            </a:r>
            <a:r>
              <a:rPr lang="ru-RU" sz="2000" dirty="0"/>
              <a:t>в ситуациях взаимодействия и взаимоотношений;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умение </a:t>
            </a:r>
            <a:r>
              <a:rPr lang="ru-RU" sz="2000" b="1" dirty="0"/>
              <a:t>выбирать и применять различные методы </a:t>
            </a:r>
            <a:r>
              <a:rPr lang="ru-RU" sz="2000" dirty="0"/>
              <a:t>воспитания в соответствии с </a:t>
            </a:r>
            <a:r>
              <a:rPr lang="ru-RU" sz="2000" b="1" dirty="0"/>
              <a:t>особенностями </a:t>
            </a:r>
            <a:r>
              <a:rPr lang="ru-RU" sz="2000" b="1" dirty="0" smtClean="0"/>
              <a:t>школьника </a:t>
            </a:r>
            <a:r>
              <a:rPr lang="ru-RU" sz="2000" b="1" dirty="0"/>
              <a:t>и ситуации</a:t>
            </a:r>
            <a:r>
              <a:rPr lang="ru-RU" sz="2000" dirty="0"/>
              <a:t>;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</a:t>
            </a:r>
            <a:r>
              <a:rPr lang="ru-RU" sz="2000" dirty="0"/>
              <a:t>умение </a:t>
            </a:r>
            <a:r>
              <a:rPr lang="ru-RU" sz="2000" b="1" dirty="0"/>
              <a:t>рефлексировать </a:t>
            </a:r>
            <a:r>
              <a:rPr lang="ru-RU" sz="2000" dirty="0"/>
              <a:t>и др.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039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56754"/>
            <a:ext cx="7776864" cy="6124574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Процесс формирования и совершенствования профессионального </a:t>
            </a:r>
            <a:r>
              <a:rPr lang="ru-RU" sz="2400" b="1" dirty="0"/>
              <a:t>мастерства</a:t>
            </a:r>
            <a:r>
              <a:rPr lang="ru-RU" sz="2400" dirty="0"/>
              <a:t> педагога, </a:t>
            </a:r>
            <a:r>
              <a:rPr lang="ru-RU" sz="2400" dirty="0" smtClean="0"/>
              <a:t>должен </a:t>
            </a:r>
            <a:r>
              <a:rPr lang="ru-RU" sz="2400" dirty="0"/>
              <a:t>включать в себя, </a:t>
            </a:r>
            <a:r>
              <a:rPr lang="ru-RU" sz="2400" dirty="0" smtClean="0"/>
              <a:t> </a:t>
            </a:r>
            <a:r>
              <a:rPr lang="ru-RU" sz="2400" dirty="0"/>
              <a:t>развитие его </a:t>
            </a:r>
            <a:r>
              <a:rPr lang="ru-RU" sz="2400" b="1" dirty="0"/>
              <a:t>личностных </a:t>
            </a:r>
            <a:r>
              <a:rPr lang="ru-RU" sz="2400" dirty="0"/>
              <a:t>качеств, </a:t>
            </a:r>
            <a:r>
              <a:rPr lang="ru-RU" sz="2400" b="1" dirty="0"/>
              <a:t>профессиональных </a:t>
            </a:r>
            <a:r>
              <a:rPr lang="ru-RU" sz="2400" dirty="0"/>
              <a:t>способностей и умений. Однако такое совершенствование невозможно осуществить по </a:t>
            </a:r>
            <a:r>
              <a:rPr lang="ru-RU" sz="2400" b="1" dirty="0"/>
              <a:t>желанию или по велению извне. </a:t>
            </a:r>
            <a:r>
              <a:rPr lang="ru-RU" sz="2400" dirty="0"/>
              <a:t>Только </a:t>
            </a:r>
            <a:r>
              <a:rPr lang="ru-RU" sz="2400" b="1" dirty="0"/>
              <a:t>осознанная целенаправленная </a:t>
            </a:r>
            <a:r>
              <a:rPr lang="ru-RU" sz="2400" b="1" dirty="0" smtClean="0"/>
              <a:t>деятельность педагога </a:t>
            </a:r>
            <a:r>
              <a:rPr lang="ru-RU" sz="2400" dirty="0"/>
              <a:t>в </a:t>
            </a:r>
            <a:r>
              <a:rPr lang="ru-RU" sz="2400" dirty="0" smtClean="0"/>
              <a:t>направлении  самосовершенствования может </a:t>
            </a:r>
            <a:r>
              <a:rPr lang="ru-RU" sz="2400" dirty="0"/>
              <a:t>привести к </a:t>
            </a:r>
            <a:r>
              <a:rPr lang="ru-RU" sz="2400" dirty="0" smtClean="0"/>
              <a:t>успеху</a:t>
            </a:r>
            <a:r>
              <a:rPr lang="ru-RU" sz="2400" dirty="0"/>
              <a:t>:</a:t>
            </a:r>
            <a:endParaRPr lang="ru-RU" sz="2400" dirty="0" smtClean="0"/>
          </a:p>
          <a:p>
            <a:r>
              <a:rPr lang="ru-RU" sz="1800" dirty="0"/>
              <a:t>получение и </a:t>
            </a:r>
            <a:r>
              <a:rPr lang="ru-RU" sz="1800" dirty="0" err="1"/>
              <a:t>интериоризацию</a:t>
            </a:r>
            <a:r>
              <a:rPr lang="ru-RU" sz="1800" dirty="0"/>
              <a:t> новейшей информации в области педагогики и психологии</a:t>
            </a:r>
            <a:r>
              <a:rPr lang="ru-RU" sz="1800" dirty="0" smtClean="0"/>
              <a:t>;</a:t>
            </a:r>
          </a:p>
          <a:p>
            <a:r>
              <a:rPr lang="ru-RU" sz="1800" dirty="0" smtClean="0"/>
              <a:t> </a:t>
            </a:r>
            <a:r>
              <a:rPr lang="ru-RU" sz="1800" dirty="0"/>
              <a:t>изучение опыта других педагогов (лекции, беседы, семинары, дискуссии</a:t>
            </a:r>
            <a:r>
              <a:rPr lang="ru-RU" sz="1800" dirty="0" smtClean="0"/>
              <a:t>);</a:t>
            </a:r>
          </a:p>
          <a:p>
            <a:r>
              <a:rPr lang="ru-RU" sz="1800" dirty="0" smtClean="0"/>
              <a:t> самопознание </a:t>
            </a:r>
            <a:r>
              <a:rPr lang="ru-RU" sz="1800" dirty="0"/>
              <a:t>и самосовершенствование педагогической техники (</a:t>
            </a:r>
            <a:r>
              <a:rPr lang="ru-RU" sz="1800" dirty="0" smtClean="0"/>
              <a:t>тренинги);</a:t>
            </a:r>
          </a:p>
          <a:p>
            <a:r>
              <a:rPr lang="ru-RU" sz="1800" dirty="0" smtClean="0"/>
              <a:t> обретение </a:t>
            </a:r>
            <a:r>
              <a:rPr lang="ru-RU" sz="1800" dirty="0"/>
              <a:t>опыта осуществления взаимодействия и сотрудничества с </a:t>
            </a:r>
            <a:r>
              <a:rPr lang="ru-RU" sz="1800" dirty="0" smtClean="0"/>
              <a:t>учащимися </a:t>
            </a:r>
            <a:r>
              <a:rPr lang="ru-RU" sz="1800" dirty="0"/>
              <a:t>(имитационные и деловые игры, обсуждение и анализ </a:t>
            </a:r>
            <a:r>
              <a:rPr lang="ru-RU" sz="1800" dirty="0" smtClean="0"/>
              <a:t>ситуаций)</a:t>
            </a:r>
            <a:endParaRPr lang="ru-RU" sz="1800" dirty="0"/>
          </a:p>
          <a:p>
            <a:pPr marL="0" indent="0"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20302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620688"/>
            <a:ext cx="7632848" cy="864096"/>
          </a:xfrm>
        </p:spPr>
        <p:txBody>
          <a:bodyPr/>
          <a:lstStyle/>
          <a:p>
            <a:r>
              <a:rPr lang="ru-RU" sz="2800" b="1" dirty="0"/>
              <a:t>Классификации стилей педагогического общения: </a:t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0288" y="1484784"/>
            <a:ext cx="7662192" cy="4968552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— </a:t>
            </a:r>
            <a:r>
              <a:rPr lang="ru-RU" sz="2400" b="1" dirty="0">
                <a:solidFill>
                  <a:srgbClr val="7030A0"/>
                </a:solidFill>
              </a:rPr>
              <a:t>авторитарный, демократический, либеральный </a:t>
            </a:r>
            <a:r>
              <a:rPr lang="ru-RU" sz="2400" dirty="0">
                <a:solidFill>
                  <a:srgbClr val="7030A0"/>
                </a:solidFill>
              </a:rPr>
              <a:t>(С. В. Кондратьева, Н. Ф. Маслова, И. А. </a:t>
            </a:r>
            <a:r>
              <a:rPr lang="ru-RU" sz="2400" dirty="0" err="1">
                <a:solidFill>
                  <a:srgbClr val="7030A0"/>
                </a:solidFill>
              </a:rPr>
              <a:t>Рапопорт</a:t>
            </a:r>
            <a:r>
              <a:rPr lang="ru-RU" sz="2400" dirty="0">
                <a:solidFill>
                  <a:srgbClr val="7030A0"/>
                </a:solidFill>
              </a:rPr>
              <a:t> и др</a:t>
            </a:r>
            <a:r>
              <a:rPr lang="ru-RU" sz="2400" dirty="0" smtClean="0">
                <a:solidFill>
                  <a:srgbClr val="7030A0"/>
                </a:solidFill>
              </a:rPr>
              <a:t>.);</a:t>
            </a:r>
          </a:p>
          <a:p>
            <a:pPr marL="0" indent="0">
              <a:buNone/>
            </a:pPr>
            <a:r>
              <a:rPr lang="ru-RU" sz="2400" dirty="0" smtClean="0"/>
              <a:t> </a:t>
            </a:r>
            <a:r>
              <a:rPr lang="ru-RU" sz="2400" dirty="0">
                <a:solidFill>
                  <a:schemeClr val="accent1"/>
                </a:solidFill>
              </a:rPr>
              <a:t>— </a:t>
            </a:r>
            <a:r>
              <a:rPr lang="ru-RU" sz="2400" b="1" dirty="0">
                <a:solidFill>
                  <a:schemeClr val="accent1"/>
                </a:solidFill>
              </a:rPr>
              <a:t>«разящие стрелы», «возвращающийся бумеранг», «снующий челнок», «плывущий плот» </a:t>
            </a:r>
            <a:r>
              <a:rPr lang="ru-RU" sz="2400" dirty="0">
                <a:solidFill>
                  <a:schemeClr val="accent1"/>
                </a:solidFill>
              </a:rPr>
              <a:t>(А. Н. </a:t>
            </a:r>
            <a:r>
              <a:rPr lang="ru-RU" sz="2400" dirty="0" err="1">
                <a:solidFill>
                  <a:schemeClr val="accent1"/>
                </a:solidFill>
              </a:rPr>
              <a:t>Лутошкин</a:t>
            </a:r>
            <a:r>
              <a:rPr lang="ru-RU" sz="2400" dirty="0">
                <a:solidFill>
                  <a:schemeClr val="accent1"/>
                </a:solidFill>
              </a:rPr>
              <a:t>); </a:t>
            </a:r>
            <a:r>
              <a:rPr lang="ru-RU" sz="2400" dirty="0">
                <a:solidFill>
                  <a:srgbClr val="0070C0"/>
                </a:solidFill>
              </a:rPr>
              <a:t>— </a:t>
            </a:r>
            <a:r>
              <a:rPr lang="ru-RU" sz="2400" b="1" dirty="0">
                <a:solidFill>
                  <a:srgbClr val="0070C0"/>
                </a:solidFill>
              </a:rPr>
              <a:t>устойчиво‑положительный, пассивно‑положительный, </a:t>
            </a:r>
            <a:r>
              <a:rPr lang="ru-RU" sz="2400" b="1" dirty="0" smtClean="0">
                <a:solidFill>
                  <a:srgbClr val="0070C0"/>
                </a:solidFill>
              </a:rPr>
              <a:t>неустойчивый</a:t>
            </a:r>
            <a:r>
              <a:rPr lang="ru-RU" sz="2400" b="1" dirty="0">
                <a:solidFill>
                  <a:srgbClr val="0070C0"/>
                </a:solidFill>
              </a:rPr>
              <a:t>, ситуативно‑отрицательный, устойчиво‑отрицательный </a:t>
            </a:r>
            <a:r>
              <a:rPr lang="ru-RU" sz="2400" dirty="0">
                <a:solidFill>
                  <a:srgbClr val="0070C0"/>
                </a:solidFill>
              </a:rPr>
              <a:t>(Н. А. </a:t>
            </a:r>
            <a:r>
              <a:rPr lang="ru-RU" sz="2400" dirty="0" err="1">
                <a:solidFill>
                  <a:srgbClr val="0070C0"/>
                </a:solidFill>
              </a:rPr>
              <a:t>Березовин</a:t>
            </a:r>
            <a:r>
              <a:rPr lang="ru-RU" sz="2400" dirty="0">
                <a:solidFill>
                  <a:srgbClr val="0070C0"/>
                </a:solidFill>
              </a:rPr>
              <a:t>, Я. Л. </a:t>
            </a:r>
            <a:r>
              <a:rPr lang="ru-RU" sz="2400" dirty="0" err="1">
                <a:solidFill>
                  <a:srgbClr val="0070C0"/>
                </a:solidFill>
              </a:rPr>
              <a:t>Коломинский</a:t>
            </a:r>
            <a:r>
              <a:rPr lang="ru-RU" sz="2400" dirty="0">
                <a:solidFill>
                  <a:srgbClr val="0070C0"/>
                </a:solidFill>
              </a:rPr>
              <a:t>) и др</a:t>
            </a:r>
            <a:r>
              <a:rPr lang="ru-RU" sz="2400" dirty="0" smtClean="0">
                <a:solidFill>
                  <a:srgbClr val="0070C0"/>
                </a:solidFill>
              </a:rPr>
              <a:t>.;</a:t>
            </a:r>
          </a:p>
          <a:p>
            <a:pPr marL="0" indent="0">
              <a:buNone/>
            </a:pPr>
            <a:r>
              <a:rPr lang="ru-RU" sz="2400" dirty="0" smtClean="0"/>
              <a:t> </a:t>
            </a:r>
            <a:r>
              <a:rPr lang="ru-RU" sz="2400" dirty="0"/>
              <a:t>— </a:t>
            </a:r>
            <a:r>
              <a:rPr lang="ru-RU" sz="2400" b="1" dirty="0">
                <a:solidFill>
                  <a:srgbClr val="FF0000"/>
                </a:solidFill>
              </a:rPr>
              <a:t>«совместное творчество», «дружеское расположение», «</a:t>
            </a:r>
            <a:r>
              <a:rPr lang="ru-RU" sz="2400" b="1" dirty="0" smtClean="0">
                <a:solidFill>
                  <a:srgbClr val="FF0000"/>
                </a:solidFill>
              </a:rPr>
              <a:t>заигрывание</a:t>
            </a:r>
            <a:r>
              <a:rPr lang="ru-RU" sz="2400" b="1" dirty="0">
                <a:solidFill>
                  <a:srgbClr val="FF0000"/>
                </a:solidFill>
              </a:rPr>
              <a:t>», «устрашение», «дистанция», «</a:t>
            </a:r>
            <a:r>
              <a:rPr lang="ru-RU" sz="2400" b="1" dirty="0" err="1">
                <a:solidFill>
                  <a:srgbClr val="FF0000"/>
                </a:solidFill>
              </a:rPr>
              <a:t>менторство</a:t>
            </a:r>
            <a:r>
              <a:rPr lang="ru-RU" sz="2400" b="1" dirty="0">
                <a:solidFill>
                  <a:srgbClr val="FF0000"/>
                </a:solidFill>
              </a:rPr>
              <a:t>» </a:t>
            </a:r>
            <a:r>
              <a:rPr lang="ru-RU" sz="2400" dirty="0">
                <a:solidFill>
                  <a:srgbClr val="FF0000"/>
                </a:solidFill>
              </a:rPr>
              <a:t>(В. А. Кан-Калик).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4175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47328"/>
            <a:ext cx="7560840" cy="1143000"/>
          </a:xfrm>
        </p:spPr>
        <p:txBody>
          <a:bodyPr/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НЕЭФФЕКТИВНЫЕ </a:t>
            </a:r>
            <a:r>
              <a:rPr lang="ru-RU" sz="2000" b="1" dirty="0">
                <a:solidFill>
                  <a:srgbClr val="0070C0"/>
                </a:solidFill>
              </a:rPr>
              <a:t>«</a:t>
            </a:r>
            <a:r>
              <a:rPr lang="ru-RU" sz="2000" b="1" dirty="0" smtClean="0">
                <a:solidFill>
                  <a:srgbClr val="0070C0"/>
                </a:solidFill>
              </a:rPr>
              <a:t>МОДЕЛИ» ВЗАИМОДЕЙСТВИЯ  </a:t>
            </a:r>
            <a:r>
              <a:rPr lang="ru-RU" sz="2000" b="1" dirty="0">
                <a:solidFill>
                  <a:srgbClr val="0070C0"/>
                </a:solidFill>
              </a:rPr>
              <a:t>ПЕДАГОГА С УЧЕНИКАМИ НА УРОКЕ</a:t>
            </a:r>
            <a:br>
              <a:rPr lang="ru-RU" sz="2000" b="1" dirty="0">
                <a:solidFill>
                  <a:srgbClr val="0070C0"/>
                </a:solidFill>
              </a:rPr>
            </a:b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124744"/>
            <a:ext cx="7427168" cy="5328592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>
                <a:solidFill>
                  <a:srgbClr val="0070C0"/>
                </a:solidFill>
              </a:rPr>
              <a:t>«МОНБЛАН»</a:t>
            </a:r>
          </a:p>
          <a:p>
            <a:pPr marL="0" indent="0">
              <a:buNone/>
            </a:pPr>
            <a:r>
              <a:rPr lang="ru-RU" sz="2400" dirty="0"/>
              <a:t>Подобно горной вершине </a:t>
            </a:r>
            <a:r>
              <a:rPr lang="ru-RU" sz="2400" b="1" dirty="0"/>
              <a:t>возвышается такой учитель над классом</a:t>
            </a:r>
            <a:r>
              <a:rPr lang="ru-RU" sz="2400" dirty="0"/>
              <a:t>. Он </a:t>
            </a:r>
            <a:r>
              <a:rPr lang="ru-RU" sz="2400" b="1" dirty="0"/>
              <a:t>парит </a:t>
            </a:r>
            <a:r>
              <a:rPr lang="ru-RU" sz="2400" dirty="0"/>
              <a:t>в мире знаний, науки, увлечен ими. Он находится на </a:t>
            </a:r>
            <a:r>
              <a:rPr lang="ru-RU" sz="2400" b="1" dirty="0"/>
              <a:t>недосягаемой высоте</a:t>
            </a:r>
            <a:r>
              <a:rPr lang="ru-RU" sz="2400" dirty="0"/>
              <a:t>. Его </a:t>
            </a:r>
            <a:r>
              <a:rPr lang="ru-RU" sz="2400" b="1" dirty="0"/>
              <a:t>мало интересует личность ребенка</a:t>
            </a:r>
            <a:r>
              <a:rPr lang="ru-RU" sz="2400" dirty="0"/>
              <a:t>, и свои функции он видит лишь в </a:t>
            </a:r>
            <a:r>
              <a:rPr lang="ru-RU" sz="2400" b="1" dirty="0"/>
              <a:t>сообщении информации</a:t>
            </a:r>
            <a:r>
              <a:rPr lang="ru-RU" sz="2400" dirty="0"/>
              <a:t>.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0070C0"/>
                </a:solidFill>
              </a:rPr>
              <a:t>«ТЕТЕРЕВ»</a:t>
            </a:r>
          </a:p>
          <a:p>
            <a:pPr marL="0" indent="0">
              <a:buNone/>
            </a:pPr>
            <a:r>
              <a:rPr lang="ru-RU" sz="2400" dirty="0"/>
              <a:t>Учитель </a:t>
            </a:r>
            <a:r>
              <a:rPr lang="ru-RU" sz="2400" b="1" dirty="0"/>
              <a:t>слышит только себя </a:t>
            </a:r>
            <a:r>
              <a:rPr lang="ru-RU" sz="2400" dirty="0"/>
              <a:t>и не задумывается о том, как его слово отзывается в душах детей. Он </a:t>
            </a:r>
            <a:r>
              <a:rPr lang="ru-RU" sz="2400" b="1" dirty="0"/>
              <a:t>не в силах </a:t>
            </a:r>
            <a:r>
              <a:rPr lang="ru-RU" sz="2400" dirty="0"/>
              <a:t>оперативно воспринимать и </a:t>
            </a:r>
            <a:r>
              <a:rPr lang="ru-RU" sz="2400" dirty="0" smtClean="0"/>
              <a:t>интерпретировать </a:t>
            </a:r>
            <a:r>
              <a:rPr lang="ru-RU" sz="2400" b="1" dirty="0"/>
              <a:t>атмосферу </a:t>
            </a:r>
            <a:r>
              <a:rPr lang="ru-RU" sz="2400" dirty="0"/>
              <a:t>в ходе урока. </a:t>
            </a:r>
            <a:r>
              <a:rPr lang="ru-RU" sz="2400" b="1" dirty="0"/>
              <a:t>Личностное влияние </a:t>
            </a:r>
            <a:r>
              <a:rPr lang="ru-RU" sz="2400" dirty="0"/>
              <a:t>такого учителя </a:t>
            </a:r>
            <a:r>
              <a:rPr lang="ru-RU" sz="2400" b="1" dirty="0"/>
              <a:t>очень мало.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240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7100" y="274638"/>
            <a:ext cx="796538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0254" y="548680"/>
            <a:ext cx="8229600" cy="5669707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 </a:t>
            </a:r>
            <a:r>
              <a:rPr lang="ru-RU" sz="2800" b="1" dirty="0" smtClean="0">
                <a:solidFill>
                  <a:srgbClr val="0070C0"/>
                </a:solidFill>
              </a:rPr>
              <a:t>«</a:t>
            </a:r>
            <a:r>
              <a:rPr lang="ru-RU" sz="2800" b="1" dirty="0">
                <a:solidFill>
                  <a:srgbClr val="0070C0"/>
                </a:solidFill>
              </a:rPr>
              <a:t>РОБОТ»</a:t>
            </a:r>
          </a:p>
          <a:p>
            <a:pPr marL="0" indent="0">
              <a:buNone/>
            </a:pPr>
            <a:r>
              <a:rPr lang="ru-RU" sz="2400" dirty="0"/>
              <a:t>У такого учителя разработан подробнейший план урока. Он озабочен непременной </a:t>
            </a:r>
            <a:r>
              <a:rPr lang="ru-RU" sz="2400" dirty="0" smtClean="0"/>
              <a:t>реализацией </a:t>
            </a:r>
            <a:r>
              <a:rPr lang="ru-RU" sz="2400" dirty="0"/>
              <a:t>намеченного, </a:t>
            </a:r>
            <a:r>
              <a:rPr lang="ru-RU" sz="2400" b="1" dirty="0"/>
              <a:t>не </a:t>
            </a:r>
            <a:r>
              <a:rPr lang="ru-RU" sz="2400" b="1" dirty="0" smtClean="0"/>
              <a:t>чувствует </a:t>
            </a:r>
            <a:r>
              <a:rPr lang="ru-RU" sz="2400" b="1" dirty="0"/>
              <a:t>настроения школьников</a:t>
            </a:r>
            <a:r>
              <a:rPr lang="ru-RU" sz="2400" dirty="0"/>
              <a:t>, </a:t>
            </a:r>
            <a:r>
              <a:rPr lang="ru-RU" sz="2400" b="1" dirty="0" smtClean="0"/>
              <a:t>не способен уловить изменения в обстоятельствах и перестроиться на решение возникших педагогических задач.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70C0"/>
                </a:solidFill>
              </a:rPr>
              <a:t>«Я САМ»</a:t>
            </a:r>
          </a:p>
          <a:p>
            <a:pPr marL="0" indent="0">
              <a:buNone/>
            </a:pPr>
            <a:r>
              <a:rPr lang="ru-RU" sz="2400" dirty="0" smtClean="0"/>
              <a:t>Учитель </a:t>
            </a:r>
            <a:r>
              <a:rPr lang="ru-RU" sz="2400" dirty="0"/>
              <a:t>делает </a:t>
            </a:r>
            <a:r>
              <a:rPr lang="ru-RU" sz="2400" b="1" dirty="0"/>
              <a:t>себя главным</a:t>
            </a:r>
            <a:r>
              <a:rPr lang="ru-RU" sz="2400" dirty="0"/>
              <a:t>, а порой и единственным </a:t>
            </a:r>
            <a:r>
              <a:rPr lang="ru-RU" sz="2400" b="1" dirty="0" smtClean="0"/>
              <a:t>инициатором </a:t>
            </a:r>
            <a:r>
              <a:rPr lang="ru-RU" sz="2400" b="1" dirty="0"/>
              <a:t>педагогического процесса</a:t>
            </a:r>
            <a:r>
              <a:rPr lang="ru-RU" sz="2400" dirty="0"/>
              <a:t>, пресекая все другие инициативы. На </a:t>
            </a:r>
            <a:r>
              <a:rPr lang="ru-RU" sz="2400" b="1" dirty="0"/>
              <a:t>уроке все исходит от него</a:t>
            </a:r>
            <a:r>
              <a:rPr lang="ru-RU" sz="2400" dirty="0"/>
              <a:t>: вопросы, задания, установки, суждения, оценки. Он крайне </a:t>
            </a:r>
            <a:r>
              <a:rPr lang="ru-RU" sz="2400" dirty="0" smtClean="0"/>
              <a:t>перегружен</a:t>
            </a:r>
            <a:r>
              <a:rPr lang="ru-RU" sz="2400" dirty="0"/>
              <a:t>. А </a:t>
            </a:r>
            <a:r>
              <a:rPr lang="ru-RU" sz="2400" b="1" dirty="0"/>
              <a:t>ученики приучаются </a:t>
            </a:r>
            <a:r>
              <a:rPr lang="ru-RU" sz="2400" dirty="0"/>
              <a:t>лишь к тому, чтобы </a:t>
            </a:r>
            <a:r>
              <a:rPr lang="ru-RU" sz="2400" b="1" dirty="0"/>
              <a:t>ждать требований и указаний.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5190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692696"/>
            <a:ext cx="7869560" cy="5851525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>
                <a:solidFill>
                  <a:srgbClr val="0070C0"/>
                </a:solidFill>
              </a:rPr>
              <a:t>«ГАМЛЕТ»</a:t>
            </a:r>
          </a:p>
          <a:p>
            <a:pPr marL="0" indent="0">
              <a:buNone/>
            </a:pPr>
            <a:r>
              <a:rPr lang="ru-RU" sz="2800" dirty="0"/>
              <a:t>Он </a:t>
            </a:r>
            <a:r>
              <a:rPr lang="ru-RU" sz="2800" b="1" dirty="0"/>
              <a:t>постоянно сомневается</a:t>
            </a:r>
            <a:r>
              <a:rPr lang="ru-RU" sz="2800" dirty="0"/>
              <a:t>: правильно ли его поймут, верно ли истолкуют замечание.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Учитель </a:t>
            </a:r>
            <a:r>
              <a:rPr lang="ru-RU" sz="2800" dirty="0"/>
              <a:t>о</a:t>
            </a:r>
            <a:r>
              <a:rPr lang="ru-RU" sz="2800" dirty="0" smtClean="0"/>
              <a:t>забочен </a:t>
            </a:r>
            <a:r>
              <a:rPr lang="ru-RU" sz="2800" b="1" dirty="0"/>
              <a:t>н</a:t>
            </a:r>
            <a:r>
              <a:rPr lang="ru-RU" sz="2800" b="1" dirty="0" smtClean="0"/>
              <a:t>е</a:t>
            </a:r>
            <a:r>
              <a:rPr lang="ru-RU" sz="2800" b="1" dirty="0"/>
              <a:t> столько содержательной </a:t>
            </a:r>
            <a:r>
              <a:rPr lang="ru-RU" sz="2800" dirty="0" smtClean="0"/>
              <a:t>стороной, </a:t>
            </a:r>
            <a:r>
              <a:rPr lang="ru-RU" sz="2800" dirty="0"/>
              <a:t>сколько </a:t>
            </a:r>
            <a:r>
              <a:rPr lang="ru-RU" sz="2800" b="1" dirty="0" smtClean="0"/>
              <a:t>аспектами отношений с учащимися.</a:t>
            </a:r>
            <a:endParaRPr lang="ru-RU" sz="2800" b="1" dirty="0"/>
          </a:p>
          <a:p>
            <a:pPr marL="0" indent="0">
              <a:buNone/>
            </a:pPr>
            <a:r>
              <a:rPr lang="ru-RU" sz="2800" b="1" dirty="0" smtClean="0"/>
              <a:t> </a:t>
            </a:r>
            <a:r>
              <a:rPr lang="ru-RU" sz="2400" b="1" dirty="0" smtClean="0">
                <a:solidFill>
                  <a:srgbClr val="0070C0"/>
                </a:solidFill>
              </a:rPr>
              <a:t>«ПРИЯТЕЛЬ</a:t>
            </a:r>
            <a:r>
              <a:rPr lang="ru-RU" sz="2400" b="1" dirty="0">
                <a:solidFill>
                  <a:srgbClr val="0070C0"/>
                </a:solidFill>
              </a:rPr>
              <a:t>»</a:t>
            </a:r>
          </a:p>
          <a:p>
            <a:pPr marL="0" indent="0">
              <a:buNone/>
            </a:pPr>
            <a:r>
              <a:rPr lang="ru-RU" sz="2800" b="1" dirty="0"/>
              <a:t>Дружеские отношения </a:t>
            </a:r>
            <a:r>
              <a:rPr lang="ru-RU" sz="2800" dirty="0"/>
              <a:t>для него — </a:t>
            </a:r>
            <a:r>
              <a:rPr lang="ru-RU" sz="2800" b="1" dirty="0"/>
              <a:t>основа </a:t>
            </a:r>
            <a:r>
              <a:rPr lang="ru-RU" sz="2800" b="1" dirty="0" smtClean="0"/>
              <a:t>педагогического </a:t>
            </a:r>
            <a:r>
              <a:rPr lang="ru-RU" sz="2800" b="1" dirty="0"/>
              <a:t>общения</a:t>
            </a:r>
            <a:r>
              <a:rPr lang="ru-RU" sz="2800" dirty="0"/>
              <a:t>. Деловой контакт — вторичен. Этот учитель явно </a:t>
            </a:r>
            <a:r>
              <a:rPr lang="ru-RU" sz="2800" b="1" dirty="0" smtClean="0"/>
              <a:t>недооценивает</a:t>
            </a:r>
            <a:r>
              <a:rPr lang="ru-RU" sz="2800" dirty="0" smtClean="0"/>
              <a:t> </a:t>
            </a:r>
            <a:r>
              <a:rPr lang="ru-RU" sz="2800" dirty="0"/>
              <a:t>свою </a:t>
            </a:r>
            <a:r>
              <a:rPr lang="ru-RU" sz="2800" b="1" dirty="0"/>
              <a:t>профессиональную значимость</a:t>
            </a:r>
            <a:r>
              <a:rPr lang="ru-RU" sz="2800" dirty="0"/>
              <a:t>. Ребята частенько позволяют себе </a:t>
            </a:r>
            <a:r>
              <a:rPr lang="ru-RU" sz="2800" b="1" dirty="0" smtClean="0"/>
              <a:t>панибратство</a:t>
            </a:r>
            <a:r>
              <a:rPr lang="ru-RU" sz="2800" dirty="0" smtClean="0"/>
              <a:t> </a:t>
            </a:r>
            <a:r>
              <a:rPr lang="ru-RU" sz="2800" dirty="0"/>
              <a:t>в отношении к такому педагогу.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8496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323528" y="274638"/>
            <a:ext cx="133672" cy="99412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88640"/>
            <a:ext cx="7704856" cy="639472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b="1" dirty="0">
                <a:solidFill>
                  <a:srgbClr val="0070C0"/>
                </a:solidFill>
              </a:rPr>
              <a:t>«КИТАЙСКАЯ </a:t>
            </a:r>
            <a:r>
              <a:rPr lang="ru-RU" sz="2400" b="1" dirty="0" smtClean="0">
                <a:solidFill>
                  <a:srgbClr val="0070C0"/>
                </a:solidFill>
              </a:rPr>
              <a:t>СТЕНА»</a:t>
            </a:r>
            <a:endParaRPr lang="ru-RU" sz="2400" b="1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ru-RU" sz="2400" dirty="0"/>
              <a:t>Она как бы вырастает </a:t>
            </a:r>
            <a:r>
              <a:rPr lang="ru-RU" sz="2400" b="1" dirty="0"/>
              <a:t>между учителем и классом</a:t>
            </a:r>
            <a:r>
              <a:rPr lang="ru-RU" sz="2400" dirty="0" smtClean="0"/>
              <a:t>. </a:t>
            </a:r>
            <a:r>
              <a:rPr lang="ru-RU" sz="2400" dirty="0"/>
              <a:t>Такой </a:t>
            </a:r>
            <a:r>
              <a:rPr lang="ru-RU" sz="2400" dirty="0" smtClean="0"/>
              <a:t>педагог </a:t>
            </a:r>
            <a:r>
              <a:rPr lang="ru-RU" sz="2400" dirty="0"/>
              <a:t>не преминет подчеркнуть свое </a:t>
            </a:r>
            <a:r>
              <a:rPr lang="ru-RU" sz="2400" dirty="0" smtClean="0"/>
              <a:t>информационно‑научное</a:t>
            </a:r>
            <a:r>
              <a:rPr lang="ru-RU" sz="2400" dirty="0"/>
              <a:t>, социальное превосходство над ребятами, </a:t>
            </a:r>
            <a:r>
              <a:rPr lang="ru-RU" sz="2400" b="1" dirty="0" smtClean="0"/>
              <a:t>снисходительно‑покровительственно</a:t>
            </a:r>
            <a:r>
              <a:rPr lang="ru-RU" sz="2400" dirty="0" smtClean="0"/>
              <a:t> </a:t>
            </a:r>
            <a:r>
              <a:rPr lang="ru-RU" sz="2400" dirty="0"/>
              <a:t>относится к ним. И они отвечают </a:t>
            </a:r>
            <a:r>
              <a:rPr lang="ru-RU" sz="2400" b="1" dirty="0" smtClean="0"/>
              <a:t>равнодушием </a:t>
            </a:r>
            <a:r>
              <a:rPr lang="ru-RU" sz="2400" b="1" dirty="0"/>
              <a:t>и отчужденностью</a:t>
            </a:r>
            <a:r>
              <a:rPr lang="ru-RU" sz="2400" dirty="0"/>
              <a:t>. О </a:t>
            </a:r>
            <a:r>
              <a:rPr lang="ru-RU" sz="2400" b="1" dirty="0" smtClean="0"/>
              <a:t>творческом и </a:t>
            </a:r>
            <a:r>
              <a:rPr lang="ru-RU" sz="2400" b="1" dirty="0" err="1" smtClean="0"/>
              <a:t>сотворческом</a:t>
            </a:r>
            <a:r>
              <a:rPr lang="ru-RU" sz="2400" b="1" dirty="0" smtClean="0"/>
              <a:t> </a:t>
            </a:r>
            <a:r>
              <a:rPr lang="ru-RU" sz="2400" dirty="0"/>
              <a:t>контакте речи и не может </a:t>
            </a:r>
            <a:r>
              <a:rPr lang="ru-RU" sz="2400" dirty="0" smtClean="0"/>
              <a:t>быть.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«ЛОКАТОР»</a:t>
            </a:r>
            <a:endParaRPr lang="ru-RU" sz="240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ru-RU" sz="2400" dirty="0"/>
              <a:t>Учитель </a:t>
            </a:r>
            <a:r>
              <a:rPr lang="ru-RU" sz="2400" b="1" dirty="0"/>
              <a:t>увлечен только </a:t>
            </a:r>
            <a:r>
              <a:rPr lang="ru-RU" sz="2400" b="1" dirty="0" smtClean="0"/>
              <a:t>сильными</a:t>
            </a:r>
            <a:r>
              <a:rPr lang="ru-RU" sz="2400" dirty="0"/>
              <a:t> — теми, кто интересуется его предметом, готов </a:t>
            </a:r>
            <a:r>
              <a:rPr lang="ru-RU" sz="2400" dirty="0" smtClean="0"/>
              <a:t>спрашивать </a:t>
            </a:r>
            <a:r>
              <a:rPr lang="ru-RU" sz="2400" dirty="0"/>
              <a:t>их без конца, давать специальные задания, вести кружки и факультативы. </a:t>
            </a:r>
            <a:r>
              <a:rPr lang="ru-RU" sz="2400" b="1" dirty="0"/>
              <a:t>Другой «локатор» </a:t>
            </a:r>
            <a:r>
              <a:rPr lang="ru-RU" sz="2400" dirty="0"/>
              <a:t>озабочен, наоборот, только </a:t>
            </a:r>
            <a:r>
              <a:rPr lang="ru-RU" sz="2400" b="1" dirty="0"/>
              <a:t>«слабыми» учениками</a:t>
            </a:r>
            <a:r>
              <a:rPr lang="ru-RU" sz="2400" dirty="0"/>
              <a:t>. Дополнительные занятия, </a:t>
            </a:r>
            <a:r>
              <a:rPr lang="ru-RU" sz="2400" dirty="0" smtClean="0"/>
              <a:t>консультации </a:t>
            </a:r>
            <a:r>
              <a:rPr lang="ru-RU" sz="2400" dirty="0"/>
              <a:t>поглощают все его время и внимание. Словом, такой педагог </a:t>
            </a:r>
            <a:r>
              <a:rPr lang="ru-RU" sz="2400" b="1" dirty="0"/>
              <a:t>не умеет работать с коллективом в целом.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6191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143000"/>
          </a:xfrm>
        </p:spPr>
        <p:txBody>
          <a:bodyPr/>
          <a:lstStyle/>
          <a:p>
            <a:r>
              <a:rPr lang="ru-RU" sz="2000" b="1" u="sng" dirty="0"/>
              <a:t>Любому стилю общения присуще внутреннее противоречие:</a:t>
            </a:r>
            <a:br>
              <a:rPr lang="ru-RU" sz="2000" b="1" u="sng" dirty="0"/>
            </a:br>
            <a:endParaRPr lang="ru-RU" sz="2000" b="1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4400" y="844503"/>
            <a:ext cx="8229600" cy="6552728"/>
          </a:xfrm>
        </p:spPr>
        <p:txBody>
          <a:bodyPr/>
          <a:lstStyle/>
          <a:p>
            <a:r>
              <a:rPr lang="ru-RU" sz="2800" dirty="0" smtClean="0"/>
              <a:t>с одной стороны, стремление </a:t>
            </a:r>
            <a:r>
              <a:rPr lang="ru-RU" sz="2800" b="1" dirty="0" smtClean="0"/>
              <a:t>к стабильности</a:t>
            </a:r>
            <a:r>
              <a:rPr lang="ru-RU" sz="2800" dirty="0" smtClean="0"/>
              <a:t> — воспроизведению </a:t>
            </a:r>
            <a:r>
              <a:rPr lang="ru-RU" sz="2800" b="1" dirty="0" smtClean="0"/>
              <a:t>способов,</a:t>
            </a:r>
            <a:r>
              <a:rPr lang="ru-RU" sz="2800" dirty="0" smtClean="0"/>
              <a:t> давших </a:t>
            </a:r>
            <a:r>
              <a:rPr lang="ru-RU" sz="2800" b="1" dirty="0" smtClean="0"/>
              <a:t>положительный</a:t>
            </a:r>
            <a:r>
              <a:rPr lang="ru-RU" sz="2800" dirty="0" smtClean="0"/>
              <a:t> воспитательный эффект;</a:t>
            </a:r>
          </a:p>
          <a:p>
            <a:r>
              <a:rPr lang="ru-RU" sz="2800" dirty="0" smtClean="0"/>
              <a:t> с</a:t>
            </a:r>
            <a:r>
              <a:rPr lang="ru-RU" sz="2800" dirty="0"/>
              <a:t> другой, — к </a:t>
            </a:r>
            <a:r>
              <a:rPr lang="ru-RU" sz="2800" b="1" dirty="0"/>
              <a:t>изменению способов </a:t>
            </a:r>
            <a:r>
              <a:rPr lang="ru-RU" sz="2800" dirty="0"/>
              <a:t>взаимного воздействия, под влиянием </a:t>
            </a:r>
            <a:r>
              <a:rPr lang="ru-RU" sz="2800" b="1" dirty="0"/>
              <a:t>новых задач, изменившихся обстоятельств </a:t>
            </a:r>
            <a:r>
              <a:rPr lang="ru-RU" sz="2800" b="1" u="sng" dirty="0"/>
              <a:t>совместной </a:t>
            </a:r>
            <a:r>
              <a:rPr lang="ru-RU" sz="2800" b="1" dirty="0"/>
              <a:t>деятельности и общения</a:t>
            </a:r>
            <a:r>
              <a:rPr lang="ru-RU" sz="2800" b="1" dirty="0" smtClean="0"/>
              <a:t>.</a:t>
            </a:r>
          </a:p>
          <a:p>
            <a:pPr marL="0" indent="0">
              <a:buNone/>
            </a:pPr>
            <a:r>
              <a:rPr lang="ru-RU" sz="2800" dirty="0" smtClean="0"/>
              <a:t>  </a:t>
            </a:r>
            <a:r>
              <a:rPr lang="ru-RU" sz="2800" b="1" u="sng" dirty="0"/>
              <a:t>Н</a:t>
            </a:r>
            <a:r>
              <a:rPr lang="ru-RU" sz="2800" b="1" u="sng" dirty="0" smtClean="0"/>
              <a:t>аиболее </a:t>
            </a:r>
            <a:r>
              <a:rPr lang="ru-RU" sz="2800" b="1" u="sng" dirty="0"/>
              <a:t>эффективным </a:t>
            </a:r>
            <a:r>
              <a:rPr lang="ru-RU" sz="2800" dirty="0"/>
              <a:t>является </a:t>
            </a:r>
            <a:r>
              <a:rPr lang="ru-RU" sz="2800" b="1" dirty="0" smtClean="0"/>
              <a:t>педагогический стиль</a:t>
            </a:r>
            <a:r>
              <a:rPr lang="ru-RU" sz="2800" dirty="0"/>
              <a:t>, </a:t>
            </a:r>
            <a:r>
              <a:rPr lang="ru-RU" sz="2800" u="sng" dirty="0"/>
              <a:t>характеризующийся постоянным выбором способов</a:t>
            </a:r>
            <a:r>
              <a:rPr lang="ru-RU" sz="2800" dirty="0"/>
              <a:t>, </a:t>
            </a:r>
            <a:r>
              <a:rPr lang="ru-RU" sz="2800" u="sng" dirty="0"/>
              <a:t>созданием их новых сочетаний, соответствующих данной ситуации</a:t>
            </a:r>
            <a:r>
              <a:rPr lang="ru-RU" sz="2800" dirty="0"/>
              <a:t>, то есть </a:t>
            </a:r>
            <a:r>
              <a:rPr lang="ru-RU" sz="2800" b="1" dirty="0"/>
              <a:t>— </a:t>
            </a:r>
            <a:r>
              <a:rPr lang="ru-RU" sz="2800" b="1" dirty="0" smtClean="0"/>
              <a:t> </a:t>
            </a:r>
            <a:r>
              <a:rPr lang="ru-RU" sz="3600" b="1" i="1" u="sng" dirty="0" smtClean="0"/>
              <a:t>творческий</a:t>
            </a:r>
            <a:r>
              <a:rPr lang="ru-RU" sz="3600" i="1" u="sng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637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3629" y="274638"/>
            <a:ext cx="7950371" cy="6423025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Особенностью проявления </a:t>
            </a:r>
            <a:r>
              <a:rPr lang="ru-RU" sz="2400" b="1" dirty="0"/>
              <a:t>творческого стиля </a:t>
            </a:r>
            <a:r>
              <a:rPr lang="ru-RU" sz="2400" dirty="0"/>
              <a:t>является то, </a:t>
            </a:r>
            <a:r>
              <a:rPr lang="ru-RU" sz="2400" b="1" dirty="0"/>
              <a:t>что выбор способов общения</a:t>
            </a:r>
            <a:r>
              <a:rPr lang="ru-RU" sz="2400" dirty="0"/>
              <a:t>, воздействия субъектов друг на друга </a:t>
            </a:r>
            <a:r>
              <a:rPr lang="ru-RU" sz="2400" b="1" dirty="0"/>
              <a:t>определяется</a:t>
            </a:r>
            <a:r>
              <a:rPr lang="ru-RU" sz="2400" dirty="0"/>
              <a:t> их </a:t>
            </a:r>
            <a:r>
              <a:rPr lang="ru-RU" sz="2400" b="1" dirty="0"/>
              <a:t>личностными</a:t>
            </a:r>
            <a:r>
              <a:rPr lang="ru-RU" sz="2400" dirty="0"/>
              <a:t> качествами, </a:t>
            </a:r>
            <a:r>
              <a:rPr lang="ru-RU" sz="2400" b="1" dirty="0"/>
              <a:t>ситуацией,</a:t>
            </a:r>
            <a:r>
              <a:rPr lang="ru-RU" sz="2400" dirty="0"/>
              <a:t> сложившимися </a:t>
            </a:r>
            <a:r>
              <a:rPr lang="ru-RU" sz="2400" b="1" dirty="0"/>
              <a:t>взаимоотношениями</a:t>
            </a:r>
            <a:r>
              <a:rPr lang="ru-RU" sz="2400" dirty="0"/>
              <a:t>, </a:t>
            </a:r>
            <a:r>
              <a:rPr lang="ru-RU" sz="2400" b="1" dirty="0"/>
              <a:t>целью</a:t>
            </a:r>
            <a:r>
              <a:rPr lang="ru-RU" sz="2400" dirty="0"/>
              <a:t> </a:t>
            </a:r>
            <a:r>
              <a:rPr lang="ru-RU" sz="2400" b="1" u="sng" dirty="0"/>
              <a:t>совместной деятельности </a:t>
            </a:r>
            <a:r>
              <a:rPr lang="ru-RU" sz="2400" dirty="0"/>
              <a:t>и  другими факторами. Так, педагог </a:t>
            </a:r>
            <a:r>
              <a:rPr lang="ru-RU" sz="2400" b="1" dirty="0"/>
              <a:t>может</a:t>
            </a:r>
            <a:r>
              <a:rPr lang="ru-RU" sz="2400" dirty="0"/>
              <a:t> применить </a:t>
            </a:r>
            <a:r>
              <a:rPr lang="ru-RU" sz="2400" u="sng" dirty="0">
                <a:solidFill>
                  <a:srgbClr val="C00000"/>
                </a:solidFill>
              </a:rPr>
              <a:t>приказ и просьбу</a:t>
            </a:r>
            <a:r>
              <a:rPr lang="ru-RU" sz="2400" dirty="0"/>
              <a:t>, </a:t>
            </a:r>
            <a:r>
              <a:rPr lang="ru-RU" sz="2400" u="sng" dirty="0">
                <a:solidFill>
                  <a:srgbClr val="C00000"/>
                </a:solidFill>
              </a:rPr>
              <a:t>совет и пожелание</a:t>
            </a:r>
            <a:r>
              <a:rPr lang="ru-RU" sz="2400" dirty="0">
                <a:solidFill>
                  <a:srgbClr val="C00000"/>
                </a:solidFill>
              </a:rPr>
              <a:t>;</a:t>
            </a:r>
            <a:r>
              <a:rPr lang="ru-RU" sz="2400" dirty="0"/>
              <a:t> он может </a:t>
            </a:r>
            <a:r>
              <a:rPr lang="ru-RU" sz="2400" u="sng" dirty="0">
                <a:solidFill>
                  <a:srgbClr val="C00000"/>
                </a:solidFill>
              </a:rPr>
              <a:t>улыбаться и хмуриться</a:t>
            </a:r>
            <a:r>
              <a:rPr lang="ru-RU" sz="2400" u="sng" dirty="0"/>
              <a:t>; </a:t>
            </a:r>
            <a:r>
              <a:rPr lang="ru-RU" sz="2400" u="sng" dirty="0">
                <a:solidFill>
                  <a:srgbClr val="C00000"/>
                </a:solidFill>
              </a:rPr>
              <a:t>говорить строгим тоном и обратиться к </a:t>
            </a:r>
            <a:r>
              <a:rPr lang="ru-RU" sz="2400" u="sng" dirty="0" smtClean="0">
                <a:solidFill>
                  <a:srgbClr val="C00000"/>
                </a:solidFill>
              </a:rPr>
              <a:t>детям </a:t>
            </a:r>
            <a:r>
              <a:rPr lang="ru-RU" sz="2400" u="sng" dirty="0">
                <a:solidFill>
                  <a:srgbClr val="C00000"/>
                </a:solidFill>
              </a:rPr>
              <a:t>с ласковым словом</a:t>
            </a:r>
            <a:r>
              <a:rPr lang="ru-RU" sz="2400" u="sng" dirty="0" smtClean="0">
                <a:solidFill>
                  <a:srgbClr val="C00000"/>
                </a:solidFill>
              </a:rPr>
              <a:t>. </a:t>
            </a:r>
            <a:r>
              <a:rPr lang="ru-RU" sz="2400" b="1" dirty="0"/>
              <a:t>Педагогическое общение </a:t>
            </a:r>
            <a:r>
              <a:rPr lang="ru-RU" sz="2400" dirty="0"/>
              <a:t>будет способствовать </a:t>
            </a:r>
            <a:r>
              <a:rPr lang="ru-RU" sz="2400" b="1" dirty="0" smtClean="0"/>
              <a:t>достижению образовательных результатов </a:t>
            </a:r>
            <a:r>
              <a:rPr lang="ru-RU" sz="2400" dirty="0" smtClean="0"/>
              <a:t>и </a:t>
            </a:r>
            <a:r>
              <a:rPr lang="ru-RU" sz="2400" b="1" dirty="0" smtClean="0"/>
              <a:t>созданию благоприятного психологического климата </a:t>
            </a:r>
            <a:r>
              <a:rPr lang="ru-RU" sz="2400" dirty="0" smtClean="0"/>
              <a:t>если</a:t>
            </a:r>
            <a:r>
              <a:rPr lang="ru-RU" sz="2400" dirty="0"/>
              <a:t>, выстраивая его, выбирая способы взаимодействия, педагог будет </a:t>
            </a:r>
            <a:r>
              <a:rPr lang="ru-RU" sz="2400" b="1" dirty="0"/>
              <a:t>учитывать</a:t>
            </a:r>
            <a:r>
              <a:rPr lang="ru-RU" sz="2400" dirty="0"/>
              <a:t> особенности </a:t>
            </a:r>
            <a:r>
              <a:rPr lang="ru-RU" sz="2400" b="1" dirty="0"/>
              <a:t>личности каждого </a:t>
            </a:r>
            <a:r>
              <a:rPr lang="ru-RU" sz="2400" dirty="0"/>
              <a:t>школьника, </a:t>
            </a:r>
            <a:r>
              <a:rPr lang="ru-RU" sz="2400" b="1" u="sng" dirty="0"/>
              <a:t>цель и обстоятельства совместной деятельности</a:t>
            </a:r>
            <a:r>
              <a:rPr lang="ru-RU" sz="2400" u="sng" dirty="0"/>
              <a:t>, </a:t>
            </a:r>
            <a:r>
              <a:rPr lang="ru-RU" sz="2400" dirty="0"/>
              <a:t>то есть </a:t>
            </a:r>
            <a:r>
              <a:rPr lang="ru-RU" sz="2400" b="1" u="sng" dirty="0"/>
              <a:t>стиль</a:t>
            </a:r>
            <a:r>
              <a:rPr lang="ru-RU" sz="2400" b="1" dirty="0"/>
              <a:t> общения приобретет </a:t>
            </a:r>
            <a:r>
              <a:rPr lang="ru-RU" sz="2400" b="1" u="sng" dirty="0" smtClean="0"/>
              <a:t>творческий и </a:t>
            </a:r>
            <a:r>
              <a:rPr lang="ru-RU" sz="2400" b="1" u="sng" dirty="0" err="1" smtClean="0"/>
              <a:t>сотворческий</a:t>
            </a:r>
            <a:r>
              <a:rPr lang="ru-RU" sz="2400" b="1" u="sng" dirty="0" smtClean="0"/>
              <a:t> </a:t>
            </a:r>
            <a:r>
              <a:rPr lang="ru-RU" sz="2400" b="1" u="sng" dirty="0"/>
              <a:t>характер.</a:t>
            </a:r>
          </a:p>
        </p:txBody>
      </p:sp>
    </p:spTree>
    <p:extLst>
      <p:ext uri="{BB962C8B-B14F-4D97-AF65-F5344CB8AC3E}">
        <p14:creationId xmlns:p14="http://schemas.microsoft.com/office/powerpoint/2010/main" val="268630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74638"/>
            <a:ext cx="7848872" cy="600496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  «</a:t>
            </a:r>
            <a:r>
              <a:rPr lang="ru-RU" i="1" dirty="0" smtClean="0">
                <a:solidFill>
                  <a:srgbClr val="FF0000"/>
                </a:solidFill>
              </a:rPr>
              <a:t>Единственная </a:t>
            </a:r>
            <a:r>
              <a:rPr lang="ru-RU" i="1" dirty="0">
                <a:solidFill>
                  <a:srgbClr val="FF0000"/>
                </a:solidFill>
              </a:rPr>
              <a:t>настоящая роскошь – это роскошь человеческого </a:t>
            </a:r>
            <a:r>
              <a:rPr lang="ru-RU" i="1" dirty="0" smtClean="0">
                <a:solidFill>
                  <a:srgbClr val="FF0000"/>
                </a:solidFill>
              </a:rPr>
              <a:t>общения».</a:t>
            </a:r>
            <a:endParaRPr lang="ru-RU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i="1" dirty="0"/>
              <a:t>Антуан </a:t>
            </a:r>
            <a:r>
              <a:rPr lang="ru-RU" i="1" dirty="0" err="1"/>
              <a:t>Сент</a:t>
            </a:r>
            <a:r>
              <a:rPr lang="ru-RU" i="1" dirty="0"/>
              <a:t> – Экзюпери</a:t>
            </a:r>
          </a:p>
          <a:p>
            <a:pPr marL="0" indent="0">
              <a:buNone/>
            </a:pPr>
            <a:r>
              <a:rPr lang="ru-RU" i="1" dirty="0" smtClean="0">
                <a:solidFill>
                  <a:srgbClr val="00B050"/>
                </a:solidFill>
              </a:rPr>
              <a:t>«Самая </a:t>
            </a:r>
            <a:r>
              <a:rPr lang="ru-RU" i="1" dirty="0">
                <a:solidFill>
                  <a:srgbClr val="00B050"/>
                </a:solidFill>
              </a:rPr>
              <a:t>неискоренимая человеческая потребность – потребность в </a:t>
            </a:r>
            <a:r>
              <a:rPr lang="ru-RU" i="1" dirty="0" smtClean="0">
                <a:solidFill>
                  <a:srgbClr val="00B050"/>
                </a:solidFill>
              </a:rPr>
              <a:t>общении»</a:t>
            </a:r>
            <a:r>
              <a:rPr lang="ru-RU" dirty="0" smtClean="0">
                <a:solidFill>
                  <a:srgbClr val="00B050"/>
                </a:solidFill>
              </a:rPr>
              <a:t>.</a:t>
            </a:r>
            <a:endParaRPr lang="ru-RU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i="1" dirty="0"/>
              <a:t>В.А. </a:t>
            </a:r>
            <a:r>
              <a:rPr lang="ru-RU" i="1" dirty="0" smtClean="0"/>
              <a:t>Сухомлинский</a:t>
            </a:r>
          </a:p>
          <a:p>
            <a:pPr marL="0" indent="0">
              <a:buNone/>
            </a:pPr>
            <a:r>
              <a:rPr lang="ru-RU" i="1" dirty="0">
                <a:solidFill>
                  <a:schemeClr val="accent5"/>
                </a:solidFill>
              </a:rPr>
              <a:t>«Воспитанник воспринимает вашу душу и ваши мысли не потому, что знает, что у вас в душе, а потому, что видит вас, слышит вас</a:t>
            </a:r>
            <a:r>
              <a:rPr lang="ru-RU" i="1" dirty="0" smtClean="0">
                <a:solidFill>
                  <a:schemeClr val="accent5"/>
                </a:solidFill>
              </a:rPr>
              <a:t>» </a:t>
            </a:r>
          </a:p>
          <a:p>
            <a:pPr marL="0" indent="0">
              <a:buNone/>
            </a:pPr>
            <a:r>
              <a:rPr lang="ru-RU" i="1" dirty="0" smtClean="0"/>
              <a:t> </a:t>
            </a:r>
            <a:r>
              <a:rPr lang="ru-RU" i="1" dirty="0"/>
              <a:t>А. С. Макаренко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508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0528" y="-171400"/>
            <a:ext cx="2219136" cy="215207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0"/>
            <a:ext cx="7772400" cy="360040"/>
          </a:xfrm>
        </p:spPr>
        <p:txBody>
          <a:bodyPr/>
          <a:lstStyle/>
          <a:p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76672"/>
            <a:ext cx="7632848" cy="6048672"/>
          </a:xfrm>
        </p:spPr>
        <p:txBody>
          <a:bodyPr/>
          <a:lstStyle/>
          <a:p>
            <a:pPr lvl="0" algn="just"/>
            <a:endParaRPr lang="ru-RU" sz="1800" dirty="0" smtClean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95" y="694219"/>
            <a:ext cx="7632610" cy="5469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94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0"/>
            <a:ext cx="7772400" cy="360040"/>
          </a:xfrm>
        </p:spPr>
        <p:txBody>
          <a:bodyPr/>
          <a:lstStyle/>
          <a:p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76672"/>
            <a:ext cx="7632848" cy="6048672"/>
          </a:xfrm>
        </p:spPr>
        <p:txBody>
          <a:bodyPr/>
          <a:lstStyle/>
          <a:p>
            <a:pPr algn="just"/>
            <a:r>
              <a:rPr lang="ru-RU" sz="3600" dirty="0" smtClean="0">
                <a:solidFill>
                  <a:schemeClr val="tx1"/>
                </a:solidFill>
              </a:rPr>
              <a:t>Критерии </a:t>
            </a:r>
            <a:r>
              <a:rPr lang="ru-RU" sz="3600" b="1" dirty="0">
                <a:solidFill>
                  <a:schemeClr val="tx1"/>
                </a:solidFill>
              </a:rPr>
              <a:t>здоровья</a:t>
            </a:r>
            <a:r>
              <a:rPr lang="ru-RU" sz="3600" dirty="0">
                <a:solidFill>
                  <a:schemeClr val="tx1"/>
                </a:solidFill>
              </a:rPr>
              <a:t> и </a:t>
            </a:r>
            <a:r>
              <a:rPr lang="ru-RU" sz="3600" b="1" dirty="0">
                <a:solidFill>
                  <a:schemeClr val="tx1"/>
                </a:solidFill>
              </a:rPr>
              <a:t>безопасности</a:t>
            </a:r>
            <a:r>
              <a:rPr lang="ru-RU" sz="3600" dirty="0">
                <a:solidFill>
                  <a:schemeClr val="tx1"/>
                </a:solidFill>
              </a:rPr>
              <a:t> сегодня выдвигаются на первое </a:t>
            </a:r>
            <a:r>
              <a:rPr lang="ru-RU" sz="3600" dirty="0" err="1">
                <a:solidFill>
                  <a:schemeClr val="tx1"/>
                </a:solidFill>
              </a:rPr>
              <a:t>мес</a:t>
            </a:r>
            <a:r>
              <a:rPr lang="ru-RU" sz="3600" dirty="0">
                <a:solidFill>
                  <a:schemeClr val="tx1"/>
                </a:solidFill>
              </a:rPr>
              <a:t>- то, как в </a:t>
            </a:r>
            <a:r>
              <a:rPr lang="ru-RU" sz="3600" b="1" dirty="0">
                <a:solidFill>
                  <a:schemeClr val="tx1"/>
                </a:solidFill>
              </a:rPr>
              <a:t>государственной политике,</a:t>
            </a:r>
            <a:r>
              <a:rPr lang="ru-RU" sz="3600" dirty="0">
                <a:solidFill>
                  <a:schemeClr val="tx1"/>
                </a:solidFill>
              </a:rPr>
              <a:t> так и в </a:t>
            </a:r>
            <a:r>
              <a:rPr lang="ru-RU" sz="3600" b="1" dirty="0">
                <a:solidFill>
                  <a:schemeClr val="tx1"/>
                </a:solidFill>
              </a:rPr>
              <a:t>системе образования</a:t>
            </a:r>
            <a:r>
              <a:rPr lang="ru-RU" sz="3600" dirty="0">
                <a:solidFill>
                  <a:schemeClr val="tx1"/>
                </a:solidFill>
              </a:rPr>
              <a:t>, так как  происходит </a:t>
            </a:r>
            <a:r>
              <a:rPr lang="ru-RU" sz="3600" b="1" dirty="0">
                <a:solidFill>
                  <a:schemeClr val="tx1"/>
                </a:solidFill>
              </a:rPr>
              <a:t>ухудшение качества здоровья детей, </a:t>
            </a:r>
            <a:r>
              <a:rPr lang="ru-RU" sz="3600" dirty="0">
                <a:solidFill>
                  <a:schemeClr val="tx1"/>
                </a:solidFill>
              </a:rPr>
              <a:t>увеличивается уровень </a:t>
            </a:r>
            <a:r>
              <a:rPr lang="ru-RU" sz="3600" b="1" dirty="0">
                <a:solidFill>
                  <a:schemeClr val="tx1"/>
                </a:solidFill>
              </a:rPr>
              <a:t>социальной </a:t>
            </a:r>
            <a:r>
              <a:rPr lang="ru-RU" sz="3600" b="1" dirty="0" err="1">
                <a:solidFill>
                  <a:schemeClr val="tx1"/>
                </a:solidFill>
              </a:rPr>
              <a:t>дезадаптации</a:t>
            </a:r>
            <a:r>
              <a:rPr lang="ru-RU" sz="3600" b="1" dirty="0">
                <a:solidFill>
                  <a:schemeClr val="tx1"/>
                </a:solidFill>
              </a:rPr>
              <a:t> </a:t>
            </a:r>
            <a:r>
              <a:rPr lang="ru-RU" sz="3600" dirty="0">
                <a:solidFill>
                  <a:schemeClr val="tx1"/>
                </a:solidFill>
              </a:rPr>
              <a:t>и различных вариантов </a:t>
            </a:r>
            <a:r>
              <a:rPr lang="ru-RU" sz="3600" b="1" dirty="0" err="1">
                <a:solidFill>
                  <a:schemeClr val="tx1"/>
                </a:solidFill>
              </a:rPr>
              <a:t>девиантного</a:t>
            </a:r>
            <a:r>
              <a:rPr lang="ru-RU" sz="3600" b="1" dirty="0">
                <a:solidFill>
                  <a:schemeClr val="tx1"/>
                </a:solidFill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</a:rPr>
              <a:t>поведения </a:t>
            </a:r>
            <a:r>
              <a:rPr lang="ru-RU" sz="3600" dirty="0">
                <a:solidFill>
                  <a:schemeClr val="tx1"/>
                </a:solidFill>
              </a:rPr>
              <a:t>детей и </a:t>
            </a:r>
            <a:r>
              <a:rPr lang="ru-RU" sz="3600" dirty="0" smtClean="0">
                <a:solidFill>
                  <a:schemeClr val="tx1"/>
                </a:solidFill>
              </a:rPr>
              <a:t>подростков.</a:t>
            </a:r>
          </a:p>
          <a:p>
            <a:pPr algn="just"/>
            <a:r>
              <a:rPr lang="ru-RU" sz="1800" b="1" i="1" dirty="0">
                <a:solidFill>
                  <a:schemeClr val="tx1"/>
                </a:solidFill>
              </a:rPr>
              <a:t>Баева И.А. доктор психологических наук, профессор, член-корреспондент  РАО, заместитель директора — научный руководитель ИЭП МГППУ</a:t>
            </a:r>
            <a:endParaRPr lang="ru-RU" sz="1800" b="1" dirty="0">
              <a:solidFill>
                <a:schemeClr val="tx1"/>
              </a:solidFill>
            </a:endParaRPr>
          </a:p>
          <a:p>
            <a:pPr algn="just"/>
            <a:endParaRPr lang="ru-RU" sz="3600" b="1" dirty="0">
              <a:solidFill>
                <a:schemeClr val="tx1"/>
              </a:solidFill>
            </a:endParaRPr>
          </a:p>
          <a:p>
            <a:pPr lvl="0" algn="just"/>
            <a:endParaRPr lang="ru-RU" sz="3600" dirty="0" smtClean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0528" y="-171399"/>
            <a:ext cx="1512168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37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0"/>
            <a:ext cx="7920880" cy="6597352"/>
          </a:xfrm>
        </p:spPr>
        <p:txBody>
          <a:bodyPr/>
          <a:lstStyle/>
          <a:p>
            <a:endParaRPr lang="ru-RU" sz="2400" b="1" dirty="0" smtClean="0"/>
          </a:p>
          <a:p>
            <a:r>
              <a:rPr lang="ru-RU" sz="2400" b="1" dirty="0" smtClean="0"/>
              <a:t>Атмосфера </a:t>
            </a:r>
            <a:r>
              <a:rPr lang="ru-RU" sz="2400" b="1" dirty="0"/>
              <a:t>сотворчества</a:t>
            </a:r>
            <a:r>
              <a:rPr lang="ru-RU" sz="2400" dirty="0"/>
              <a:t> невозможна без создания </a:t>
            </a:r>
            <a:r>
              <a:rPr lang="ru-RU" sz="2400" b="1" dirty="0"/>
              <a:t>благоприятного психологического микроклимата, </a:t>
            </a:r>
            <a:r>
              <a:rPr lang="ru-RU" sz="2400" dirty="0"/>
              <a:t>который бы позволил преодолеть отчужденность между преподавателем и учащимися</a:t>
            </a:r>
            <a:r>
              <a:rPr lang="ru-RU" sz="2400" dirty="0" smtClean="0"/>
              <a:t>.</a:t>
            </a:r>
          </a:p>
          <a:p>
            <a:r>
              <a:rPr lang="ru-RU" sz="2400" b="1" dirty="0" smtClean="0"/>
              <a:t>Благоприятный психологический климат</a:t>
            </a:r>
            <a:r>
              <a:rPr lang="ru-RU" sz="2400" dirty="0" smtClean="0"/>
              <a:t> и  </a:t>
            </a:r>
            <a:r>
              <a:rPr lang="ru-RU" sz="2400" b="1" dirty="0" smtClean="0"/>
              <a:t>позитивные</a:t>
            </a:r>
            <a:r>
              <a:rPr lang="ru-RU" sz="2400" dirty="0" smtClean="0"/>
              <a:t> </a:t>
            </a:r>
            <a:r>
              <a:rPr lang="ru-RU" sz="2400" b="1" dirty="0" smtClean="0"/>
              <a:t>межличностные </a:t>
            </a:r>
            <a:r>
              <a:rPr lang="ru-RU" sz="2400" b="1" dirty="0"/>
              <a:t>отношения </a:t>
            </a:r>
            <a:r>
              <a:rPr lang="ru-RU" sz="2400" dirty="0"/>
              <a:t>в учебной группе должны </a:t>
            </a:r>
            <a:r>
              <a:rPr lang="ru-RU" sz="2400" b="1" dirty="0"/>
              <a:t>формироваться педагогом целенаправленно</a:t>
            </a:r>
            <a:r>
              <a:rPr lang="ru-RU" sz="2400" b="1" dirty="0" smtClean="0"/>
              <a:t>.</a:t>
            </a:r>
          </a:p>
          <a:p>
            <a:r>
              <a:rPr lang="ru-RU" sz="2400" b="1" dirty="0" smtClean="0"/>
              <a:t>Стиль</a:t>
            </a:r>
            <a:r>
              <a:rPr lang="ru-RU" sz="2400" dirty="0" smtClean="0"/>
              <a:t> </a:t>
            </a:r>
            <a:r>
              <a:rPr lang="ru-RU" sz="2400" b="1" dirty="0" smtClean="0"/>
              <a:t>педагогического </a:t>
            </a:r>
            <a:r>
              <a:rPr lang="ru-RU" sz="2400" b="1" dirty="0"/>
              <a:t>общения </a:t>
            </a:r>
            <a:r>
              <a:rPr lang="ru-RU" sz="2400" dirty="0"/>
              <a:t>непосредственно влияет на </a:t>
            </a:r>
            <a:r>
              <a:rPr lang="ru-RU" sz="2400" b="1" dirty="0"/>
              <a:t>атмосферу </a:t>
            </a:r>
            <a:r>
              <a:rPr lang="ru-RU" sz="2400" dirty="0"/>
              <a:t>благополучия в коллективе. Это в свою очередь, определяет </a:t>
            </a:r>
            <a:r>
              <a:rPr lang="ru-RU" sz="2400" b="1" dirty="0"/>
              <a:t>эффективность всего педагогического процесса</a:t>
            </a:r>
            <a:r>
              <a:rPr lang="ru-RU" sz="2400" dirty="0"/>
              <a:t>, способствует активизации позиций его участников, их самораскрытию, самореализации.</a:t>
            </a:r>
          </a:p>
          <a:p>
            <a:endParaRPr lang="ru-RU" sz="2800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50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692696"/>
            <a:ext cx="7704856" cy="5760640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/>
              <a:t>Педагогическое </a:t>
            </a:r>
            <a:r>
              <a:rPr lang="ru-RU" sz="2800" b="1" dirty="0"/>
              <a:t>общение </a:t>
            </a:r>
            <a:r>
              <a:rPr lang="ru-RU" sz="2800" dirty="0"/>
              <a:t>– </a:t>
            </a:r>
            <a:r>
              <a:rPr lang="ru-RU" sz="2800" b="1" dirty="0"/>
              <a:t>двусторонний процесс,</a:t>
            </a:r>
            <a:r>
              <a:rPr lang="ru-RU" sz="2800" dirty="0"/>
              <a:t> где </a:t>
            </a:r>
            <a:r>
              <a:rPr lang="ru-RU" sz="2800" b="1" dirty="0"/>
              <a:t>дети становятся полноправными партнерами</a:t>
            </a:r>
            <a:r>
              <a:rPr lang="ru-RU" sz="2800" dirty="0"/>
              <a:t>. </a:t>
            </a:r>
            <a:r>
              <a:rPr lang="ru-RU" sz="2800" b="1" dirty="0"/>
              <a:t>Общение</a:t>
            </a:r>
            <a:r>
              <a:rPr lang="ru-RU" sz="2800" dirty="0"/>
              <a:t> – это еще и </a:t>
            </a:r>
            <a:r>
              <a:rPr lang="ru-RU" sz="2800" b="1" dirty="0"/>
              <a:t>свобода </a:t>
            </a:r>
            <a:r>
              <a:rPr lang="ru-RU" sz="2800" dirty="0"/>
              <a:t>не только </a:t>
            </a:r>
            <a:r>
              <a:rPr lang="ru-RU" sz="2800" b="1" dirty="0"/>
              <a:t>высказывать</a:t>
            </a:r>
            <a:r>
              <a:rPr lang="ru-RU" sz="2800" dirty="0"/>
              <a:t> свое мнение, но и </a:t>
            </a:r>
            <a:r>
              <a:rPr lang="ru-RU" sz="2800" b="1" dirty="0"/>
              <a:t>уверенность, что его выслушают до конца. </a:t>
            </a:r>
            <a:r>
              <a:rPr lang="ru-RU" sz="2800" dirty="0"/>
              <a:t>Педагог должен научить ребенка </a:t>
            </a:r>
            <a:r>
              <a:rPr lang="ru-RU" sz="2800" b="1" dirty="0"/>
              <a:t>высказывать без боязни быть непонятым. Неправильное педагогическое общение порождает страх, неуверенность, ослабление внимания, памяти, работоспособности, снижение желания думать. </a:t>
            </a:r>
            <a:r>
              <a:rPr lang="ru-RU" sz="2800" dirty="0"/>
              <a:t>В конечном счете – рождается устойчивое негативное отношение к учителю, </a:t>
            </a:r>
            <a:r>
              <a:rPr lang="ru-RU" sz="2800" dirty="0" smtClean="0"/>
              <a:t> </a:t>
            </a:r>
            <a:r>
              <a:rPr lang="ru-RU" sz="2800" dirty="0"/>
              <a:t>к </a:t>
            </a:r>
            <a:r>
              <a:rPr lang="ru-RU" sz="2800" dirty="0" smtClean="0"/>
              <a:t>предмету, к обучению.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0948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404664"/>
            <a:ext cx="7427168" cy="5721499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/>
              <a:t>В.А. Сухомлинский считал, что каждое слово, сказанное в стенах школы должно быть продуманным, мудрым, полновесным, особо осуждал крик педагога</a:t>
            </a:r>
            <a:r>
              <a:rPr lang="ru-RU" sz="2800" dirty="0"/>
              <a:t>. Слово педагога должно, прежде всего, успокаивать. </a:t>
            </a:r>
            <a:r>
              <a:rPr lang="ru-RU" sz="2800" b="1" dirty="0"/>
              <a:t>Мудрость</a:t>
            </a:r>
            <a:r>
              <a:rPr lang="ru-RU" sz="2800" dirty="0"/>
              <a:t> </a:t>
            </a:r>
            <a:r>
              <a:rPr lang="ru-RU" sz="2800" b="1" dirty="0"/>
              <a:t>педагога</a:t>
            </a:r>
            <a:r>
              <a:rPr lang="ru-RU" sz="2800" dirty="0"/>
              <a:t> в умении </a:t>
            </a:r>
            <a:r>
              <a:rPr lang="ru-RU" sz="2800" b="1" dirty="0"/>
              <a:t>сохранить детское доверие </a:t>
            </a:r>
            <a:r>
              <a:rPr lang="ru-RU" sz="2800" dirty="0"/>
              <a:t>к нему, </a:t>
            </a:r>
            <a:r>
              <a:rPr lang="ru-RU" sz="2800" b="1" dirty="0"/>
              <a:t>желание общаться </a:t>
            </a:r>
            <a:r>
              <a:rPr lang="ru-RU" sz="2800" dirty="0"/>
              <a:t>с педагогом как с </a:t>
            </a:r>
            <a:r>
              <a:rPr lang="ru-RU" sz="2800" dirty="0" smtClean="0"/>
              <a:t>другом</a:t>
            </a:r>
            <a:r>
              <a:rPr lang="ru-RU" sz="2800" dirty="0"/>
              <a:t>.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b="1" dirty="0"/>
              <a:t>Многообразие и сложность </a:t>
            </a:r>
            <a:r>
              <a:rPr lang="ru-RU" sz="2800" dirty="0"/>
              <a:t>задач воспитания и образования </a:t>
            </a:r>
            <a:r>
              <a:rPr lang="ru-RU" sz="2800" b="1" dirty="0" smtClean="0"/>
              <a:t>современного </a:t>
            </a:r>
            <a:r>
              <a:rPr lang="ru-RU" sz="2800" b="1" dirty="0"/>
              <a:t>школьника </a:t>
            </a:r>
            <a:r>
              <a:rPr lang="ru-RU" sz="2800" dirty="0"/>
              <a:t>актуализирует необходимость формирования, </a:t>
            </a:r>
            <a:r>
              <a:rPr lang="ru-RU" sz="2800" dirty="0" smtClean="0"/>
              <a:t>постоянного </a:t>
            </a:r>
            <a:r>
              <a:rPr lang="ru-RU" sz="2800" b="1" dirty="0"/>
              <a:t>совершенствования </a:t>
            </a:r>
            <a:r>
              <a:rPr lang="ru-RU" sz="2800" dirty="0"/>
              <a:t>профессионального </a:t>
            </a:r>
            <a:r>
              <a:rPr lang="ru-RU" sz="2800" b="1" dirty="0"/>
              <a:t>мастерства педагога</a:t>
            </a:r>
            <a:r>
              <a:rPr lang="ru-RU" sz="2800" dirty="0"/>
              <a:t>.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0262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/>
          <a:lstStyle/>
          <a:p>
            <a:r>
              <a:rPr lang="ru-RU" sz="3200" b="1" dirty="0" smtClean="0"/>
              <a:t>Профессиональное мастерство педагога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052736"/>
            <a:ext cx="7499176" cy="5073427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Мастер, по В. И. Далю, — человек, особенно сведущий, искусный в своем деле.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Особенность </a:t>
            </a:r>
            <a:r>
              <a:rPr lang="ru-RU" sz="2400" b="1" dirty="0"/>
              <a:t>педагогического мастерства </a:t>
            </a:r>
            <a:r>
              <a:rPr lang="ru-RU" sz="2400" dirty="0"/>
              <a:t>заключается в том, что в нем проявляются </a:t>
            </a:r>
            <a:r>
              <a:rPr lang="ru-RU" sz="2400" b="1" dirty="0"/>
              <a:t>сплавленные личностные и профессионально</a:t>
            </a:r>
            <a:r>
              <a:rPr lang="ru-RU" sz="2400" dirty="0"/>
              <a:t> значимые качества педагога, его способности, знания, умения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400" dirty="0" smtClean="0"/>
              <a:t> </a:t>
            </a:r>
            <a:r>
              <a:rPr lang="ru-RU" sz="2400" b="1" dirty="0"/>
              <a:t>Внешне</a:t>
            </a:r>
            <a:r>
              <a:rPr lang="ru-RU" sz="2400" dirty="0"/>
              <a:t> мастерство реализуется в </a:t>
            </a:r>
            <a:r>
              <a:rPr lang="ru-RU" sz="2400" b="1" dirty="0"/>
              <a:t>умении решать разнообразные </a:t>
            </a:r>
            <a:r>
              <a:rPr lang="ru-RU" sz="2400" b="1" dirty="0" smtClean="0"/>
              <a:t>педагогические </a:t>
            </a:r>
            <a:r>
              <a:rPr lang="ru-RU" sz="2400" b="1" dirty="0"/>
              <a:t>задачи</a:t>
            </a:r>
            <a:r>
              <a:rPr lang="ru-RU" sz="2400" dirty="0"/>
              <a:t>, создавать ситуации, </a:t>
            </a:r>
            <a:r>
              <a:rPr lang="ru-RU" sz="2400" b="1" dirty="0"/>
              <a:t>стимулирующие</a:t>
            </a:r>
            <a:r>
              <a:rPr lang="ru-RU" sz="2400" dirty="0"/>
              <a:t> активное развитие школьника, в организации </a:t>
            </a:r>
            <a:r>
              <a:rPr lang="ru-RU" sz="2400" b="1" dirty="0" smtClean="0"/>
              <a:t>творческой и </a:t>
            </a:r>
            <a:r>
              <a:rPr lang="ru-RU" sz="2400" b="1" dirty="0" err="1" smtClean="0"/>
              <a:t>сотворческой</a:t>
            </a:r>
            <a:r>
              <a:rPr lang="ru-RU" sz="2400" b="1" dirty="0" smtClean="0"/>
              <a:t> </a:t>
            </a:r>
            <a:r>
              <a:rPr lang="ru-RU" sz="2400" b="1" dirty="0"/>
              <a:t>деятельности</a:t>
            </a:r>
            <a:r>
              <a:rPr lang="ru-RU" sz="2400" dirty="0"/>
              <a:t> </a:t>
            </a:r>
            <a:r>
              <a:rPr lang="ru-RU" sz="2400" b="1" dirty="0"/>
              <a:t>коллектива </a:t>
            </a:r>
            <a:r>
              <a:rPr lang="ru-RU" sz="2400" b="1" dirty="0" smtClean="0"/>
              <a:t>учащихся </a:t>
            </a:r>
            <a:r>
              <a:rPr lang="ru-RU" sz="2400" b="1" dirty="0"/>
              <a:t>и каждого школьника</a:t>
            </a:r>
            <a:r>
              <a:rPr lang="ru-RU" sz="2400" dirty="0"/>
              <a:t> — в высоком уровне организации </a:t>
            </a:r>
            <a:r>
              <a:rPr lang="ru-RU" sz="2400" dirty="0" smtClean="0"/>
              <a:t>образовательного </a:t>
            </a:r>
            <a:r>
              <a:rPr lang="ru-RU" sz="2400" dirty="0"/>
              <a:t>процесса.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6518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04946"/>
            <a:ext cx="7632848" cy="1143000"/>
          </a:xfrm>
        </p:spPr>
        <p:txBody>
          <a:bodyPr/>
          <a:lstStyle/>
          <a:p>
            <a:r>
              <a:rPr lang="ru-RU" sz="2800" b="1" dirty="0"/>
              <a:t>ГРУППЫ КАЧЕСТВ, СПОСОБНОСТЕЙ И УМЕНИЙ, ХАРАКТЕРИЗУЮЩИХ </a:t>
            </a:r>
            <a:r>
              <a:rPr lang="ru-RU" sz="2800" b="1" u="sng" dirty="0"/>
              <a:t>ПЕДАГОГА-МАСТЕРА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000" b="1" u="sng" dirty="0"/>
              <a:t>ОБЩИЕ СПОСОБНОСТИ  И КАЧЕСТВА:  1 ГРУППА</a:t>
            </a:r>
            <a:endParaRPr lang="ru-RU" sz="2000" u="sng" dirty="0"/>
          </a:p>
          <a:p>
            <a:pPr lvl="0"/>
            <a:r>
              <a:rPr lang="ru-RU" sz="2400" dirty="0"/>
              <a:t>общий интеллект; </a:t>
            </a:r>
          </a:p>
          <a:p>
            <a:r>
              <a:rPr lang="ru-RU" sz="2400" dirty="0" smtClean="0"/>
              <a:t>образно-чувственное</a:t>
            </a:r>
            <a:r>
              <a:rPr lang="ru-RU" sz="2400" dirty="0"/>
              <a:t>, абстрактное и логическое мышление;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нейродинамические свойства (чувствительность и </a:t>
            </a:r>
            <a:r>
              <a:rPr lang="ru-RU" sz="2400" dirty="0" smtClean="0"/>
              <a:t>эмоциональность</a:t>
            </a:r>
            <a:r>
              <a:rPr lang="ru-RU" sz="2400" dirty="0"/>
              <a:t>);</a:t>
            </a:r>
          </a:p>
          <a:p>
            <a:r>
              <a:rPr lang="ru-RU" sz="2400" dirty="0" smtClean="0"/>
              <a:t>высокий </a:t>
            </a:r>
            <a:r>
              <a:rPr lang="ru-RU" sz="2400" dirty="0"/>
              <a:t>самоконтроль, ответственность и чувство долга;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общительность</a:t>
            </a:r>
            <a:r>
              <a:rPr lang="ru-RU" sz="2400" dirty="0"/>
              <a:t>; тактичность и </a:t>
            </a:r>
            <a:r>
              <a:rPr lang="ru-RU" sz="2400" dirty="0" smtClean="0"/>
              <a:t>корректность </a:t>
            </a:r>
            <a:r>
              <a:rPr lang="ru-RU" sz="2400" dirty="0"/>
              <a:t>в общении; </a:t>
            </a:r>
          </a:p>
          <a:p>
            <a:r>
              <a:rPr lang="ru-RU" sz="2400" dirty="0" smtClean="0"/>
              <a:t>потребность </a:t>
            </a:r>
            <a:r>
              <a:rPr lang="ru-RU" sz="2400" dirty="0"/>
              <a:t>в </a:t>
            </a:r>
            <a:r>
              <a:rPr lang="ru-RU" sz="2400" dirty="0" smtClean="0"/>
              <a:t>социальной поддержке </a:t>
            </a:r>
            <a:r>
              <a:rPr lang="ru-RU" sz="2400" dirty="0"/>
              <a:t>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132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499176" cy="1143000"/>
          </a:xfrm>
        </p:spPr>
        <p:txBody>
          <a:bodyPr/>
          <a:lstStyle/>
          <a:p>
            <a:r>
              <a:rPr lang="ru-RU" sz="2800" b="1" u="sng" dirty="0"/>
              <a:t>СПЕЦИАЛЬНЫЕ СПОСОБНОСТИ  И КАЧЕСТВА:   2 группа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417638"/>
            <a:ext cx="7499176" cy="5035698"/>
          </a:xfrm>
        </p:spPr>
        <p:txBody>
          <a:bodyPr/>
          <a:lstStyle/>
          <a:p>
            <a:r>
              <a:rPr lang="ru-RU" sz="2800" dirty="0" smtClean="0"/>
              <a:t>профессиональная </a:t>
            </a:r>
            <a:r>
              <a:rPr lang="ru-RU" sz="2800" dirty="0"/>
              <a:t>направленность;</a:t>
            </a:r>
          </a:p>
          <a:p>
            <a:r>
              <a:rPr lang="ru-RU" sz="2800" dirty="0" err="1" smtClean="0"/>
              <a:t>коммуникативность</a:t>
            </a:r>
            <a:r>
              <a:rPr lang="ru-RU" sz="2800" dirty="0"/>
              <a:t>;</a:t>
            </a:r>
          </a:p>
          <a:p>
            <a:r>
              <a:rPr lang="ru-RU" sz="2800" dirty="0" smtClean="0"/>
              <a:t>организованность</a:t>
            </a:r>
            <a:r>
              <a:rPr lang="ru-RU" sz="2800" dirty="0"/>
              <a:t>; </a:t>
            </a:r>
          </a:p>
          <a:p>
            <a:r>
              <a:rPr lang="ru-RU" sz="2800" dirty="0" err="1" smtClean="0"/>
              <a:t>эмпатийность</a:t>
            </a:r>
            <a:r>
              <a:rPr lang="ru-RU" sz="2800" dirty="0"/>
              <a:t>; </a:t>
            </a:r>
          </a:p>
          <a:p>
            <a:r>
              <a:rPr lang="ru-RU" sz="2800" dirty="0" smtClean="0"/>
              <a:t>эмоциональная устойчивость</a:t>
            </a:r>
            <a:r>
              <a:rPr lang="ru-RU" sz="2800" dirty="0"/>
              <a:t>; </a:t>
            </a:r>
          </a:p>
          <a:p>
            <a:r>
              <a:rPr lang="ru-RU" sz="2800" dirty="0" smtClean="0"/>
              <a:t>динамизм </a:t>
            </a:r>
            <a:r>
              <a:rPr lang="ru-RU" sz="2800" dirty="0"/>
              <a:t>личности (способность к </a:t>
            </a:r>
            <a:r>
              <a:rPr lang="ru-RU" sz="2800" dirty="0" smtClean="0"/>
              <a:t>волевому </a:t>
            </a:r>
            <a:r>
              <a:rPr lang="ru-RU" sz="2800" dirty="0"/>
              <a:t>воздействию и убеждению); </a:t>
            </a:r>
          </a:p>
          <a:p>
            <a:r>
              <a:rPr lang="ru-RU" sz="2800" b="1" u="sng" dirty="0" smtClean="0"/>
              <a:t>педагогический  </a:t>
            </a:r>
            <a:r>
              <a:rPr lang="ru-RU" sz="2800" b="1" u="sng" dirty="0"/>
              <a:t>оптимизм; </a:t>
            </a:r>
          </a:p>
          <a:p>
            <a:r>
              <a:rPr lang="ru-RU" sz="2800" dirty="0" smtClean="0"/>
              <a:t>креативность </a:t>
            </a:r>
            <a:r>
              <a:rPr lang="ru-RU" sz="2800" dirty="0"/>
              <a:t>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204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8080"/>
      </a:accent1>
      <a:accent2>
        <a:srgbClr val="990000"/>
      </a:accent2>
      <a:accent3>
        <a:srgbClr val="FFFF00"/>
      </a:accent3>
      <a:accent4>
        <a:srgbClr val="006600"/>
      </a:accent4>
      <a:accent5>
        <a:srgbClr val="0000FF"/>
      </a:accent5>
      <a:accent6>
        <a:srgbClr val="FF0000"/>
      </a:accent6>
      <a:hlink>
        <a:srgbClr val="92D050"/>
      </a:hlink>
      <a:folHlink>
        <a:srgbClr val="0066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1281</TotalTime>
  <Words>555</Words>
  <Application>Microsoft Office PowerPoint</Application>
  <PresentationFormat>Экран (4:3)</PresentationFormat>
  <Paragraphs>82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Тема Office</vt:lpstr>
      <vt:lpstr>Благоприятный психологический климат как основное условие создания атмосферы сотворчества на уроке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Профессиональное мастерство педагога</vt:lpstr>
      <vt:lpstr>ГРУППЫ КАЧЕСТВ, СПОСОБНОСТЕЙ И УМЕНИЙ, ХАРАКТЕРИЗУЮЩИХ ПЕДАГОГА-МАСТЕРА </vt:lpstr>
      <vt:lpstr>СПЕЦИАЛЬНЫЕ СПОСОБНОСТИ  И КАЧЕСТВА:   2 группа  </vt:lpstr>
      <vt:lpstr>СПЕЦИАЛЬНЫЕ  ЗНАНИЯ И УМЕНИЯ: 3 группа   </vt:lpstr>
      <vt:lpstr>Презентация PowerPoint</vt:lpstr>
      <vt:lpstr>Классификации стилей педагогического общения:   </vt:lpstr>
      <vt:lpstr>НЕЭФФЕКТИВНЫЕ «МОДЕЛИ» ВЗАИМОДЕЙСТВИЯ  ПЕДАГОГА С УЧЕНИКАМИ НА УРОКЕ </vt:lpstr>
      <vt:lpstr>Презентация PowerPoint</vt:lpstr>
      <vt:lpstr>Презентация PowerPoint</vt:lpstr>
      <vt:lpstr>Презентация PowerPoint</vt:lpstr>
      <vt:lpstr>Любому стилю общения присуще внутреннее противоречие: 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Преподаватель</cp:lastModifiedBy>
  <cp:revision>225</cp:revision>
  <dcterms:created xsi:type="dcterms:W3CDTF">2016-12-06T19:29:08Z</dcterms:created>
  <dcterms:modified xsi:type="dcterms:W3CDTF">2017-12-14T02:18:49Z</dcterms:modified>
</cp:coreProperties>
</file>