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4" r:id="rId3"/>
    <p:sldId id="275" r:id="rId4"/>
    <p:sldId id="265" r:id="rId5"/>
    <p:sldId id="256" r:id="rId6"/>
    <p:sldId id="262" r:id="rId7"/>
    <p:sldId id="285" r:id="rId8"/>
    <p:sldId id="259" r:id="rId9"/>
    <p:sldId id="260" r:id="rId10"/>
    <p:sldId id="261" r:id="rId11"/>
    <p:sldId id="263" r:id="rId12"/>
    <p:sldId id="269" r:id="rId13"/>
    <p:sldId id="271" r:id="rId14"/>
    <p:sldId id="272" r:id="rId15"/>
    <p:sldId id="273" r:id="rId16"/>
    <p:sldId id="288" r:id="rId17"/>
    <p:sldId id="289" r:id="rId18"/>
    <p:sldId id="287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211566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Сотворчество в обучении – психолого-педагогическая сущность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5040560" cy="17526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</a:rPr>
              <a:t>Загирная</a:t>
            </a:r>
            <a:r>
              <a:rPr lang="ru-RU" sz="2400" dirty="0" smtClean="0">
                <a:solidFill>
                  <a:srgbClr val="002060"/>
                </a:solidFill>
              </a:rPr>
              <a:t> Анастасия Васильевна,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педагог-психолог МАОУ СОШ №44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Томск - 2017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212976"/>
            <a:ext cx="302433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Принцип открытости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Открытость предполагает готовность к встрече с иным, незнакомым, неожиданным.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Готовность видеть и принимать «иное»,  преодолевать собственные предрассудки, стереотипы опыта, ожидания и предположения.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Учителю </a:t>
            </a:r>
            <a:r>
              <a:rPr lang="ru-RU" dirty="0" smtClean="0">
                <a:solidFill>
                  <a:srgbClr val="002060"/>
                </a:solidFill>
              </a:rPr>
              <a:t>важно время от времени как бы оборачиваться назад и ловить себя на стандартном восприятии ребенка: этот слабый, ничего не может, этот отличник, значит, он всегда прав и всегда готов, а вот этот снова не выучил урок – значит, он ко мне плохо относится… По мере того как педагог научается за собой эти клише замечать и высвобождаться из них, он становится открытым к восприятию нового.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6923112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Принцип избыточности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7016" y="1484784"/>
            <a:ext cx="8856984" cy="452596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Чтобы быть открытым по отношению к уникальному в ребенке, учителю необходимо прилагать некоторые </a:t>
            </a:r>
            <a:r>
              <a:rPr lang="ru-RU" sz="2400" b="1" dirty="0" smtClean="0">
                <a:solidFill>
                  <a:srgbClr val="002060"/>
                </a:solidFill>
              </a:rPr>
              <a:t>избыточные усилия по проработке своих позиций.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Принцип избыточности означает особую концентрацию на выделении и продумывании нужного, главного. На обнаружении основных смыслов и прояснении целей учебного занятия, на понимании особенностей и потребностей конкретных учеников.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Эти усилия ведут к тому, что </a:t>
            </a:r>
            <a:r>
              <a:rPr lang="ru-RU" sz="2400" b="1" dirty="0" smtClean="0">
                <a:solidFill>
                  <a:srgbClr val="002060"/>
                </a:solidFill>
              </a:rPr>
              <a:t>учитель становится более свободным и способным к импровизации</a:t>
            </a:r>
            <a:r>
              <a:rPr lang="ru-RU" sz="2400" dirty="0" smtClean="0">
                <a:solidFill>
                  <a:srgbClr val="002060"/>
                </a:solidFill>
              </a:rPr>
              <a:t>. Возникает тот же эффект, что и у актера, когда он хорошо продумал роль, вжился в образ и выходит на сцену свободным от страха забыть текст.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85010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Признаки присутствия сотворчества на уроке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29408"/>
            <a:ext cx="8964488" cy="53285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Равенство позиций педагога и ученика в процессе познавательного поиска.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Неопределенность в учебной ситуации.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Создание нового продукта, получение нового знания.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Извлечение новых смыслов, видения, интерпретаций, понимания.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Совлечение в процесс творческого освоения мира, предмета.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Наличие диалогического (</a:t>
            </a:r>
            <a:r>
              <a:rPr lang="ru-RU" sz="2400" dirty="0" err="1" smtClean="0">
                <a:solidFill>
                  <a:srgbClr val="002060"/>
                </a:solidFill>
              </a:rPr>
              <a:t>полилогического</a:t>
            </a:r>
            <a:r>
              <a:rPr lang="ru-RU" sz="2400" dirty="0" smtClean="0">
                <a:solidFill>
                  <a:srgbClr val="002060"/>
                </a:solidFill>
              </a:rPr>
              <a:t>) взаимодействия на уроке.</a:t>
            </a:r>
          </a:p>
          <a:p>
            <a:r>
              <a:rPr lang="ru-RU" sz="2400" dirty="0" err="1" smtClean="0">
                <a:solidFill>
                  <a:srgbClr val="002060"/>
                </a:solidFill>
              </a:rPr>
              <a:t>Взаимодополнительность</a:t>
            </a:r>
            <a:r>
              <a:rPr lang="ru-RU" sz="2400" dirty="0" smtClean="0">
                <a:solidFill>
                  <a:srgbClr val="002060"/>
                </a:solidFill>
              </a:rPr>
              <a:t> субъектов урока (ценность и насущность  друг для друга).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27504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Признаки присутствия сотворчества на уроке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Наличие радости, как результата преодоления себя и ситуации.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Желание и умение слышать и предметно обсуждать.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Отсутствие  страха допустить ошибку, потерять лицо у педагога и учащихся.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Полипредметность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Полирезультативность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Полипроцессуальность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</a:rPr>
              <a:t>Здоровьесозидательность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  <a:r>
              <a:rPr lang="ru-RU" dirty="0" err="1" smtClean="0">
                <a:solidFill>
                  <a:srgbClr val="002060"/>
                </a:solidFill>
              </a:rPr>
              <a:t>энергетизация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0"/>
            <a:ext cx="67790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Модели реализации метода педагогического сотворчества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6371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Модель с активизацией творческого взаимодействия в системе педагог-ребенок.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Модель с доминирующими межличностными взаимоотношениями между детьми.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Модель, оптимально реализующая возможности метода педагогического сотворчества. Педагог преимущественно занимает позицию консультанта, советника.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</a:rPr>
              <a:t>Сотворческие</a:t>
            </a:r>
            <a:r>
              <a:rPr lang="ru-RU" sz="4000" b="1" dirty="0" smtClean="0">
                <a:solidFill>
                  <a:srgbClr val="C00000"/>
                </a:solidFill>
              </a:rPr>
              <a:t> формы организации </a:t>
            </a:r>
            <a:r>
              <a:rPr lang="ru-RU" sz="4000" b="1" dirty="0" smtClean="0">
                <a:solidFill>
                  <a:srgbClr val="C00000"/>
                </a:solidFill>
              </a:rPr>
              <a:t>работы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256584"/>
          </a:xfrm>
        </p:spPr>
        <p:txBody>
          <a:bodyPr>
            <a:noAutofit/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«рефлексивный </a:t>
            </a:r>
            <a:r>
              <a:rPr lang="ru-RU" sz="2200" b="1" dirty="0" err="1" smtClean="0">
                <a:solidFill>
                  <a:srgbClr val="002060"/>
                </a:solidFill>
              </a:rPr>
              <a:t>полилог</a:t>
            </a:r>
            <a:r>
              <a:rPr lang="ru-RU" sz="2200" b="1" dirty="0" smtClean="0">
                <a:solidFill>
                  <a:srgbClr val="002060"/>
                </a:solidFill>
              </a:rPr>
              <a:t>»,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«</a:t>
            </a:r>
            <a:r>
              <a:rPr lang="ru-RU" sz="2200" b="1" dirty="0" err="1" smtClean="0">
                <a:solidFill>
                  <a:srgbClr val="002060"/>
                </a:solidFill>
              </a:rPr>
              <a:t>позициональная</a:t>
            </a:r>
            <a:r>
              <a:rPr lang="ru-RU" sz="2200" b="1" dirty="0" smtClean="0">
                <a:solidFill>
                  <a:srgbClr val="002060"/>
                </a:solidFill>
              </a:rPr>
              <a:t> дискуссия»,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«образно-символическая рефлексия»,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200" b="1" dirty="0" smtClean="0">
                <a:solidFill>
                  <a:srgbClr val="002060"/>
                </a:solidFill>
              </a:rPr>
              <a:t>«композиция поля задач или проблем».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позволяют эффективно организовывать </a:t>
            </a:r>
            <a:r>
              <a:rPr lang="ru-RU" sz="2200" b="1" dirty="0" smtClean="0">
                <a:solidFill>
                  <a:srgbClr val="002060"/>
                </a:solidFill>
              </a:rPr>
              <a:t>процессы коллективного решения, </a:t>
            </a:r>
            <a:r>
              <a:rPr lang="ru-RU" sz="2200" dirty="0" smtClean="0">
                <a:solidFill>
                  <a:srgbClr val="002060"/>
                </a:solidFill>
              </a:rPr>
              <a:t>размышления </a:t>
            </a:r>
            <a:r>
              <a:rPr lang="ru-RU" sz="2200" dirty="0" smtClean="0">
                <a:solidFill>
                  <a:srgbClr val="002060"/>
                </a:solidFill>
              </a:rPr>
              <a:t>и проектирования, порождение творческого продукта. 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педагог занимает особую позицию </a:t>
            </a:r>
            <a:r>
              <a:rPr lang="ru-RU" sz="2200" b="1" dirty="0" smtClean="0">
                <a:solidFill>
                  <a:srgbClr val="002060"/>
                </a:solidFill>
              </a:rPr>
              <a:t>готовности к новому </a:t>
            </a:r>
            <a:r>
              <a:rPr lang="ru-RU" sz="2200" b="1" dirty="0" smtClean="0">
                <a:solidFill>
                  <a:srgbClr val="002060"/>
                </a:solidFill>
              </a:rPr>
              <a:t>(</a:t>
            </a:r>
            <a:r>
              <a:rPr lang="ru-RU" sz="2200" b="1" dirty="0" smtClean="0">
                <a:solidFill>
                  <a:srgbClr val="002060"/>
                </a:solidFill>
              </a:rPr>
              <a:t>открытости),</a:t>
            </a:r>
            <a:r>
              <a:rPr lang="ru-RU" sz="2200" dirty="0" smtClean="0">
                <a:solidFill>
                  <a:srgbClr val="002060"/>
                </a:solidFill>
              </a:rPr>
              <a:t> создает мотивацию и пространство активности учеников, </a:t>
            </a:r>
            <a:r>
              <a:rPr lang="ru-RU" sz="2200" dirty="0" smtClean="0">
                <a:solidFill>
                  <a:srgbClr val="002060"/>
                </a:solidFill>
              </a:rPr>
              <a:t>и</a:t>
            </a: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сам настраивается на узнавание неведомого им ранее. 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особая и большая работа учителя над </a:t>
            </a:r>
            <a:r>
              <a:rPr lang="ru-RU" sz="2200" b="1" dirty="0" err="1" smtClean="0">
                <a:solidFill>
                  <a:srgbClr val="002060"/>
                </a:solidFill>
              </a:rPr>
              <a:t>сценированием</a:t>
            </a:r>
            <a:r>
              <a:rPr lang="ru-RU" sz="2200" b="1" dirty="0" smtClean="0">
                <a:solidFill>
                  <a:srgbClr val="002060"/>
                </a:solidFill>
              </a:rPr>
              <a:t> урока </a:t>
            </a:r>
            <a:r>
              <a:rPr lang="ru-RU" sz="2200" dirty="0" smtClean="0">
                <a:solidFill>
                  <a:srgbClr val="002060"/>
                </a:solidFill>
              </a:rPr>
              <a:t>(выбор </a:t>
            </a:r>
            <a:r>
              <a:rPr lang="ru-RU" sz="2200" dirty="0" smtClean="0">
                <a:solidFill>
                  <a:srgbClr val="002060"/>
                </a:solidFill>
              </a:rPr>
              <a:t>задачи, которая </a:t>
            </a:r>
            <a:r>
              <a:rPr lang="ru-RU" sz="2200" dirty="0" smtClean="0">
                <a:solidFill>
                  <a:srgbClr val="002060"/>
                </a:solidFill>
              </a:rPr>
              <a:t>выходит </a:t>
            </a:r>
            <a:r>
              <a:rPr lang="ru-RU" sz="2200" dirty="0" smtClean="0">
                <a:solidFill>
                  <a:srgbClr val="002060"/>
                </a:solidFill>
              </a:rPr>
              <a:t>за рамки учебной деятельности, например в практику или науку) </a:t>
            </a:r>
            <a:r>
              <a:rPr lang="ru-RU" sz="2200" b="1" dirty="0" smtClean="0">
                <a:solidFill>
                  <a:srgbClr val="002060"/>
                </a:solidFill>
              </a:rPr>
              <a:t>и над собой </a:t>
            </a:r>
            <a:r>
              <a:rPr lang="ru-RU" sz="2200" dirty="0" smtClean="0">
                <a:solidFill>
                  <a:srgbClr val="002060"/>
                </a:solidFill>
              </a:rPr>
              <a:t>(в том числе по преодолению своих привычных установок, клише и стереотипов).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Преимущества групповой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8245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Групповая работа </a:t>
            </a:r>
            <a:r>
              <a:rPr lang="ru-RU" sz="2200" b="1" dirty="0" smtClean="0">
                <a:solidFill>
                  <a:srgbClr val="002060"/>
                </a:solidFill>
              </a:rPr>
              <a:t>стимулирует и регулирует отношения сотворчества, </a:t>
            </a:r>
            <a:r>
              <a:rPr lang="ru-RU" sz="2200" dirty="0" smtClean="0">
                <a:solidFill>
                  <a:srgbClr val="002060"/>
                </a:solidFill>
              </a:rPr>
              <a:t>создавая условия для решения не только </a:t>
            </a:r>
            <a:r>
              <a:rPr lang="ru-RU" sz="2200" b="1" dirty="0" smtClean="0">
                <a:solidFill>
                  <a:srgbClr val="002060"/>
                </a:solidFill>
              </a:rPr>
              <a:t>дидактических, но и воспитательных задач</a:t>
            </a:r>
            <a:r>
              <a:rPr lang="ru-RU" sz="2200" dirty="0" smtClean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формирует </a:t>
            </a:r>
            <a:r>
              <a:rPr lang="ru-RU" sz="2200" dirty="0" smtClean="0">
                <a:solidFill>
                  <a:srgbClr val="002060"/>
                </a:solidFill>
              </a:rPr>
              <a:t>навыки общения, сотрудничества, взаимопомощи;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учит контролировать </a:t>
            </a:r>
            <a:r>
              <a:rPr lang="ru-RU" sz="2200" dirty="0" smtClean="0">
                <a:solidFill>
                  <a:srgbClr val="002060"/>
                </a:solidFill>
              </a:rPr>
              <a:t>свое участие в работе группы, уважать ценности и правила, принятые группой, обосновывать свое мнение и отстаивать собственную позицию;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у </a:t>
            </a:r>
            <a:r>
              <a:rPr lang="ru-RU" sz="2200" dirty="0" smtClean="0">
                <a:solidFill>
                  <a:srgbClr val="002060"/>
                </a:solidFill>
              </a:rPr>
              <a:t>каждого учащегося есть возможность выдвинуть и реализовать </a:t>
            </a:r>
            <a:r>
              <a:rPr lang="ru-RU" sz="2200" dirty="0" smtClean="0">
                <a:solidFill>
                  <a:srgbClr val="002060"/>
                </a:solidFill>
              </a:rPr>
              <a:t>идею;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улучшает творческое мышление, формирует самооценку и самоуважение;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для решения </a:t>
            </a:r>
            <a:r>
              <a:rPr lang="ru-RU" sz="2200" dirty="0" smtClean="0">
                <a:solidFill>
                  <a:srgbClr val="002060"/>
                </a:solidFill>
              </a:rPr>
              <a:t>большинства задач необходима работа всей группы; </a:t>
            </a:r>
            <a:r>
              <a:rPr lang="ru-RU" sz="2200" dirty="0" smtClean="0">
                <a:solidFill>
                  <a:srgbClr val="002060"/>
                </a:solidFill>
              </a:rPr>
              <a:t>какой </a:t>
            </a:r>
            <a:r>
              <a:rPr lang="ru-RU" sz="2200" dirty="0" smtClean="0">
                <a:solidFill>
                  <a:srgbClr val="002060"/>
                </a:solidFill>
              </a:rPr>
              <a:t>бы пестрой ни была группа, она сделает больше, чем один человек; </a:t>
            </a:r>
          </a:p>
          <a:p>
            <a:pPr>
              <a:lnSpc>
                <a:spcPct val="8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</a:rPr>
              <a:t>вклад </a:t>
            </a:r>
            <a:r>
              <a:rPr lang="ru-RU" sz="2200" dirty="0" smtClean="0">
                <a:solidFill>
                  <a:srgbClr val="002060"/>
                </a:solidFill>
              </a:rPr>
              <a:t>и участие каждого члена </a:t>
            </a:r>
            <a:r>
              <a:rPr lang="ru-RU" sz="2200" b="1" dirty="0" smtClean="0">
                <a:solidFill>
                  <a:srgbClr val="002060"/>
                </a:solidFill>
              </a:rPr>
              <a:t>повышает производительность </a:t>
            </a:r>
            <a:r>
              <a:rPr lang="ru-RU" sz="2200" dirty="0" smtClean="0">
                <a:solidFill>
                  <a:srgbClr val="002060"/>
                </a:solidFill>
              </a:rPr>
              <a:t>в целом; </a:t>
            </a:r>
            <a:endParaRPr lang="ru-RU" sz="22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Преимущества групповой работы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7853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Работа </a:t>
            </a:r>
            <a:r>
              <a:rPr lang="ru-RU" sz="2800" dirty="0" smtClean="0">
                <a:solidFill>
                  <a:srgbClr val="002060"/>
                </a:solidFill>
              </a:rPr>
              <a:t>в группах позволяет получить </a:t>
            </a:r>
            <a:r>
              <a:rPr lang="ru-RU" sz="2800" b="1" dirty="0" smtClean="0">
                <a:solidFill>
                  <a:srgbClr val="002060"/>
                </a:solidFill>
              </a:rPr>
              <a:t>вариативные решения</a:t>
            </a:r>
            <a:r>
              <a:rPr lang="ru-RU" sz="2800" dirty="0" smtClean="0">
                <a:solidFill>
                  <a:srgbClr val="002060"/>
                </a:solidFill>
              </a:rPr>
              <a:t> и создать реальную возможность выбора наиболее удачного подхода для достижения поставленной цели.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Совместная </a:t>
            </a:r>
            <a:r>
              <a:rPr lang="ru-RU" sz="2800" dirty="0" smtClean="0">
                <a:solidFill>
                  <a:srgbClr val="002060"/>
                </a:solidFill>
              </a:rPr>
              <a:t>работа в небольших группах – </a:t>
            </a:r>
            <a:r>
              <a:rPr lang="ru-RU" sz="2800" b="1" dirty="0" smtClean="0">
                <a:solidFill>
                  <a:srgbClr val="002060"/>
                </a:solidFill>
              </a:rPr>
              <a:t>ключ к успеху коллектива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В малой группе учащиеся находятся в </a:t>
            </a:r>
            <a:r>
              <a:rPr lang="ru-RU" sz="2800" b="1" dirty="0" smtClean="0">
                <a:solidFill>
                  <a:srgbClr val="002060"/>
                </a:solidFill>
              </a:rPr>
              <a:t>более благоприятной среде,</a:t>
            </a:r>
            <a:r>
              <a:rPr lang="ru-RU" sz="2800" dirty="0" smtClean="0">
                <a:solidFill>
                  <a:srgbClr val="002060"/>
                </a:solidFill>
              </a:rPr>
              <a:t> чем при фронтальной работе, что позволяет им действовать в соответствии со своей индивидуальностью, без стеснения высказывать свое мнение, активнее участвовать в решении задач в соответствии со своими способностями и интересами. 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Утверждаются отношения взаимопомощи, проявляется чуткость, доброта, повседневная забота каждого школьника о других. Может возникать </a:t>
            </a:r>
            <a:r>
              <a:rPr lang="ru-RU" sz="2800" b="1" dirty="0" smtClean="0">
                <a:solidFill>
                  <a:srgbClr val="002060"/>
                </a:solidFill>
              </a:rPr>
              <a:t>дружеское общение в школе и вне ее, </a:t>
            </a:r>
            <a:r>
              <a:rPr lang="ru-RU" sz="2800" dirty="0" smtClean="0">
                <a:solidFill>
                  <a:srgbClr val="002060"/>
                </a:solidFill>
              </a:rPr>
              <a:t>обмен опытом, способствующий взаимообогащению школьников творческими находками.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779096" cy="1143000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Социо-игровые</a:t>
            </a:r>
            <a:r>
              <a:rPr lang="ru-RU" sz="3600" b="1" dirty="0" smtClean="0">
                <a:solidFill>
                  <a:srgbClr val="C00000"/>
                </a:solidFill>
              </a:rPr>
              <a:t> технологии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29411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Для детей </a:t>
            </a:r>
            <a:r>
              <a:rPr lang="ru-RU" sz="3500" b="1" dirty="0" smtClean="0">
                <a:solidFill>
                  <a:srgbClr val="002060"/>
                </a:solidFill>
              </a:rPr>
              <a:t>игра,</a:t>
            </a:r>
            <a:r>
              <a:rPr lang="ru-RU" sz="3500" dirty="0" smtClean="0">
                <a:solidFill>
                  <a:srgbClr val="002060"/>
                </a:solidFill>
              </a:rPr>
              <a:t> прежде всего – увлекательное занятие. </a:t>
            </a:r>
            <a:r>
              <a:rPr lang="ru-RU" sz="3500" b="1" dirty="0" smtClean="0">
                <a:solidFill>
                  <a:srgbClr val="002060"/>
                </a:solidFill>
              </a:rPr>
              <a:t>В игре все равны. </a:t>
            </a:r>
            <a:r>
              <a:rPr lang="ru-RU" sz="3500" dirty="0" smtClean="0">
                <a:solidFill>
                  <a:srgbClr val="002060"/>
                </a:solidFill>
              </a:rPr>
              <a:t>Она посильна даже слабым ученикам. Более того, слабый по предметной подготовке ученик может стать первым в игре: находчивость и сообразительность здесь оказываются порой более важными, чем знание предмета. </a:t>
            </a:r>
          </a:p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В игре присутствуют чувства равенства, атмосфера увлеченности и радости, ощущение посильности заданий. </a:t>
            </a:r>
          </a:p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Повышается </a:t>
            </a:r>
            <a:r>
              <a:rPr lang="ru-RU" sz="3500" dirty="0" smtClean="0">
                <a:solidFill>
                  <a:srgbClr val="002060"/>
                </a:solidFill>
              </a:rPr>
              <a:t>учебная и познавательная </a:t>
            </a:r>
            <a:r>
              <a:rPr lang="ru-RU" sz="3500" dirty="0" smtClean="0">
                <a:solidFill>
                  <a:srgbClr val="002060"/>
                </a:solidFill>
              </a:rPr>
              <a:t>мотивация.</a:t>
            </a:r>
            <a:endParaRPr lang="ru-RU" sz="35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Снижается уровень тревожности </a:t>
            </a:r>
            <a:r>
              <a:rPr lang="ru-RU" sz="3500" dirty="0" smtClean="0">
                <a:solidFill>
                  <a:srgbClr val="002060"/>
                </a:solidFill>
              </a:rPr>
              <a:t>учащихся.</a:t>
            </a:r>
            <a:endParaRPr lang="ru-RU" sz="35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В группе выше </a:t>
            </a:r>
            <a:r>
              <a:rPr lang="ru-RU" sz="3500" dirty="0" err="1" smtClean="0">
                <a:solidFill>
                  <a:srgbClr val="002060"/>
                </a:solidFill>
              </a:rPr>
              <a:t>обучаемость</a:t>
            </a:r>
            <a:r>
              <a:rPr lang="ru-RU" sz="3500" dirty="0" smtClean="0">
                <a:solidFill>
                  <a:srgbClr val="002060"/>
                </a:solidFill>
              </a:rPr>
              <a:t>, эффективность усвоения и актуализации знаний.</a:t>
            </a:r>
          </a:p>
          <a:p>
            <a:pPr>
              <a:defRPr/>
            </a:pPr>
            <a:r>
              <a:rPr lang="ru-RU" sz="3500" dirty="0" smtClean="0">
                <a:solidFill>
                  <a:srgbClr val="002060"/>
                </a:solidFill>
              </a:rPr>
              <a:t>Улучшается психологический климат в </a:t>
            </a:r>
            <a:r>
              <a:rPr lang="ru-RU" sz="3500" dirty="0" smtClean="0">
                <a:solidFill>
                  <a:srgbClr val="002060"/>
                </a:solidFill>
              </a:rPr>
              <a:t>классе.</a:t>
            </a:r>
          </a:p>
          <a:p>
            <a:pPr>
              <a:defRPr/>
            </a:pP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4294967295"/>
          </p:nvPr>
        </p:nvSpPr>
        <p:spPr>
          <a:xfrm>
            <a:off x="0" y="1772816"/>
            <a:ext cx="6012160" cy="4320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"Двоим лучше, чем одному, ибо их тяжкий труд достойно вознаграждается. Если один упадет, второй поможет ему подняться. Но горе тому, кто один, - если он упадет, его некому поднять... Двое победят того, с кем никто из них не справится поодиночке. Канат, сплетенный из трех веревок, порвется не скоро".</a:t>
            </a: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Священная книга царя Соломона</a:t>
            </a:r>
            <a:endParaRPr lang="ru-RU" dirty="0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348880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solidFill>
                  <a:srgbClr val="C00000"/>
                </a:solidFill>
              </a:rPr>
              <a:t>Инновационно-развивающая</a:t>
            </a:r>
            <a:r>
              <a:rPr lang="ru-RU" sz="3100" b="1" dirty="0" smtClean="0">
                <a:solidFill>
                  <a:srgbClr val="C00000"/>
                </a:solidFill>
              </a:rPr>
              <a:t> педагогика (</a:t>
            </a:r>
            <a:r>
              <a:rPr lang="ru-RU" sz="3100" b="1" dirty="0" err="1" smtClean="0">
                <a:solidFill>
                  <a:srgbClr val="C00000"/>
                </a:solidFill>
              </a:rPr>
              <a:t>педагогика</a:t>
            </a:r>
            <a:r>
              <a:rPr lang="ru-RU" sz="3100" b="1" dirty="0" smtClean="0">
                <a:solidFill>
                  <a:srgbClr val="C00000"/>
                </a:solidFill>
              </a:rPr>
              <a:t> сотрудничества)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80-е гг. </a:t>
            </a:r>
            <a:r>
              <a:rPr lang="en-US" dirty="0" smtClean="0">
                <a:solidFill>
                  <a:srgbClr val="002060"/>
                </a:solidFill>
              </a:rPr>
              <a:t>XX</a:t>
            </a:r>
            <a:r>
              <a:rPr lang="ru-RU" dirty="0" smtClean="0">
                <a:solidFill>
                  <a:srgbClr val="002060"/>
                </a:solidFill>
              </a:rPr>
              <a:t>-го века – педагоги-новаторы:   В. Ф. Шаталов                                  Ш. А. </a:t>
            </a:r>
            <a:r>
              <a:rPr lang="ru-RU" dirty="0" err="1" smtClean="0">
                <a:solidFill>
                  <a:srgbClr val="002060"/>
                </a:solidFill>
              </a:rPr>
              <a:t>Амонашвили</a:t>
            </a:r>
            <a:r>
              <a:rPr lang="ru-RU" dirty="0" smtClean="0">
                <a:solidFill>
                  <a:srgbClr val="002060"/>
                </a:solidFill>
              </a:rPr>
              <a:t>, Е. И. Ильин,  С. Н.  </a:t>
            </a:r>
            <a:r>
              <a:rPr lang="ru-RU" dirty="0" err="1" smtClean="0">
                <a:solidFill>
                  <a:srgbClr val="002060"/>
                </a:solidFill>
              </a:rPr>
              <a:t>Лысенкова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Педагогика сотрудничества </a:t>
            </a:r>
            <a:r>
              <a:rPr lang="ru-RU" dirty="0" smtClean="0">
                <a:solidFill>
                  <a:srgbClr val="002060"/>
                </a:solidFill>
              </a:rPr>
              <a:t>- это первая </a:t>
            </a:r>
            <a:r>
              <a:rPr lang="ru-RU" dirty="0" smtClean="0">
                <a:solidFill>
                  <a:srgbClr val="002060"/>
                </a:solidFill>
              </a:rPr>
              <a:t>демократическая </a:t>
            </a:r>
            <a:r>
              <a:rPr lang="ru-RU" dirty="0" smtClean="0">
                <a:solidFill>
                  <a:srgbClr val="002060"/>
                </a:solidFill>
              </a:rPr>
              <a:t>и гуманистическая категория новой педагогики, наиболее близкая к педагогике сотворчества.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Это перевод педагогики из традиционной плоскости </a:t>
            </a:r>
            <a:r>
              <a:rPr lang="ru-RU" b="1" dirty="0" smtClean="0">
                <a:solidFill>
                  <a:srgbClr val="002060"/>
                </a:solidFill>
              </a:rPr>
              <a:t>вертикального авторитарного воздействия </a:t>
            </a:r>
            <a:r>
              <a:rPr lang="ru-RU" dirty="0" smtClean="0">
                <a:solidFill>
                  <a:srgbClr val="002060"/>
                </a:solidFill>
              </a:rPr>
              <a:t>учителя на ученика к их </a:t>
            </a:r>
            <a:r>
              <a:rPr lang="ru-RU" b="1" dirty="0" smtClean="0">
                <a:solidFill>
                  <a:srgbClr val="002060"/>
                </a:solidFill>
              </a:rPr>
              <a:t>горизонтальному взаимодействию</a:t>
            </a:r>
            <a:r>
              <a:rPr lang="ru-RU" dirty="0" smtClean="0">
                <a:solidFill>
                  <a:srgbClr val="002060"/>
                </a:solidFill>
              </a:rPr>
              <a:t>, к их совместному труду (и ученик, и учитель начинают выступать как </a:t>
            </a:r>
            <a:r>
              <a:rPr lang="ru-RU" b="1" dirty="0" smtClean="0">
                <a:solidFill>
                  <a:srgbClr val="002060"/>
                </a:solidFill>
              </a:rPr>
              <a:t>субъекты деятельности</a:t>
            </a:r>
            <a:r>
              <a:rPr lang="ru-RU" dirty="0" smtClean="0">
                <a:solidFill>
                  <a:srgbClr val="002060"/>
                </a:solidFill>
              </a:rPr>
              <a:t>). При этом учитель начинает пользоваться обратной связью, воспринимая </a:t>
            </a:r>
            <a:r>
              <a:rPr lang="ru-RU" b="1" dirty="0" smtClean="0">
                <a:solidFill>
                  <a:srgbClr val="002060"/>
                </a:solidFill>
              </a:rPr>
              <a:t>ученика как личность.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70708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Педагогика сотворчества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предполагает шаг от труда </a:t>
            </a:r>
            <a:r>
              <a:rPr lang="ru-RU" dirty="0" smtClean="0">
                <a:solidFill>
                  <a:srgbClr val="002060"/>
                </a:solidFill>
              </a:rPr>
              <a:t>(«</a:t>
            </a:r>
            <a:r>
              <a:rPr lang="ru-RU" dirty="0" smtClean="0">
                <a:solidFill>
                  <a:srgbClr val="002060"/>
                </a:solidFill>
              </a:rPr>
              <a:t>сотрудничество») к творчеству </a:t>
            </a:r>
            <a:r>
              <a:rPr lang="ru-RU" dirty="0" smtClean="0">
                <a:solidFill>
                  <a:srgbClr val="002060"/>
                </a:solidFill>
              </a:rPr>
              <a:t>(«</a:t>
            </a:r>
            <a:r>
              <a:rPr lang="ru-RU" dirty="0" smtClean="0">
                <a:solidFill>
                  <a:srgbClr val="002060"/>
                </a:solidFill>
              </a:rPr>
              <a:t>сотворчество»), от совместного труда педагога и ребенка к их совместному творчеству.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сотворчество в педагогике </a:t>
            </a:r>
            <a:r>
              <a:rPr lang="ru-RU" dirty="0" smtClean="0">
                <a:solidFill>
                  <a:srgbClr val="002060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совместный процесс созидания учителя и ученика, их </a:t>
            </a:r>
            <a:r>
              <a:rPr lang="ru-RU" b="1" dirty="0" err="1" smtClean="0">
                <a:solidFill>
                  <a:srgbClr val="002060"/>
                </a:solidFill>
              </a:rPr>
              <a:t>Со-творение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В качестве продуктов сотворчества могут выступать проекты, исследовательские, научно-практические  и творческие работы (как в области науки, так и музыкального искусства, художественной деятельности, спорта и пр.)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процесс пробуждения и формирования творческих начал и в педагоге, и в ребенке. </a:t>
            </a:r>
            <a:r>
              <a:rPr lang="ru-RU" dirty="0" smtClean="0">
                <a:solidFill>
                  <a:srgbClr val="002060"/>
                </a:solidFill>
              </a:rPr>
              <a:t>В этом плане сотворчество, действительно, высшая образовательная цель и высшая образовательная ценность, а </a:t>
            </a:r>
            <a:r>
              <a:rPr lang="ru-RU" b="1" dirty="0" smtClean="0">
                <a:solidFill>
                  <a:srgbClr val="002060"/>
                </a:solidFill>
              </a:rPr>
              <a:t>педагогика сотворчества - новый, высший интеллектуальный и духовный уровень педагогического действия.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677909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Степанов Сергей Юрьевич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2060848"/>
            <a:ext cx="4038600" cy="272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179512" y="1628800"/>
            <a:ext cx="453650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Сотворчество</a:t>
            </a:r>
            <a:r>
              <a:rPr lang="ru-RU" sz="3600" dirty="0" smtClean="0">
                <a:solidFill>
                  <a:srgbClr val="002060"/>
                </a:solidFill>
              </a:rPr>
              <a:t> - это </a:t>
            </a:r>
            <a:r>
              <a:rPr lang="ru-RU" sz="3600" dirty="0" err="1" smtClean="0">
                <a:solidFill>
                  <a:srgbClr val="002060"/>
                </a:solidFill>
              </a:rPr>
              <a:t>взаиморазвитие</a:t>
            </a:r>
            <a:r>
              <a:rPr lang="ru-RU" sz="3600" dirty="0" smtClean="0">
                <a:solidFill>
                  <a:srgbClr val="002060"/>
                </a:solidFill>
              </a:rPr>
              <a:t> уникальностей в </a:t>
            </a:r>
            <a:r>
              <a:rPr lang="ru-RU" sz="3600" dirty="0" err="1" smtClean="0">
                <a:solidFill>
                  <a:srgbClr val="002060"/>
                </a:solidFill>
              </a:rPr>
              <a:t>смысло</a:t>
            </a:r>
            <a:r>
              <a:rPr lang="ru-RU" sz="3600" dirty="0" smtClean="0">
                <a:solidFill>
                  <a:srgbClr val="002060"/>
                </a:solidFill>
              </a:rPr>
              <a:t>- и жизнетворчестве!</a:t>
            </a: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Истина не может быть преподана, она может быть только пережита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В основе – рефлексивная психология и психология творчества.</a:t>
            </a:r>
            <a:endParaRPr lang="ru-RU" sz="3600" dirty="0" smtClean="0">
              <a:solidFill>
                <a:srgbClr val="002060"/>
              </a:solidFill>
            </a:endParaRPr>
          </a:p>
          <a:p>
            <a:endParaRPr lang="ru-RU" sz="36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789440" cy="86409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Понятие педагогики сотворчества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Педагогика сотворчества  -  </a:t>
            </a:r>
            <a:r>
              <a:rPr lang="ru-RU" dirty="0" smtClean="0">
                <a:solidFill>
                  <a:srgbClr val="002060"/>
                </a:solidFill>
              </a:rPr>
              <a:t>совместная взаимопроникающая и взаимодополняющая деятельность педагога и воспитанника, периодически меняющихся ролями, и ведущая к их </a:t>
            </a:r>
            <a:r>
              <a:rPr lang="ru-RU" b="1" dirty="0" smtClean="0">
                <a:solidFill>
                  <a:srgbClr val="002060"/>
                </a:solidFill>
              </a:rPr>
              <a:t>взаимному обогащению и развитию.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Особое значение приобретает гражданская, гуманистическая грань педагогики сотворчества,  т.е. сотворение </a:t>
            </a:r>
            <a:r>
              <a:rPr lang="ru-RU" b="1" dirty="0" smtClean="0">
                <a:solidFill>
                  <a:srgbClr val="002060"/>
                </a:solidFill>
              </a:rPr>
              <a:t>Человека – Личности, Человека – Гражданина, Человека-Творца,</a:t>
            </a:r>
            <a:r>
              <a:rPr lang="ru-RU" dirty="0" smtClean="0">
                <a:solidFill>
                  <a:srgbClr val="002060"/>
                </a:solidFill>
              </a:rPr>
              <a:t> способного к активной жизненной позиции, к самостоятельным решениям и той мере ответственности, которая лежит за выбором.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Соответствие основным положениям ФГОС: </a:t>
            </a:r>
            <a:r>
              <a:rPr lang="ru-RU" dirty="0" err="1" smtClean="0">
                <a:solidFill>
                  <a:srgbClr val="002060"/>
                </a:solidFill>
              </a:rPr>
              <a:t>системно-деятельностный</a:t>
            </a:r>
            <a:r>
              <a:rPr lang="ru-RU" dirty="0" smtClean="0">
                <a:solidFill>
                  <a:srgbClr val="002060"/>
                </a:solidFill>
              </a:rPr>
              <a:t> подход, образовательные результаты, УУД и т. д.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200" y="0"/>
            <a:ext cx="72008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Понятие педагогики сотворчества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63711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Педагогика сотворчества </a:t>
            </a:r>
            <a:r>
              <a:rPr lang="ru-RU" dirty="0" smtClean="0">
                <a:solidFill>
                  <a:srgbClr val="002060"/>
                </a:solidFill>
              </a:rPr>
              <a:t>– это отношения, когда две уникальные личности, ученик и учитель, становятся неисчерпаемыми источниками развития друг для друга.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Сотворчество понимается как совместное создание нового в самом широком смысле слова, включая не только решение творческих задач, выдвижение гипотез по каким-то научным проблемам, планирование коллективных дел, но также – </a:t>
            </a:r>
            <a:r>
              <a:rPr lang="ru-RU" b="1" dirty="0" smtClean="0">
                <a:solidFill>
                  <a:srgbClr val="002060"/>
                </a:solidFill>
              </a:rPr>
              <a:t>приращения во внутреннем мире учителя и ученика.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707088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дает сотворчество ?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Основное преимущество для учителя в том, что сотворчество </a:t>
            </a:r>
            <a:r>
              <a:rPr lang="ru-RU" b="1" dirty="0" smtClean="0">
                <a:solidFill>
                  <a:srgbClr val="002060"/>
                </a:solidFill>
              </a:rPr>
              <a:t>преумножает профессиональные и личностные силы педагога, </a:t>
            </a:r>
            <a:r>
              <a:rPr lang="ru-RU" dirty="0" smtClean="0">
                <a:solidFill>
                  <a:srgbClr val="002060"/>
                </a:solidFill>
              </a:rPr>
              <a:t>а не исчерпывает их как стандартное преподавание. Так называемое «профессиональное выгорание» не нуждается в лечении, поскольку не возникает.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учеников – это </a:t>
            </a:r>
            <a:r>
              <a:rPr lang="ru-RU" b="1" dirty="0" smtClean="0">
                <a:solidFill>
                  <a:srgbClr val="002060"/>
                </a:solidFill>
              </a:rPr>
              <a:t>праздничность учения</a:t>
            </a:r>
            <a:r>
              <a:rPr lang="ru-RU" dirty="0" smtClean="0">
                <a:solidFill>
                  <a:srgbClr val="002060"/>
                </a:solidFill>
              </a:rPr>
              <a:t>, в ходе которого каждый из них имеет возможность проявлять себя как </a:t>
            </a:r>
            <a:r>
              <a:rPr lang="ru-RU" b="1" dirty="0" smtClean="0">
                <a:solidFill>
                  <a:srgbClr val="002060"/>
                </a:solidFill>
              </a:rPr>
              <a:t>уникальная творческая личность </a:t>
            </a:r>
            <a:r>
              <a:rPr lang="ru-RU" dirty="0" smtClean="0">
                <a:solidFill>
                  <a:srgbClr val="002060"/>
                </a:solidFill>
              </a:rPr>
              <a:t>и реально становится ею в сотворчестве с учителем, соучениками и культурой, когда учитель не наставник и поводырь, а союзник и оппонент в постижении мироздания.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Что дает сотворчество 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400" dirty="0" smtClean="0">
                <a:solidFill>
                  <a:srgbClr val="002060"/>
                </a:solidFill>
              </a:rPr>
              <a:t>В образовательном процессе </a:t>
            </a:r>
            <a:r>
              <a:rPr lang="ru-RU" sz="3400" b="1" dirty="0" smtClean="0">
                <a:solidFill>
                  <a:srgbClr val="002060"/>
                </a:solidFill>
              </a:rPr>
              <a:t>и учитель, и ученик находятся в ситуации </a:t>
            </a:r>
            <a:r>
              <a:rPr lang="ru-RU" sz="3400" b="1" dirty="0" smtClean="0">
                <a:solidFill>
                  <a:srgbClr val="002060"/>
                </a:solidFill>
              </a:rPr>
              <a:t>равенства.</a:t>
            </a:r>
            <a:endParaRPr lang="ru-RU" sz="3400" dirty="0" smtClean="0">
              <a:solidFill>
                <a:srgbClr val="002060"/>
              </a:solidFill>
            </a:endParaRPr>
          </a:p>
          <a:p>
            <a:r>
              <a:rPr lang="ru-RU" sz="3400" dirty="0" smtClean="0">
                <a:solidFill>
                  <a:srgbClr val="002060"/>
                </a:solidFill>
              </a:rPr>
              <a:t>Когда </a:t>
            </a:r>
            <a:r>
              <a:rPr lang="ru-RU" sz="3400" dirty="0" smtClean="0">
                <a:solidFill>
                  <a:srgbClr val="002060"/>
                </a:solidFill>
              </a:rPr>
              <a:t>мы вступаем в диалог с ребенком по поводу еще непознанных или не до конца познанных вещей (а по большому счету почти все вещи являются таковыми), интуитивные догадки ребенка подчас могут оказаться ближе к истине, чем наше во многом </a:t>
            </a:r>
            <a:r>
              <a:rPr lang="ru-RU" sz="3400" dirty="0" err="1" smtClean="0">
                <a:solidFill>
                  <a:srgbClr val="002060"/>
                </a:solidFill>
              </a:rPr>
              <a:t>зашоренное</a:t>
            </a:r>
            <a:r>
              <a:rPr lang="ru-RU" sz="3400" dirty="0" smtClean="0">
                <a:solidFill>
                  <a:srgbClr val="002060"/>
                </a:solidFill>
              </a:rPr>
              <a:t> понимание. </a:t>
            </a:r>
            <a:r>
              <a:rPr lang="ru-RU" sz="3400" b="1" dirty="0" smtClean="0">
                <a:solidFill>
                  <a:srgbClr val="002060"/>
                </a:solidFill>
              </a:rPr>
              <a:t>Позиция ученика по тому или иному вопросу так же ценна, как и позиция учителя.</a:t>
            </a:r>
            <a:r>
              <a:rPr lang="ru-RU" sz="3400" dirty="0" smtClean="0">
                <a:solidFill>
                  <a:srgbClr val="002060"/>
                </a:solidFill>
              </a:rPr>
              <a:t/>
            </a:r>
            <a:br>
              <a:rPr lang="ru-RU" sz="3400" dirty="0" smtClean="0">
                <a:solidFill>
                  <a:srgbClr val="002060"/>
                </a:solidFill>
              </a:rPr>
            </a:br>
            <a:r>
              <a:rPr lang="ru-RU" sz="3400" dirty="0" smtClean="0">
                <a:solidFill>
                  <a:srgbClr val="002060"/>
                </a:solidFill>
              </a:rPr>
              <a:t>Из этих установок вытекают ключевые педагогические принципы педагогики сотворчества.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851104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Принцип уникальности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Учитель смотрит на мир, на себя, на профессию и, главное, на ребенка так, чтобы все время обнаруживать что-то новое. </a:t>
            </a:r>
            <a:r>
              <a:rPr lang="ru-RU" b="1" dirty="0" smtClean="0">
                <a:solidFill>
                  <a:srgbClr val="002060"/>
                </a:solidFill>
              </a:rPr>
              <a:t>Учитель воспринимает каждого ребенка как неповторимого и единственного. </a:t>
            </a:r>
            <a:r>
              <a:rPr lang="ru-RU" dirty="0" smtClean="0">
                <a:solidFill>
                  <a:srgbClr val="002060"/>
                </a:solidFill>
              </a:rPr>
              <a:t>Он стремится рассмотреть в нем не то, что делает его похожим на других людей, а то, что его отличает от </a:t>
            </a:r>
            <a:r>
              <a:rPr lang="ru-RU" dirty="0" smtClean="0">
                <a:solidFill>
                  <a:srgbClr val="002060"/>
                </a:solidFill>
              </a:rPr>
              <a:t>остальных.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По мере того как педагог научается видеть это, у него разгорается интерес. А когда ребенок чувствует, что он интересен и этот интерес не наигранный, а настоящий, он начинает раскрываться. Раскрываться и расти как личность. Он начинает более чутко и позитивно относиться к себе, а во-вторых, получает дополнительную энергетическую подпитку для развития. Мы же в конечном счете обретаем бесценный опыт открытия мира другого человека, опыт, который что-то меняет и в ребенке, и в нас самих.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дупреждение неуспеваемости ребенка с ОВЗ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Предупреждение неуспеваемости ребенка с ОВЗ</Template>
  <TotalTime>344</TotalTime>
  <Words>1588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Предупреждение неуспеваемости ребенка с ОВЗ</vt:lpstr>
      <vt:lpstr>Сотворчество в обучении – психолого-педагогическая сущность</vt:lpstr>
      <vt:lpstr>Инновационно-развивающая педагогика (педагогика сотрудничества) </vt:lpstr>
      <vt:lpstr>Педагогика сотворчества</vt:lpstr>
      <vt:lpstr>Степанов Сергей Юрьевич</vt:lpstr>
      <vt:lpstr>Понятие педагогики сотворчества</vt:lpstr>
      <vt:lpstr>Понятие педагогики сотворчества</vt:lpstr>
      <vt:lpstr>Что дает сотворчество ?</vt:lpstr>
      <vt:lpstr>Что дает сотворчество ?</vt:lpstr>
      <vt:lpstr>Принцип уникальности</vt:lpstr>
      <vt:lpstr>Принцип открытости</vt:lpstr>
      <vt:lpstr>Принцип избыточности</vt:lpstr>
      <vt:lpstr>Признаки присутствия сотворчества на уроке</vt:lpstr>
      <vt:lpstr>Признаки присутствия сотворчества на уроке</vt:lpstr>
      <vt:lpstr>Модели реализации метода педагогического сотворчества</vt:lpstr>
      <vt:lpstr>Сотворческие формы организации работы </vt:lpstr>
      <vt:lpstr>Преимущества групповой работы</vt:lpstr>
      <vt:lpstr>Преимущества групповой работы</vt:lpstr>
      <vt:lpstr>Социо-игровые технологии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Сотворчество в обучении – психолого-педагогическая сущность</dc:title>
  <dc:creator>Настя</dc:creator>
  <cp:lastModifiedBy>Настя</cp:lastModifiedBy>
  <cp:revision>52</cp:revision>
  <dcterms:created xsi:type="dcterms:W3CDTF">2017-12-12T15:47:51Z</dcterms:created>
  <dcterms:modified xsi:type="dcterms:W3CDTF">2017-12-13T16:01:36Z</dcterms:modified>
</cp:coreProperties>
</file>