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62" r:id="rId3"/>
    <p:sldMasterId id="2147483794" r:id="rId4"/>
    <p:sldMasterId id="2147483806" r:id="rId5"/>
    <p:sldMasterId id="2147483819" r:id="rId6"/>
  </p:sldMasterIdLst>
  <p:notesMasterIdLst>
    <p:notesMasterId r:id="rId78"/>
  </p:notesMasterIdLst>
  <p:handoutMasterIdLst>
    <p:handoutMasterId r:id="rId79"/>
  </p:handoutMasterIdLst>
  <p:sldIdLst>
    <p:sldId id="463" r:id="rId7"/>
    <p:sldId id="619" r:id="rId8"/>
    <p:sldId id="600" r:id="rId9"/>
    <p:sldId id="620" r:id="rId10"/>
    <p:sldId id="636" r:id="rId11"/>
    <p:sldId id="652" r:id="rId12"/>
    <p:sldId id="653" r:id="rId13"/>
    <p:sldId id="654" r:id="rId14"/>
    <p:sldId id="655" r:id="rId15"/>
    <p:sldId id="656" r:id="rId16"/>
    <p:sldId id="657" r:id="rId17"/>
    <p:sldId id="621" r:id="rId18"/>
    <p:sldId id="622" r:id="rId19"/>
    <p:sldId id="592" r:id="rId20"/>
    <p:sldId id="623" r:id="rId21"/>
    <p:sldId id="625" r:id="rId22"/>
    <p:sldId id="624" r:id="rId23"/>
    <p:sldId id="637" r:id="rId24"/>
    <p:sldId id="477" r:id="rId25"/>
    <p:sldId id="479" r:id="rId26"/>
    <p:sldId id="634" r:id="rId27"/>
    <p:sldId id="635" r:id="rId28"/>
    <p:sldId id="626" r:id="rId29"/>
    <p:sldId id="627" r:id="rId30"/>
    <p:sldId id="633" r:id="rId31"/>
    <p:sldId id="632" r:id="rId32"/>
    <p:sldId id="631" r:id="rId33"/>
    <p:sldId id="630" r:id="rId34"/>
    <p:sldId id="629" r:id="rId35"/>
    <p:sldId id="628" r:id="rId36"/>
    <p:sldId id="486" r:id="rId37"/>
    <p:sldId id="571" r:id="rId38"/>
    <p:sldId id="659" r:id="rId39"/>
    <p:sldId id="660" r:id="rId40"/>
    <p:sldId id="661" r:id="rId41"/>
    <p:sldId id="662" r:id="rId42"/>
    <p:sldId id="663" r:id="rId43"/>
    <p:sldId id="582" r:id="rId44"/>
    <p:sldId id="488" r:id="rId45"/>
    <p:sldId id="612" r:id="rId46"/>
    <p:sldId id="664" r:id="rId47"/>
    <p:sldId id="665" r:id="rId48"/>
    <p:sldId id="666" r:id="rId49"/>
    <p:sldId id="667" r:id="rId50"/>
    <p:sldId id="668" r:id="rId51"/>
    <p:sldId id="669" r:id="rId52"/>
    <p:sldId id="670" r:id="rId53"/>
    <p:sldId id="671" r:id="rId54"/>
    <p:sldId id="544" r:id="rId55"/>
    <p:sldId id="638" r:id="rId56"/>
    <p:sldId id="545" r:id="rId57"/>
    <p:sldId id="639" r:id="rId58"/>
    <p:sldId id="548" r:id="rId59"/>
    <p:sldId id="547" r:id="rId60"/>
    <p:sldId id="588" r:id="rId61"/>
    <p:sldId id="589" r:id="rId62"/>
    <p:sldId id="590" r:id="rId63"/>
    <p:sldId id="591" r:id="rId64"/>
    <p:sldId id="648" r:id="rId65"/>
    <p:sldId id="649" r:id="rId66"/>
    <p:sldId id="549" r:id="rId67"/>
    <p:sldId id="553" r:id="rId68"/>
    <p:sldId id="562" r:id="rId69"/>
    <p:sldId id="563" r:id="rId70"/>
    <p:sldId id="564" r:id="rId71"/>
    <p:sldId id="565" r:id="rId72"/>
    <p:sldId id="567" r:id="rId73"/>
    <p:sldId id="569" r:id="rId74"/>
    <p:sldId id="658" r:id="rId75"/>
    <p:sldId id="497" r:id="rId76"/>
    <p:sldId id="498" r:id="rId77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88B7F0"/>
    <a:srgbClr val="53D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 showGuides="1"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3DF6592-3A0E-4C42-8A65-6573714F6559}" type="datetimeFigureOut">
              <a:rPr lang="ru-RU"/>
              <a:pPr>
                <a:defRPr/>
              </a:pPr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5F2B76B-2DA5-4E48-86B1-CB785F8CB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36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67673A8-E953-4002-B249-40AFCEBDEE75}" type="datetimeFigureOut">
              <a:rPr lang="ru-RU"/>
              <a:pPr>
                <a:defRPr/>
              </a:pPr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47FF9C5-C053-4F74-A056-4A618E565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779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6516" indent="-2871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8486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7881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7276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6670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6065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5459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4854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0ACD8-9E9E-475B-A45E-718D8EACCEC7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8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6516" indent="-2871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8486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7881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7276" indent="-229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6670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6065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5459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4854" indent="-229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36814F-04A2-405D-A4C1-609A168192C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E34D0C-2BBF-4090-B0F6-CCEA9D525EB8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B9127E-2A60-4A87-9FBD-5AED4809A57F}" type="slidenum">
              <a:rPr lang="ru-RU" altLang="ru-RU" smtClean="0"/>
              <a:pPr eaLnBrk="1" hangingPunct="1"/>
              <a:t>39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3135664-4D4B-4C05-B2E9-862CE2355316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6AADCAC-88FE-404E-8326-17FDF51F067B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B4B91E-4D03-481C-AC73-B12D8DCCDCAB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70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F8F10-DD7A-4323-BB67-A85CAB54C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275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FE393-6CE2-4B9E-BD96-5DD9B6BAAE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572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FF3DA-F811-4666-8D6D-5A1A06CC19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253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3E6A71-C96C-4F15-8983-7C83FA2E3301}" type="datetimeFigureOut">
              <a:rPr lang="en-US"/>
              <a:pPr>
                <a:defRPr/>
              </a:pPr>
              <a:t>3/11/2021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CA62DA-0716-421C-AD9C-AA82DE576D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742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D7B34-0303-4BF7-AF8B-91B2A7558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0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068C2-CAB5-4F44-B8B2-A181988E4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86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9B74-51F5-4834-9057-6FDBD4279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3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E5644-A52D-41CF-AA3D-8B9529C8B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57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E1B35-25DB-4C3E-9F01-019180ED4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4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E6A8-D19F-4DD0-A618-1098EF251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03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AB55-35FB-480E-8D51-FCE51744F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26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C62B-0288-4EEE-8432-2243932A36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5080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BB2E2-4070-473B-ACC1-7E1FE9EBE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9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4BE06-AAD0-4E02-AB91-8CE7452FF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85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9DD2B-AB2B-42D9-87D5-C3BAE1683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69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BFB8-FF2C-43E6-B4AF-5A623CAE2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92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22F3F-7A05-4E77-820D-916D82893D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41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8168-561F-4879-969E-E32888E7A0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02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71C95-50E7-44AF-B18F-7093CB025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08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0627C-E53E-4A29-92D4-3AED05BAFE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5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F360-1516-46C0-ABC8-CB3F0E32F89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45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23F58-39ED-4BC3-A6A9-A15D5C3812C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70F3-E041-470D-B08F-A718567407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9BECE-DC41-43CC-8A2C-2343B9F854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94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A1C68-9783-4761-B265-D31A9E4E5A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15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A24B6-911E-4B0B-9D96-78AFC604FD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5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6CF78-79B2-402F-BC6C-4AEC9FAA9A2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2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5DA6E-A1F0-4C26-999C-63714EC7A89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625E8-1A82-47A1-9861-02C24CB82B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68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17620-6CA2-43C1-B8BB-E5A3051634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1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2C551-879C-44C1-82A6-D7213BFB03A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67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A6831-DB68-477B-B437-6AE1871CBD81}" type="datetime1">
              <a:rPr lang="ru-RU"/>
              <a:pPr>
                <a:defRPr/>
              </a:pPr>
              <a:t>11.03.2021</a:t>
            </a:fld>
            <a:endParaRPr lang="ru-RU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E28994-ADB3-424C-82D7-9BF7312708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05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E1C4C-DCE1-4F4C-AFD2-4B21D02CD6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3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34F9C-9500-4E20-AAA6-2BCE5D5C64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392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42D1-16C8-48A1-A139-634243337A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0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A8809-6AA0-4A2E-B6CF-66090FB577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4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6CD43-D198-400A-98DC-9BA7C724A2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90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EDD8-881D-4083-AF86-DBEBD6F60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34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A1F9-AB1A-4A45-A4EE-ACA5974AC2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43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01F33-1228-46E1-9ACF-FD9BB315A3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52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121F-3431-4164-B932-D95BA455E4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84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6CA0-0FB4-4F54-A513-AD0730C8CE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47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5DF9-BF83-4E82-A8C6-4619EAE528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94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3E7AB-EF53-4311-9FA6-35D9434F25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7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D7A8-CF47-427A-B34A-8CCD8738B9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214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EACB8-6BB7-4BB7-8DE3-537FF9FD04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9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8BA00-387A-4E69-81F9-89808BEB350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2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4DD16-BC9D-4792-A5F5-EFBBA80AEBE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09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FF0F3-E884-4A36-AD94-B991537805E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89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77C5-AB02-4DD3-9231-C5C34C011E6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85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DFC2-3A35-45B9-96A4-7A2163EE1E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09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87D37-64EE-41CE-AB60-B5B9A1A0B00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33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0411D-C613-4AE8-90FD-6324EB7098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23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3ED2A-5A76-4C6D-B313-AECDF22A13B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15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E1AF-6B35-459C-BFAE-2F7DE4D855B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8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3FA4-EE7B-46E5-925E-EAA9B4468B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108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DE000-6210-4392-8EEB-6CDD5BBE982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26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81780B-35EC-4C0D-935C-12FA3A8CFBB8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3/11/2021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7012A8-3FBA-4F24-B645-D71C8C8259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7641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0B7CF-4024-484C-9E2D-AA1ADB79B80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57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7BD24-03AA-4135-B5BE-FF01DBF5E8B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16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E5C5D-B66A-4881-BB8C-66F187538A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5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534C-F4F2-4615-87E6-0B53C63C6EB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38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57829-69D1-4334-B20E-495E6C230AA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96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7CB5-355E-4214-AA88-3E8BA4D7EAE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516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56C6-FD59-4537-8D35-CA1F6569F1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0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44926-4102-47A4-985E-A8802D7CDE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5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14FF8-1516-4B92-A670-6B7AB7066B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2124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4E886-5762-4357-BA65-E2E6F30725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28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AE86-88D7-40A7-9B42-FC5D85AD665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82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502C-ED43-4BF2-86C9-83E8C11CA8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44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09A2BE-9C03-495D-8BA1-FAA892729FF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3/11/2021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454E68-DEB2-4B10-AC41-04DAE5E99E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424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7A1A-6E7E-410A-A695-C5F934A83B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982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A991-1A42-4223-9B89-F10E834427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143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89ABE49-90E9-42D7-9632-F7B400604D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DD7A4BB-CB48-48E6-ABB2-DB8AE94C0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B81A3C6-1751-4809-90B9-78CFE0B6BD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8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3880C5-9692-4572-A1DB-EBE4362421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2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6784748-4F61-421C-A8CA-4DBACD92FA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1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6681703-1D80-48E4-9268-11A9ED458EB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9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NUL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3.emf"/><Relationship Id="rId4" Type="http://schemas.openxmlformats.org/officeDocument/2006/relationships/image" Target="../media/image11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alekseev@russlo.ru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146" y="260349"/>
            <a:ext cx="8712200" cy="1077913"/>
          </a:xfrm>
          <a:prstGeom prst="rect">
            <a:avLst/>
          </a:prstGeom>
          <a:noFill/>
          <a:effectLst>
            <a:outerShdw blurRad="25400" dist="25400" dir="1800000" algn="ctr" rotWithShape="0">
              <a:schemeClr val="tx2">
                <a:lumMod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2060"/>
                </a:solidFill>
              </a:rPr>
              <a:t>ИЗДАТЕЛЬСТВО </a:t>
            </a:r>
          </a:p>
          <a:p>
            <a:pPr algn="ctr">
              <a:defRPr/>
            </a:pPr>
            <a:r>
              <a:rPr lang="ru-RU" sz="3200" dirty="0">
                <a:solidFill>
                  <a:srgbClr val="002060"/>
                </a:solidFill>
              </a:rPr>
              <a:t>«РУССКОЕ СЛОВО»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288" y="1557338"/>
            <a:ext cx="8462962" cy="4708981"/>
          </a:xfrm>
          <a:prstGeom prst="rect">
            <a:avLst/>
          </a:prstGeom>
          <a:noFill/>
          <a:effectLst>
            <a:outerShdw blurRad="25400" dist="25400" dir="1800000" algn="ctr" rotWithShape="0">
              <a:schemeClr val="tx2">
                <a:lumMod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i="1" dirty="0" smtClean="0">
                <a:solidFill>
                  <a:srgbClr val="C00000"/>
                </a:solidFill>
                <a:latin typeface="Bookman Old Style" pitchFamily="18" charset="0"/>
              </a:rPr>
              <a:t>ОТРАЖЕНИЕ СОДЕРЖАНИЯ ПРЕДМЕТНЫХ КОНЦЕПЦИЙ ПО ОТЕЧЕСТВЕННОЙ ИСТОРИИ И ОБЩЕСТВОЗНАНИЮ В СОВРЕМЕННЫХ УМК</a:t>
            </a:r>
            <a:endParaRPr lang="ru-RU" sz="3200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ru-RU" sz="2800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ru-RU" sz="2800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800" dirty="0">
                <a:latin typeface="Bookman Old Style" pitchFamily="18" charset="0"/>
              </a:rPr>
              <a:t>Алексеев А.П.,</a:t>
            </a:r>
          </a:p>
          <a:p>
            <a:pPr algn="ctr">
              <a:defRPr/>
            </a:pPr>
            <a:r>
              <a:rPr lang="ru-RU" sz="2800" dirty="0">
                <a:latin typeface="Bookman Old Style" pitchFamily="18" charset="0"/>
              </a:rPr>
              <a:t>		        советник Генерального    		      директора издательства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Историко-культурологический подход: пространство диалога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ОБРАЗЫ КУЛЬТУРЫ </a:t>
            </a:r>
            <a:r>
              <a:rPr lang="ru-RU" sz="1800" dirty="0" smtClean="0"/>
              <a:t>– основа формирования мировоззрения и главный способ трансляции традиций и ценностей российского общества</a:t>
            </a:r>
          </a:p>
          <a:p>
            <a:endParaRPr lang="ru-RU" sz="1800" dirty="0" smtClean="0"/>
          </a:p>
          <a:p>
            <a:r>
              <a:rPr lang="ru-RU" sz="1800" dirty="0" smtClean="0"/>
              <a:t>Формирование у учащихся </a:t>
            </a:r>
            <a:r>
              <a:rPr lang="ru-RU" sz="1800" b="1" dirty="0" smtClean="0">
                <a:solidFill>
                  <a:srgbClr val="C00000"/>
                </a:solidFill>
              </a:rPr>
              <a:t>чувства принадлежности </a:t>
            </a:r>
            <a:r>
              <a:rPr lang="ru-RU" sz="1800" dirty="0" smtClean="0"/>
              <a:t>к богатейшему общему культурно-историческому пространству, </a:t>
            </a:r>
            <a:r>
              <a:rPr lang="ru-RU" sz="1800" b="1" dirty="0" smtClean="0">
                <a:solidFill>
                  <a:srgbClr val="C00000"/>
                </a:solidFill>
              </a:rPr>
              <a:t>уважения к культурным достижениям</a:t>
            </a:r>
            <a:r>
              <a:rPr lang="ru-RU" sz="1800" dirty="0" smtClean="0"/>
              <a:t> и лучшим традициям своего  и других народов</a:t>
            </a:r>
          </a:p>
          <a:p>
            <a:endParaRPr lang="ru-RU" sz="1800" dirty="0" smtClean="0"/>
          </a:p>
          <a:p>
            <a:r>
              <a:rPr lang="ru-RU" sz="1800" dirty="0" smtClean="0"/>
              <a:t>Формирование способности школьников </a:t>
            </a:r>
            <a:r>
              <a:rPr lang="ru-RU" sz="1800" b="1" dirty="0" smtClean="0">
                <a:solidFill>
                  <a:srgbClr val="C00000"/>
                </a:solidFill>
              </a:rPr>
              <a:t>к межкультурному диалогу</a:t>
            </a:r>
          </a:p>
          <a:p>
            <a:endParaRPr lang="ru-RU" sz="1800" dirty="0" smtClean="0"/>
          </a:p>
          <a:p>
            <a:r>
              <a:rPr lang="ru-RU" sz="1800" dirty="0" smtClean="0"/>
              <a:t>Формирование восприятия памятников истории и культуры как ценного достояния, а также </a:t>
            </a:r>
            <a:r>
              <a:rPr lang="ru-RU" sz="1800" b="1" dirty="0" smtClean="0">
                <a:solidFill>
                  <a:srgbClr val="C00000"/>
                </a:solidFill>
              </a:rPr>
              <a:t>бережного отношения </a:t>
            </a:r>
            <a:r>
              <a:rPr lang="ru-RU" sz="1800" dirty="0" smtClean="0"/>
              <a:t>к культурному наследию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611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Историко-культурный стандарт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13690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3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4"/>
          <p:cNvSpPr>
            <a:spLocks noChangeArrowheads="1"/>
          </p:cNvSpPr>
          <p:nvPr/>
        </p:nvSpPr>
        <p:spPr bwMode="auto">
          <a:xfrm>
            <a:off x="200347" y="1628800"/>
            <a:ext cx="8943653" cy="764508"/>
          </a:xfrm>
          <a:prstGeom prst="rect">
            <a:avLst/>
          </a:prstGeom>
          <a:extLst/>
        </p:spPr>
        <p:txBody>
          <a:bodyPr/>
          <a:lstStyle/>
          <a:p>
            <a:pPr algn="ctr">
              <a:defRPr/>
            </a:pPr>
            <a:endParaRPr lang="ru-RU" altLang="ru-RU" sz="2800" b="1" kern="0" dirty="0">
              <a:solidFill>
                <a:srgbClr val="F9CC5D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00347" y="306234"/>
            <a:ext cx="8722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ТРЕБОВАНИЯ КОНЦЕПЦИИ К УСЛОВИЯМ РЕАЛИЗАЦИИ</a:t>
            </a:r>
            <a:endParaRPr lang="ru-RU" alt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393308"/>
            <a:ext cx="6858000" cy="4176464"/>
          </a:xfrm>
        </p:spPr>
        <p:txBody>
          <a:bodyPr/>
          <a:lstStyle/>
          <a:p>
            <a:pPr algn="l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Условия реализации основной образовательной программы должны обеспечиваться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ЕДИНЫМ НАУЧНО-ОБРАЗОВАТЕЛЬНЫМ ПРОСТРАНСТВОМ</a:t>
            </a:r>
          </a:p>
          <a:p>
            <a:pPr algn="l"/>
            <a:endParaRPr lang="ru-RU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Комплексом информационных образовательных ресурсов, в том числе цифровых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2000" b="1" dirty="0">
              <a:latin typeface="Calibri" pitchFamily="34" charset="0"/>
              <a:cs typeface="Calibri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Совокупностью технологических средств информационных и коммуникационных технологий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2000" b="1" dirty="0">
              <a:latin typeface="Calibri" pitchFamily="34" charset="0"/>
              <a:cs typeface="Calibri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Системой современных педагогических технологий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62316"/>
            <a:ext cx="6048672" cy="11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0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ИНФОРМАЦИОННО-ОБРАЗОВАТЕЛЬНАЯ СРЕДА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045308"/>
            <a:ext cx="2304256" cy="115212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КОМПОНЕНТЫ НА БУМАЖНОМ НОСИТЕЛЕ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068050"/>
            <a:ext cx="2016224" cy="115212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КОМПОНЕНТЫ НА ЭЛЕКТРОННОМ НОСИТЕЛЕ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72153" y="2068050"/>
            <a:ext cx="2304256" cy="114492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ИНТЕРНЕТ СРЕДА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95536" y="3645024"/>
            <a:ext cx="2736304" cy="2520280"/>
          </a:xfrm>
          <a:prstGeom prst="verticalScroll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УЧЕБНИК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УЧЕБНОЕ ПОСОБИЕ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РАБОЧАЯ ТЕТРАДЬ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КАРТА, АТЛАС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ХРЕСТОМАТИЯ</a:t>
            </a:r>
          </a:p>
          <a:p>
            <a:pPr algn="ctr"/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419872" y="3573016"/>
            <a:ext cx="2304256" cy="2520280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ЭФУ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ЭЛЕКТРОННЫЕ ПРИЛОЖЕНИЯ, ПОСОБИЯ, ТРЕНАЖЕРЫ, ПРАКТИКУМЫ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6084168" y="3573016"/>
            <a:ext cx="2448272" cy="2520280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МУЛЬТИМЕДИА РЕСУРСЫ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ИНТЕРНЕТ ШКОЛЫ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СОЦИАЛЬНЫЕ СЕТИ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3397250"/>
            <a:ext cx="4584700" cy="330859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Учебник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40"/>
              </a:spcBef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Электронная</a:t>
            </a:r>
            <a:r>
              <a:rPr sz="20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ф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орма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учебника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29"/>
              </a:spcBef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Программа</a:t>
            </a:r>
            <a:r>
              <a:rPr sz="20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курса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40"/>
              </a:spcBef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Рабочая</a:t>
            </a:r>
            <a:r>
              <a:rPr sz="20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п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рограмма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29"/>
              </a:spcBef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Рабочая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тетрадь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4965" indent="-342265">
              <a:spcBef>
                <a:spcPts val="240"/>
              </a:spcBef>
              <a:buFont typeface="Wingdings"/>
              <a:buChar char=""/>
              <a:tabLst>
                <a:tab pos="355600" algn="l"/>
              </a:tabLst>
              <a:defRPr/>
            </a:pP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Методическо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20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пособи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д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л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я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учителя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40"/>
              </a:spcBef>
              <a:buFont typeface="Wingdings"/>
              <a:buChar char=""/>
              <a:tabLst>
                <a:tab pos="356235" algn="l"/>
              </a:tabLst>
              <a:defRPr/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Текущий</a:t>
            </a:r>
            <a:r>
              <a:rPr sz="200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итоговый</a:t>
            </a:r>
            <a:r>
              <a:rPr sz="20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контроль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4965" indent="-342265">
              <a:spcBef>
                <a:spcPts val="229"/>
              </a:spcBef>
              <a:buFont typeface="Wingdings"/>
              <a:buChar char=""/>
              <a:tabLst>
                <a:tab pos="355600" algn="l"/>
              </a:tabLst>
              <a:defRPr/>
            </a:pPr>
            <a:r>
              <a:rPr sz="2000" spc="-5" dirty="0" err="1" smtClean="0">
                <a:solidFill>
                  <a:srgbClr val="000000"/>
                </a:solidFill>
                <a:latin typeface="Arial"/>
                <a:cs typeface="Arial"/>
              </a:rPr>
              <a:t>Хрестоматия</a:t>
            </a:r>
            <a:endParaRPr lang="ru-RU" sz="2000" spc="-5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54965" indent="-342265">
              <a:spcBef>
                <a:spcPts val="229"/>
              </a:spcBef>
              <a:buFont typeface="Wingdings"/>
              <a:buChar char=""/>
              <a:tabLst>
                <a:tab pos="355600" algn="l"/>
              </a:tabLst>
              <a:defRPr/>
            </a:pPr>
            <a:r>
              <a:rPr lang="ru-RU" sz="2000" spc="-5" dirty="0" smtClean="0">
                <a:solidFill>
                  <a:srgbClr val="000000"/>
                </a:solidFill>
                <a:latin typeface="Arial"/>
                <a:cs typeface="Arial"/>
              </a:rPr>
              <a:t>Атлас и контурная карты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4965" indent="-342265">
              <a:spcBef>
                <a:spcPts val="240"/>
              </a:spcBef>
              <a:buFont typeface="Wingdings"/>
              <a:buChar char=""/>
              <a:tabLst>
                <a:tab pos="355600" algn="l"/>
              </a:tabLst>
              <a:defRPr/>
            </a:pPr>
            <a:r>
              <a:rPr lang="ru-RU" sz="2000" spc="-5" dirty="0">
                <a:solidFill>
                  <a:srgbClr val="000000"/>
                </a:solidFill>
                <a:latin typeface="Arial"/>
                <a:cs typeface="Arial"/>
              </a:rPr>
              <a:t>Картографический практикум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19" name="object 3"/>
          <p:cNvSpPr>
            <a:spLocks noGrp="1"/>
          </p:cNvSpPr>
          <p:nvPr>
            <p:ph type="title"/>
          </p:nvPr>
        </p:nvSpPr>
        <p:spPr>
          <a:xfrm>
            <a:off x="179512" y="41126"/>
            <a:ext cx="8532440" cy="904670"/>
          </a:xfrm>
        </p:spPr>
        <p:txBody>
          <a:bodyPr wrap="square" lIns="0" tIns="42481" rIns="0" bIns="0">
            <a:spAutoFit/>
          </a:bodyPr>
          <a:lstStyle/>
          <a:p>
            <a:r>
              <a:rPr lang="ru-RU" altLang="ru-RU" sz="2800" b="1" dirty="0" smtClean="0">
                <a:solidFill>
                  <a:srgbClr val="8E0000"/>
                </a:solidFill>
                <a:latin typeface="Calibri" pitchFamily="34" charset="0"/>
              </a:rPr>
              <a:t>Современный УМК: методический аппарат </a:t>
            </a:r>
            <a:br>
              <a:rPr lang="ru-RU" altLang="ru-RU" sz="2800" b="1" dirty="0" smtClean="0">
                <a:solidFill>
                  <a:srgbClr val="8E0000"/>
                </a:solidFill>
                <a:latin typeface="Calibri" pitchFamily="34" charset="0"/>
              </a:rPr>
            </a:br>
            <a:r>
              <a:rPr lang="ru-RU" altLang="ru-RU" sz="2800" b="1" dirty="0" smtClean="0">
                <a:solidFill>
                  <a:srgbClr val="8E0000"/>
                </a:solidFill>
                <a:latin typeface="Calibri" pitchFamily="34" charset="0"/>
              </a:rPr>
              <a:t>и работа с УМК</a:t>
            </a:r>
          </a:p>
        </p:txBody>
      </p:sp>
      <p:sp>
        <p:nvSpPr>
          <p:cNvPr id="9220" name="object 7"/>
          <p:cNvSpPr>
            <a:spLocks noChangeArrowheads="1"/>
          </p:cNvSpPr>
          <p:nvPr/>
        </p:nvSpPr>
        <p:spPr bwMode="auto">
          <a:xfrm>
            <a:off x="2195513" y="1138238"/>
            <a:ext cx="3248025" cy="40909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92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644900"/>
            <a:ext cx="1719263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4875"/>
            <a:ext cx="1584325" cy="223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1944687" cy="26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5238"/>
            <a:ext cx="1512887" cy="19478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13" descr="X:\МАРКЕТИНГ\Литвакова\История России_ЕД_6-9_Ob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19163"/>
            <a:ext cx="1690688" cy="222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8509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Основные содержательные линии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школьных курсов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50" y="1484313"/>
            <a:ext cx="7067550" cy="4968875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ru-RU" sz="2400" b="1" dirty="0" smtClean="0"/>
              <a:t>А</a:t>
            </a:r>
            <a:r>
              <a:rPr lang="ru-RU" sz="2400" b="1" dirty="0"/>
              <a:t>. Историческое </a:t>
            </a:r>
            <a:r>
              <a:rPr lang="ru-RU" sz="2400" b="1" dirty="0" smtClean="0"/>
              <a:t>время. </a:t>
            </a:r>
          </a:p>
          <a:p>
            <a:pPr marL="0" indent="0">
              <a:buFontTx/>
              <a:buNone/>
              <a:defRPr/>
            </a:pPr>
            <a:r>
              <a:rPr lang="ru-RU" sz="2400" b="1" dirty="0" smtClean="0"/>
              <a:t>Б</a:t>
            </a:r>
            <a:r>
              <a:rPr lang="ru-RU" sz="2400" b="1" dirty="0"/>
              <a:t>. </a:t>
            </a:r>
            <a:r>
              <a:rPr lang="ru-RU" sz="2400" b="1" dirty="0" smtClean="0"/>
              <a:t>Историческое пространство.</a:t>
            </a:r>
            <a:endParaRPr lang="ru-RU" sz="2400" b="1" dirty="0"/>
          </a:p>
          <a:p>
            <a:pPr marL="0" indent="0">
              <a:buFontTx/>
              <a:buNone/>
              <a:defRPr/>
            </a:pPr>
            <a:r>
              <a:rPr lang="ru-RU" sz="2400" b="1" dirty="0"/>
              <a:t>В. Историческое движение:</a:t>
            </a:r>
          </a:p>
          <a:p>
            <a:pPr indent="-216000">
              <a:lnSpc>
                <a:spcPct val="12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человек </a:t>
            </a:r>
            <a:r>
              <a:rPr lang="ru-RU" sz="2400" b="1" dirty="0">
                <a:solidFill>
                  <a:srgbClr val="C00000"/>
                </a:solidFill>
              </a:rPr>
              <a:t>в истории</a:t>
            </a:r>
            <a:r>
              <a:rPr lang="ru-RU" sz="2400" b="1" dirty="0"/>
              <a:t>: </a:t>
            </a:r>
            <a:r>
              <a:rPr lang="ru-RU" sz="2400" b="1" dirty="0">
                <a:solidFill>
                  <a:schemeClr val="accent2"/>
                </a:solidFill>
              </a:rPr>
              <a:t>а) условия жизни и быта людей в различные </a:t>
            </a:r>
            <a:r>
              <a:rPr lang="ru-RU" sz="2400" b="1" dirty="0" smtClean="0">
                <a:solidFill>
                  <a:schemeClr val="accent2"/>
                </a:solidFill>
              </a:rPr>
              <a:t>исторические </a:t>
            </a:r>
            <a:r>
              <a:rPr lang="ru-RU" sz="2400" b="1" dirty="0">
                <a:solidFill>
                  <a:schemeClr val="accent2"/>
                </a:solidFill>
              </a:rPr>
              <a:t>эпохи; б) потребности, интересы, мотивы действий людей; б) восприятие мира, </a:t>
            </a:r>
            <a:r>
              <a:rPr lang="ru-RU" sz="2400" b="1" dirty="0" smtClean="0">
                <a:solidFill>
                  <a:schemeClr val="accent2"/>
                </a:solidFill>
              </a:rPr>
              <a:t>ценности.</a:t>
            </a:r>
            <a:endParaRPr lang="ru-RU" sz="2400" b="1" dirty="0">
              <a:solidFill>
                <a:schemeClr val="accent2"/>
              </a:solidFill>
            </a:endParaRPr>
          </a:p>
          <a:p>
            <a:pPr marL="126900" indent="0">
              <a:lnSpc>
                <a:spcPct val="120000"/>
              </a:lnSpc>
              <a:buFontTx/>
              <a:buNone/>
              <a:defRPr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14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994525" cy="633412"/>
          </a:xfrm>
        </p:spPr>
        <p:txBody>
          <a:bodyPr/>
          <a:lstStyle/>
          <a:p>
            <a:endParaRPr lang="ru-RU" sz="28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083435"/>
              </p:ext>
            </p:extLst>
          </p:nvPr>
        </p:nvGraphicFramePr>
        <p:xfrm>
          <a:off x="275643" y="145382"/>
          <a:ext cx="8592713" cy="65672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7673">
                  <a:extLst>
                    <a:ext uri="{9D8B030D-6E8A-4147-A177-3AD203B41FA5}"/>
                  </a:extLst>
                </a:gridCol>
                <a:gridCol w="2366705">
                  <a:extLst>
                    <a:ext uri="{9D8B030D-6E8A-4147-A177-3AD203B41FA5}"/>
                  </a:extLst>
                </a:gridCol>
                <a:gridCol w="1649445">
                  <a:extLst>
                    <a:ext uri="{9D8B030D-6E8A-4147-A177-3AD203B41FA5}"/>
                  </a:extLst>
                </a:gridCol>
                <a:gridCol w="1649445"/>
                <a:gridCol w="1649445"/>
              </a:tblGrid>
              <a:tr h="11022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Курс/ период</a:t>
                      </a:r>
                    </a:p>
                    <a:p>
                      <a:endParaRPr lang="ru-RU" sz="24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Хроноструктуры</a:t>
                      </a:r>
                      <a:endParaRPr lang="ru-RU" sz="1800" dirty="0"/>
                    </a:p>
                  </a:txBody>
                  <a:tcPr marL="91438" marR="91438" marT="45726" marB="45726">
                    <a:solidFill>
                      <a:srgbClr val="D4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Понятия и термины</a:t>
                      </a:r>
                      <a:endParaRPr lang="ru-RU" sz="1800" dirty="0"/>
                    </a:p>
                  </a:txBody>
                  <a:tcPr marL="91438" marR="91438" marT="45726" marB="45726">
                    <a:solidFill>
                      <a:srgbClr val="D2F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Персоналии</a:t>
                      </a:r>
                      <a:endParaRPr lang="ru-RU" sz="1800" b="1" dirty="0"/>
                    </a:p>
                  </a:txBody>
                  <a:tcPr marL="91438" marR="91438" marT="45726" marB="45726">
                    <a:solidFill>
                      <a:srgbClr val="D2F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Источники</a:t>
                      </a:r>
                      <a:endParaRPr lang="ru-RU" sz="1800" b="1" dirty="0"/>
                    </a:p>
                  </a:txBody>
                  <a:tcPr marL="91438" marR="91438" marT="45726" marB="45726">
                    <a:solidFill>
                      <a:srgbClr val="D2FEED"/>
                    </a:solidFill>
                  </a:tcPr>
                </a:tc>
                <a:extLst>
                  <a:ext uri="{0D108BD9-81ED-4DB2-BD59-A6C34878D82A}"/>
                </a:extLst>
              </a:tr>
              <a:tr h="107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 древности до конца </a:t>
                      </a:r>
                      <a:r>
                        <a:rPr lang="en-US" sz="2000" b="1" dirty="0" smtClean="0"/>
                        <a:t>XV</a:t>
                      </a:r>
                      <a:r>
                        <a:rPr lang="ru-RU" sz="2000" b="1" dirty="0" smtClean="0"/>
                        <a:t> в.</a:t>
                      </a:r>
                      <a:endParaRPr lang="ru-RU" sz="20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40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52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56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17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796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XVI – XVII </a:t>
                      </a:r>
                      <a:r>
                        <a:rPr lang="ru-RU" sz="2000" b="1" dirty="0" smtClean="0"/>
                        <a:t>вв.</a:t>
                      </a:r>
                    </a:p>
                    <a:p>
                      <a:endParaRPr lang="ru-RU" sz="18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44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28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42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28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8387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XVIII</a:t>
                      </a:r>
                      <a:r>
                        <a:rPr lang="ru-RU" sz="2000" b="1" dirty="0" smtClean="0"/>
                        <a:t> в.</a:t>
                      </a:r>
                      <a:endParaRPr lang="ru-RU" sz="2000" b="1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56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70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33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893155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1801 – 1914 </a:t>
                      </a:r>
                      <a:r>
                        <a:rPr lang="ru-RU" sz="2000" b="1" dirty="0" smtClean="0"/>
                        <a:t>гг.</a:t>
                      </a:r>
                      <a:endParaRPr lang="ru-RU" sz="2000" b="1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67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 40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171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35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050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Нач. ХХ – нач. </a:t>
                      </a:r>
                      <a:r>
                        <a:rPr lang="en-US" sz="2000" b="1" dirty="0" smtClean="0"/>
                        <a:t>XXI</a:t>
                      </a:r>
                      <a:r>
                        <a:rPr lang="ru-RU" sz="2000" b="1" dirty="0" smtClean="0"/>
                        <a:t> в.</a:t>
                      </a:r>
                    </a:p>
                    <a:p>
                      <a:endParaRPr lang="ru-RU" sz="20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192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240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329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27 видов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0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994525" cy="6334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Рубрика «Персоналии» в ИКС по </a:t>
            </a: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истории России</a:t>
            </a:r>
            <a:endParaRPr lang="ru-RU" sz="28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37875"/>
              </p:ext>
            </p:extLst>
          </p:nvPr>
        </p:nvGraphicFramePr>
        <p:xfrm>
          <a:off x="899592" y="955676"/>
          <a:ext cx="7596187" cy="5902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8498">
                  <a:extLst>
                    <a:ext uri="{9D8B030D-6E8A-4147-A177-3AD203B41FA5}"/>
                  </a:extLst>
                </a:gridCol>
                <a:gridCol w="2579730">
                  <a:extLst>
                    <a:ext uri="{9D8B030D-6E8A-4147-A177-3AD203B41FA5}"/>
                  </a:extLst>
                </a:gridCol>
                <a:gridCol w="2757959">
                  <a:extLst>
                    <a:ext uri="{9D8B030D-6E8A-4147-A177-3AD203B41FA5}"/>
                  </a:extLst>
                </a:gridCol>
              </a:tblGrid>
              <a:tr h="16156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Курс/ период</a:t>
                      </a:r>
                    </a:p>
                    <a:p>
                      <a:endParaRPr lang="ru-RU" sz="24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Государственные и военные деятели </a:t>
                      </a:r>
                      <a:endParaRPr lang="ru-RU" sz="2400" dirty="0"/>
                    </a:p>
                  </a:txBody>
                  <a:tcPr marL="91438" marR="91438" marT="45726" marB="45726">
                    <a:solidFill>
                      <a:srgbClr val="D4E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Общественные и религиозные деятели, деятели культуры, науки, образования </a:t>
                      </a:r>
                      <a:endParaRPr lang="ru-RU" sz="2000" dirty="0"/>
                    </a:p>
                  </a:txBody>
                  <a:tcPr marL="91438" marR="91438" marT="45726" marB="45726">
                    <a:solidFill>
                      <a:srgbClr val="D2FEED"/>
                    </a:solidFill>
                  </a:tcPr>
                </a:tc>
                <a:extLst>
                  <a:ext uri="{0D108BD9-81ED-4DB2-BD59-A6C34878D82A}"/>
                </a:extLst>
              </a:tr>
              <a:tr h="701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 древности до конца </a:t>
                      </a:r>
                      <a:r>
                        <a:rPr lang="en-US" sz="2000" b="1" dirty="0" smtClean="0"/>
                        <a:t>XV</a:t>
                      </a:r>
                      <a:r>
                        <a:rPr lang="ru-RU" sz="2000" b="1" dirty="0" smtClean="0"/>
                        <a:t> в.</a:t>
                      </a:r>
                      <a:endParaRPr lang="ru-RU" sz="20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37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70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XVI – XVII </a:t>
                      </a:r>
                      <a:r>
                        <a:rPr lang="ru-RU" sz="2000" b="1" dirty="0" smtClean="0"/>
                        <a:t>вв.</a:t>
                      </a:r>
                    </a:p>
                    <a:p>
                      <a:endParaRPr lang="ru-RU" sz="18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8387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XVIII</a:t>
                      </a:r>
                      <a:r>
                        <a:rPr lang="ru-RU" sz="2000" b="1" dirty="0" smtClean="0"/>
                        <a:t> в.</a:t>
                      </a:r>
                      <a:endParaRPr lang="ru-RU" sz="2000" b="1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33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37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2505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1801 – 1914 </a:t>
                      </a:r>
                      <a:r>
                        <a:rPr lang="ru-RU" sz="2000" b="1" dirty="0" smtClean="0"/>
                        <a:t>гг.</a:t>
                      </a:r>
                      <a:endParaRPr lang="ru-RU" sz="2000" b="1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32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139 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</a:rPr>
                        <a:t>+ промышленники и меценаты, путешественники</a:t>
                      </a:r>
                      <a:endParaRPr lang="ru-RU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005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Нач. ХХ – нач. </a:t>
                      </a:r>
                      <a:r>
                        <a:rPr lang="en-US" sz="2000" b="1" dirty="0" smtClean="0"/>
                        <a:t>XXI</a:t>
                      </a:r>
                      <a:r>
                        <a:rPr lang="ru-RU" sz="2000" b="1" dirty="0" smtClean="0"/>
                        <a:t> в.</a:t>
                      </a:r>
                    </a:p>
                    <a:p>
                      <a:endParaRPr lang="ru-RU" sz="2000" dirty="0"/>
                    </a:p>
                  </a:txBody>
                  <a:tcPr marL="91438" marR="91438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160</a:t>
                      </a:r>
                      <a:endParaRPr lang="ru-RU"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169 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</a:rPr>
                        <a:t>+ конструкторы</a:t>
                      </a:r>
                      <a:endParaRPr lang="ru-RU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38" marR="91438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2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6334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Историческая личность</a:t>
            </a:r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1692275" y="1196975"/>
            <a:ext cx="6994525" cy="492918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mtClean="0"/>
              <a:t> Как, </a:t>
            </a:r>
            <a:r>
              <a:rPr lang="ru-RU" b="1" smtClean="0">
                <a:solidFill>
                  <a:srgbClr val="0070C0"/>
                </a:solidFill>
              </a:rPr>
              <a:t>благодаря чему</a:t>
            </a:r>
            <a:r>
              <a:rPr lang="ru-RU" smtClean="0">
                <a:solidFill>
                  <a:srgbClr val="0070C0"/>
                </a:solidFill>
              </a:rPr>
              <a:t> </a:t>
            </a:r>
            <a:r>
              <a:rPr lang="ru-RU" smtClean="0"/>
              <a:t>они стали тем, кем стали?</a:t>
            </a:r>
          </a:p>
          <a:p>
            <a:pPr>
              <a:buFont typeface="Wingdings" pitchFamily="2" charset="2"/>
              <a:buChar char="q"/>
            </a:pPr>
            <a:r>
              <a:rPr lang="ru-RU" smtClean="0"/>
              <a:t> В чем состояли их главные </a:t>
            </a:r>
            <a:r>
              <a:rPr lang="ru-RU" b="1" smtClean="0">
                <a:solidFill>
                  <a:srgbClr val="0070C0"/>
                </a:solidFill>
              </a:rPr>
              <a:t>ценности</a:t>
            </a:r>
            <a:r>
              <a:rPr lang="ru-RU" smtClean="0"/>
              <a:t>?</a:t>
            </a:r>
          </a:p>
          <a:p>
            <a:pPr>
              <a:buFont typeface="Wingdings" pitchFamily="2" charset="2"/>
              <a:buChar char="q"/>
            </a:pPr>
            <a:r>
              <a:rPr lang="ru-RU" smtClean="0"/>
              <a:t> Какими </a:t>
            </a:r>
            <a:r>
              <a:rPr lang="ru-RU" b="1" smtClean="0">
                <a:solidFill>
                  <a:srgbClr val="0070C0"/>
                </a:solidFill>
              </a:rPr>
              <a:t>методами</a:t>
            </a:r>
            <a:r>
              <a:rPr lang="ru-RU" smtClean="0"/>
              <a:t> они действовали?</a:t>
            </a:r>
          </a:p>
          <a:p>
            <a:pPr>
              <a:buFont typeface="Wingdings" pitchFamily="2" charset="2"/>
              <a:buChar char="q"/>
            </a:pPr>
            <a:r>
              <a:rPr lang="ru-RU" smtClean="0"/>
              <a:t> В чем заключается их </a:t>
            </a:r>
            <a:r>
              <a:rPr lang="ru-RU" b="1" smtClean="0">
                <a:solidFill>
                  <a:srgbClr val="0070C0"/>
                </a:solidFill>
              </a:rPr>
              <a:t>вклад</a:t>
            </a:r>
            <a:r>
              <a:rPr lang="ru-RU" smtClean="0"/>
              <a:t> в историю своего времени? Каково их место в </a:t>
            </a:r>
            <a:r>
              <a:rPr lang="ru-RU" b="1" smtClean="0">
                <a:solidFill>
                  <a:srgbClr val="0070C0"/>
                </a:solidFill>
              </a:rPr>
              <a:t>исторической панораме</a:t>
            </a:r>
            <a:r>
              <a:rPr lang="ru-RU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2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 noChangeArrowheads="1"/>
          </p:cNvSpPr>
          <p:nvPr/>
        </p:nvSpPr>
        <p:spPr bwMode="auto">
          <a:xfrm>
            <a:off x="2484438" y="627063"/>
            <a:ext cx="63071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990033"/>
                </a:solidFill>
                <a:latin typeface="Calibri" pitchFamily="34" charset="0"/>
              </a:rPr>
              <a:t>Учебники новой линии для 10 класса. </a:t>
            </a:r>
          </a:p>
          <a:p>
            <a:pPr eaLnBrk="1" hangingPunct="1"/>
            <a:r>
              <a:rPr lang="ru-RU" altLang="ru-RU" sz="2400" b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Авторы Никонов В.А., Девятов С.В. </a:t>
            </a:r>
          </a:p>
          <a:p>
            <a:pPr eaLnBrk="1" hangingPunct="1"/>
            <a:r>
              <a:rPr lang="ru-RU" altLang="ru-RU" sz="2400" b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Под ред. Карпова С.П.</a:t>
            </a:r>
            <a:endParaRPr lang="ru-RU" altLang="ru-RU" sz="240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1267" name="Прямоугольник 6"/>
          <p:cNvSpPr>
            <a:spLocks noChangeArrowheads="1"/>
          </p:cNvSpPr>
          <p:nvPr/>
        </p:nvSpPr>
        <p:spPr bwMode="auto">
          <a:xfrm>
            <a:off x="4843463" y="3095625"/>
            <a:ext cx="40338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История. История России. </a:t>
            </a:r>
          </a:p>
          <a:p>
            <a:r>
              <a:rPr lang="ru-RU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1914 – начало XXI века. В 2 ч. Часть 2 </a:t>
            </a:r>
            <a:r>
              <a:rPr lang="ru-RU" altLang="ru-RU" b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(Базовый и углублённый уровни)</a:t>
            </a: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3059113" y="1606550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История. История России. </a:t>
            </a:r>
            <a:endParaRPr lang="en-US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ru-RU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1914 – начало XXI века. В 2 ч. Часть 1 </a:t>
            </a:r>
          </a:p>
          <a:p>
            <a:r>
              <a:rPr lang="ru-RU" altLang="ru-RU" b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(Базовый и углублённый уровни)</a:t>
            </a:r>
          </a:p>
          <a:p>
            <a:r>
              <a:rPr lang="ru-RU" altLang="ru-RU" b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</a:p>
        </p:txBody>
      </p:sp>
      <p:pic>
        <p:nvPicPr>
          <p:cNvPr id="11269" name="Picture 11" descr="I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390525"/>
            <a:ext cx="10795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719263"/>
            <a:ext cx="2498725" cy="314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3175000"/>
            <a:ext cx="2511425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Прямоугольник 8"/>
          <p:cNvSpPr>
            <a:spLocks noChangeArrowheads="1"/>
          </p:cNvSpPr>
          <p:nvPr/>
        </p:nvSpPr>
        <p:spPr bwMode="auto">
          <a:xfrm>
            <a:off x="4873625" y="4360863"/>
            <a:ext cx="4279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Calibri" pitchFamily="34" charset="0"/>
                <a:ea typeface="Calibri" pitchFamily="34" charset="0"/>
                <a:cs typeface="Calibri" pitchFamily="34" charset="0"/>
              </a:rPr>
              <a:t>Издания предназначены для общеобразовательных организаций: школ, гимназий и лицеев.</a:t>
            </a:r>
            <a:endParaRPr lang="ru-RU" alt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3059832" y="3645024"/>
            <a:ext cx="2160240" cy="128423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16929" y="5309583"/>
            <a:ext cx="3888432" cy="93610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4048" y="1452171"/>
            <a:ext cx="4067944" cy="80231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4" y="1504574"/>
            <a:ext cx="4464496" cy="730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ФАКТОРЫ, ОПРЕДЕЛЯЮЩИЕ СОДЕРЖАНИЕ УМК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89278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7712" y="2474893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ФГОС ООО (приказ </a:t>
            </a:r>
            <a:r>
              <a:rPr lang="ru-RU" sz="1400" dirty="0" err="1"/>
              <a:t>Минобрнауки</a:t>
            </a:r>
            <a:r>
              <a:rPr lang="ru-RU" sz="1400" dirty="0"/>
              <a:t> РФ от 17.12.2010 года № 1897)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ФГОС СОО (приказ </a:t>
            </a:r>
            <a:r>
              <a:rPr lang="ru-RU" sz="1400" dirty="0" err="1"/>
              <a:t>Минобрнауки</a:t>
            </a:r>
            <a:r>
              <a:rPr lang="ru-RU" sz="1400" dirty="0"/>
              <a:t> РФ от 17.05.2012 года № 413)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48680" y="2420888"/>
            <a:ext cx="4067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ООО (одобрена решением федерального         учебно-методического объединения по общему образованию 8 апреля 2015 года (протокол № 1/15)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СОО (одобрена решением федерального учебно-методического объединения по общему образованию 28 июня 2016 года (протокол № 2/16-з)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368" y="1524545"/>
            <a:ext cx="4464496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/>
              <a:t>ФЕДЕРАЛЬНЫЙ ГОСУДАРСТВЕННЫЙ</a:t>
            </a:r>
          </a:p>
          <a:p>
            <a:pPr marL="0" indent="0" algn="ctr">
              <a:buNone/>
            </a:pPr>
            <a:r>
              <a:rPr lang="ru-RU" dirty="0"/>
              <a:t>ОБРАЗОВАТЕЛЬНЫЙ СТАНДАРТ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52020" y="1546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ru-RU" dirty="0"/>
              <a:t>ПРИМЕРНЫЕ ОСНОВНЫЕ ОБРАЗОВАТЕЛЬНЫЕ ПРОГРАММЫ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ru-RU" dirty="0"/>
              <a:t>КОНЦЕПЦИИ ПРЕДМЕТНОГО ПРЕПОДАВАНИЯ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1832" y="3728938"/>
            <a:ext cx="19768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 УМК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flipH="1">
            <a:off x="3753623" y="2254486"/>
            <a:ext cx="386329" cy="1390537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888639" y="2256855"/>
            <a:ext cx="379769" cy="1642810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3873644" y="4929262"/>
            <a:ext cx="410324" cy="380321"/>
          </a:xfrm>
          <a:prstGeom prst="up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5"/>
          <p:cNvSpPr>
            <a:spLocks noGrp="1"/>
          </p:cNvSpPr>
          <p:nvPr>
            <p:ph type="title"/>
          </p:nvPr>
        </p:nvSpPr>
        <p:spPr>
          <a:xfrm>
            <a:off x="2627313" y="404813"/>
            <a:ext cx="5616575" cy="698500"/>
          </a:xfrm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Авторский коллектив </a:t>
            </a:r>
            <a:b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учебника для 10 класса</a:t>
            </a:r>
          </a:p>
        </p:txBody>
      </p:sp>
      <p:sp>
        <p:nvSpPr>
          <p:cNvPr id="12291" name="object 2"/>
          <p:cNvSpPr txBox="1">
            <a:spLocks noChangeArrowheads="1"/>
          </p:cNvSpPr>
          <p:nvPr/>
        </p:nvSpPr>
        <p:spPr bwMode="auto">
          <a:xfrm>
            <a:off x="2062163" y="1446213"/>
            <a:ext cx="6421437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Под научной редакцией </a:t>
            </a:r>
          </a:p>
          <a:p>
            <a:pPr algn="just" eaLnBrk="1" hangingPunct="1"/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Сергея Павловича Карпова,     </a:t>
            </a:r>
          </a:p>
          <a:p>
            <a:pPr eaLnBrk="1" hangingPunct="1"/>
            <a:r>
              <a:rPr lang="ru-RU" altLang="ru-RU" sz="1600" b="1" dirty="0">
                <a:latin typeface="Calibri" pitchFamily="34" charset="0"/>
              </a:rPr>
              <a:t>доктора исторических наук, профессора,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заведующего кафедрой истории Средних веков, </a:t>
            </a:r>
            <a:r>
              <a:rPr lang="ru-RU" altLang="ru-RU" sz="1600" b="1" dirty="0">
                <a:latin typeface="Calibri" pitchFamily="34" charset="0"/>
              </a:rPr>
              <a:t>президента исторического факультета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МГУ </a:t>
            </a:r>
            <a:b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им. М.В. Ломоносова, </a:t>
            </a:r>
            <a:r>
              <a:rPr lang="ru-RU" altLang="ru-RU" sz="1600" b="1" dirty="0">
                <a:latin typeface="Calibri" pitchFamily="34" charset="0"/>
              </a:rPr>
              <a:t>академика РАН, автора более 400 научных публикаций, кавалера Ордена Почёта и Ордена Дружбы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endParaRPr lang="ru-RU" sz="16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Вячеслав Алексеевич Никонов,     </a:t>
            </a:r>
          </a:p>
          <a:p>
            <a:pPr eaLnBrk="1" hangingPunct="1"/>
            <a:r>
              <a:rPr lang="ru-RU" altLang="ru-RU" sz="1600" b="1" dirty="0">
                <a:latin typeface="Calibri" pitchFamily="34" charset="0"/>
              </a:rPr>
              <a:t>доктор исторических наук, 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декан факультета государственного управления МГУ им. М.В. Ломоносова, автор около 1000 научных работ, главный редактор журнала «Стратегия России». Награждён медалью ордена «За заслуги перед Отечеством» </a:t>
            </a:r>
            <a:r>
              <a:rPr 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степени.</a:t>
            </a:r>
          </a:p>
          <a:p>
            <a:pPr algn="just" eaLnBrk="1" hangingPunct="1"/>
            <a:endParaRPr lang="ru-RU" altLang="ru-RU" sz="2000" b="1" dirty="0">
              <a:solidFill>
                <a:srgbClr val="8E0000"/>
              </a:solidFill>
              <a:latin typeface="Calibri" pitchFamily="34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Сергей Викторович Девятов,</a:t>
            </a:r>
            <a:endParaRPr lang="ru-RU" altLang="ru-RU" sz="2000" dirty="0">
              <a:solidFill>
                <a:srgbClr val="8E0000"/>
              </a:solidFill>
              <a:latin typeface="Calibri" pitchFamily="34" charset="0"/>
            </a:endParaRPr>
          </a:p>
          <a:p>
            <a:pPr algn="just" eaLnBrk="1" hangingPunct="1">
              <a:lnSpc>
                <a:spcPts val="1925"/>
              </a:lnSpc>
              <a:spcBef>
                <a:spcPts val="13"/>
              </a:spcBef>
            </a:pPr>
            <a:r>
              <a:rPr lang="ru-RU" altLang="ru-RU" sz="1600" b="1" dirty="0" smtClean="0">
                <a:latin typeface="Calibri" pitchFamily="34" charset="0"/>
              </a:rPr>
              <a:t>доктор </a:t>
            </a:r>
            <a:r>
              <a:rPr lang="ru-RU" altLang="ru-RU" sz="1600" b="1" dirty="0">
                <a:latin typeface="Calibri" pitchFamily="34" charset="0"/>
              </a:rPr>
              <a:t>исторических наук, </a:t>
            </a:r>
            <a:r>
              <a:rPr lang="ru-RU" altLang="ru-RU" sz="1600" b="1" dirty="0" smtClean="0">
                <a:latin typeface="Calibri" pitchFamily="34" charset="0"/>
              </a:rPr>
              <a:t>заведующий кафедрой </a:t>
            </a:r>
            <a:r>
              <a:rPr lang="ru-RU" altLang="ru-RU" sz="1600" b="1" dirty="0">
                <a:latin typeface="Calibri" pitchFamily="34" charset="0"/>
              </a:rPr>
              <a:t>истории России XIX </a:t>
            </a:r>
            <a:r>
              <a:rPr lang="ru-RU" altLang="ru-RU" sz="1600" b="1" dirty="0">
                <a:cs typeface="Arial" charset="0"/>
              </a:rPr>
              <a:t>— </a:t>
            </a:r>
            <a:r>
              <a:rPr lang="ru-RU" altLang="ru-RU" sz="1600" b="1" dirty="0">
                <a:latin typeface="Calibri" pitchFamily="34" charset="0"/>
              </a:rPr>
              <a:t>начала XX века исторического факультета МГУ </a:t>
            </a:r>
            <a:r>
              <a:rPr lang="ru-RU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им. М.В. Ломоносова</a:t>
            </a:r>
            <a:r>
              <a:rPr lang="ru-RU" altLang="ru-RU" sz="1600" b="1" dirty="0">
                <a:latin typeface="Calibri" pitchFamily="34" charset="0"/>
              </a:rPr>
              <a:t>. Член правления Межрегиональной общественной организации «Объединение преподавателей истории». Автор ряда публикаций по истории России.</a:t>
            </a:r>
            <a:endParaRPr lang="ru-RU" altLang="ru-RU" sz="1600" dirty="0">
              <a:latin typeface="Calibri" pitchFamily="34" charset="0"/>
            </a:endParaRPr>
          </a:p>
        </p:txBody>
      </p:sp>
      <p:pic>
        <p:nvPicPr>
          <p:cNvPr id="12292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101975"/>
            <a:ext cx="1689100" cy="157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857750"/>
            <a:ext cx="1689100" cy="173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516063"/>
            <a:ext cx="1689100" cy="14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66725"/>
            <a:ext cx="1152525" cy="1550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47650"/>
            <a:ext cx="1211262" cy="152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13702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176338"/>
            <a:ext cx="45434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3132138" y="692150"/>
            <a:ext cx="232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C00000"/>
                </a:solidFill>
              </a:rPr>
              <a:t>Содержание части </a:t>
            </a:r>
            <a:r>
              <a:rPr lang="en-US">
                <a:solidFill>
                  <a:srgbClr val="C00000"/>
                </a:solidFill>
              </a:rPr>
              <a:t>I</a:t>
            </a:r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2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132138" y="692150"/>
            <a:ext cx="2386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C00000"/>
                </a:solidFill>
              </a:rPr>
              <a:t>Содержание части </a:t>
            </a:r>
            <a:r>
              <a:rPr lang="en-US">
                <a:solidFill>
                  <a:srgbClr val="C00000"/>
                </a:solidFill>
              </a:rPr>
              <a:t>II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196975"/>
            <a:ext cx="39878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214438"/>
            <a:ext cx="4711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9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3708400" y="1557338"/>
            <a:ext cx="5330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История. История России до 1914 года. </a:t>
            </a:r>
          </a:p>
          <a:p>
            <a:pPr eaLnBrk="1" hangingPunct="1"/>
            <a:r>
              <a:rPr lang="ru-RU" altLang="ru-RU" b="1"/>
              <a:t>Повторительно-обобщающий курс: </a:t>
            </a:r>
          </a:p>
          <a:p>
            <a:pPr eaLnBrk="1" hangingPunct="1"/>
            <a:r>
              <a:rPr lang="ru-RU" altLang="ru-RU" b="1"/>
              <a:t>учебник для 10–11 классов общеобразовательных организаций. </a:t>
            </a:r>
          </a:p>
          <a:p>
            <a:pPr eaLnBrk="1" hangingPunct="1"/>
            <a:r>
              <a:rPr lang="ru-RU" altLang="ru-RU" b="1">
                <a:solidFill>
                  <a:srgbClr val="990033"/>
                </a:solidFill>
              </a:rPr>
              <a:t>(Базовый и углублённый уровни)</a:t>
            </a:r>
          </a:p>
        </p:txBody>
      </p:sp>
      <p:sp>
        <p:nvSpPr>
          <p:cNvPr id="19459" name="Rectangle 2"/>
          <p:cNvSpPr txBox="1">
            <a:spLocks noChangeArrowheads="1"/>
          </p:cNvSpPr>
          <p:nvPr/>
        </p:nvSpPr>
        <p:spPr bwMode="auto">
          <a:xfrm>
            <a:off x="2555875" y="549275"/>
            <a:ext cx="63071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990033"/>
                </a:solidFill>
                <a:latin typeface="Calibri" pitchFamily="34" charset="0"/>
              </a:rPr>
              <a:t>Учебник для 11 класса. </a:t>
            </a:r>
            <a:endParaRPr lang="en-US" altLang="ru-RU" sz="2400" b="1" dirty="0">
              <a:solidFill>
                <a:srgbClr val="990033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2400" b="1" dirty="0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Авторы Кириллов В.В., </a:t>
            </a:r>
            <a:r>
              <a:rPr lang="ru-RU" altLang="ru-RU" sz="2400" b="1" dirty="0" err="1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Бравина</a:t>
            </a:r>
            <a:r>
              <a:rPr lang="ru-RU" altLang="ru-RU" sz="2400" b="1" dirty="0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М.А.</a:t>
            </a:r>
            <a:endParaRPr lang="en-US" altLang="ru-RU" sz="2400" b="1" dirty="0">
              <a:solidFill>
                <a:srgbClr val="990033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2400" b="1" dirty="0">
                <a:solidFill>
                  <a:srgbClr val="9900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Под ред. Петрова Ю.А.</a:t>
            </a:r>
            <a:endParaRPr lang="ru-RU" altLang="ru-RU" sz="24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9460" name="Picture 11" descr="I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77825"/>
            <a:ext cx="10795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2970212" cy="4005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Прямоугольник 6"/>
          <p:cNvSpPr>
            <a:spLocks noChangeArrowheads="1"/>
          </p:cNvSpPr>
          <p:nvPr/>
        </p:nvSpPr>
        <p:spPr bwMode="auto">
          <a:xfrm>
            <a:off x="3708400" y="320516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Данный курс поможет учащимся систематизировать свои знания по истории России и подготовиться к успешной сдаче ЕГЭ.</a:t>
            </a:r>
          </a:p>
          <a:p>
            <a:r>
              <a:rPr lang="ru-RU" altLang="ru-RU">
                <a:latin typeface="Calibri" pitchFamily="34" charset="0"/>
                <a:ea typeface="Calibri" pitchFamily="34" charset="0"/>
                <a:cs typeface="Calibri" pitchFamily="34" charset="0"/>
              </a:rPr>
              <a:t>Учебное издание предназначено для общеобразовательных организаций: школ, гимназий и лицеев.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098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5"/>
          <p:cNvSpPr>
            <a:spLocks noGrp="1"/>
          </p:cNvSpPr>
          <p:nvPr>
            <p:ph type="title"/>
          </p:nvPr>
        </p:nvSpPr>
        <p:spPr>
          <a:xfrm>
            <a:off x="2771775" y="333375"/>
            <a:ext cx="5616575" cy="698500"/>
          </a:xfrm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Авторский коллектив </a:t>
            </a:r>
            <a:b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altLang="ru-RU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учебника для 11 класса</a:t>
            </a:r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113088"/>
            <a:ext cx="1646237" cy="164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229225"/>
            <a:ext cx="1708150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2195513" y="1139825"/>
            <a:ext cx="65532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8E0000"/>
                </a:solidFill>
                <a:latin typeface="Calibri" pitchFamily="34" charset="0"/>
              </a:rPr>
              <a:t>Под научной редакцией </a:t>
            </a:r>
          </a:p>
          <a:p>
            <a:r>
              <a:rPr lang="ru-RU" altLang="ru-RU" sz="2000" b="1">
                <a:solidFill>
                  <a:srgbClr val="8E0000"/>
                </a:solidFill>
                <a:latin typeface="Calibri" pitchFamily="34" charset="0"/>
              </a:rPr>
              <a:t>Юрия Александровича Петрова,</a:t>
            </a:r>
          </a:p>
          <a:p>
            <a:r>
              <a:rPr lang="ru-RU" altLang="ru-RU" sz="1600" b="1">
                <a:latin typeface="Calibri" pitchFamily="34" charset="0"/>
              </a:rPr>
              <a:t>доктора исторических наук, профессор, директора Института российской истории РАН, члена Президиума Совета Российского исторического общества, одного из руководителей группы разработчиков Историко-культурного стандарта.</a:t>
            </a:r>
            <a:endParaRPr lang="ru-RU" altLang="ru-RU" sz="1600">
              <a:latin typeface="Calibri" pitchFamily="34" charset="0"/>
            </a:endParaRPr>
          </a:p>
          <a:p>
            <a:endParaRPr lang="ru-RU" sz="2000" b="1">
              <a:solidFill>
                <a:srgbClr val="8E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lang="ru-RU" sz="2000" b="1">
                <a:solidFill>
                  <a:srgbClr val="8E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Виктор Васильевич Кириллов,</a:t>
            </a:r>
          </a:p>
          <a:p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кандидат исторических наук, профессор, директор Института гуманитарных наук Московского городского педагогического университета, специалист по истории 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XIX–XX </a:t>
            </a: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веков.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Автор около </a:t>
            </a:r>
            <a:b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100 научных и учебно-методических работ по проблемам истории России. Почётный работник высшего профессионального </a:t>
            </a:r>
            <a:b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образования РФ. </a:t>
            </a:r>
          </a:p>
          <a:p>
            <a:endParaRPr lang="ru-RU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lang="ru-RU" sz="2000" b="1">
                <a:solidFill>
                  <a:srgbClr val="8E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Марина Алексеевна Бравина,</a:t>
            </a:r>
          </a:p>
          <a:p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кандидат исторических наук, заведующая кафедрой методики гуманитарного и поликультурного образования Ульяновского государственного педагогического университета им. И.Н. Ульянова, заслуженный работник образования Ульяновской области.</a:t>
            </a:r>
          </a:p>
        </p:txBody>
      </p:sp>
      <p:sp>
        <p:nvSpPr>
          <p:cNvPr id="20486" name="object 4"/>
          <p:cNvSpPr>
            <a:spLocks noChangeArrowheads="1"/>
          </p:cNvSpPr>
          <p:nvPr/>
        </p:nvSpPr>
        <p:spPr bwMode="auto">
          <a:xfrm>
            <a:off x="236538" y="1196975"/>
            <a:ext cx="1717675" cy="16446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pic>
        <p:nvPicPr>
          <p:cNvPr id="2048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257175"/>
            <a:ext cx="1146175" cy="154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4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6" y="188639"/>
            <a:ext cx="428625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6613"/>
            <a:ext cx="3895725" cy="55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83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837"/>
            <a:ext cx="424815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49" y="1340768"/>
            <a:ext cx="40005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0576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20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0735"/>
            <a:ext cx="42195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2106"/>
            <a:ext cx="401002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00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7" y="297257"/>
            <a:ext cx="412432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2" y="3765267"/>
            <a:ext cx="39052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996952"/>
            <a:ext cx="40957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987"/>
            <a:ext cx="39909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964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6722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40" y="585786"/>
            <a:ext cx="44196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82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ТРЕБОВАНИЯ К УЧЕБНИКУ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Соответствие содержания учебника обязательному минимуму содержания образования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Формирование духовно-нравственных ценностей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Наличие УМК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Преемственность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Завершенность линии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Доступность языка, качество иллюстраций, удобность аппарата ориентировки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Нацеленность на самостоятельное добывание школьниками знаний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Проблемное изложение материала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Адаптивность (учет возрастных особенностей учащихся)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Соответствие санитарным нормам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6846"/>
            <a:ext cx="2952328" cy="252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1"/>
            <a:ext cx="38862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864658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293096"/>
            <a:ext cx="40671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90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60648"/>
            <a:ext cx="4532312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249059"/>
            <a:ext cx="4291013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3879850" cy="3190875"/>
          </a:xfrm>
          <a:prstGeom prst="rect">
            <a:avLst/>
          </a:prstGeom>
          <a:ln>
            <a:solidFill>
              <a:srgbClr val="8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939765"/>
            <a:ext cx="4137025" cy="3190875"/>
          </a:xfrm>
          <a:prstGeom prst="rect">
            <a:avLst/>
          </a:prstGeom>
          <a:ln>
            <a:solidFill>
              <a:srgbClr val="8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791156" y="404664"/>
            <a:ext cx="7632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dirty="0">
                <a:solidFill>
                  <a:srgbClr val="C00000"/>
                </a:solidFill>
              </a:rPr>
              <a:t>Дискуссионным вопросам истории России в учебнике посвящены отдельные пункты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8"/>
          <p:cNvSpPr txBox="1">
            <a:spLocks noChangeArrowheads="1"/>
          </p:cNvSpPr>
          <p:nvPr/>
        </p:nvSpPr>
        <p:spPr bwMode="auto">
          <a:xfrm>
            <a:off x="2484438" y="188913"/>
            <a:ext cx="5832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Схемы, визуализирующие</a:t>
            </a:r>
          </a:p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 причинно-следственные связи  </a:t>
            </a:r>
          </a:p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исторических событий </a:t>
            </a:r>
            <a:r>
              <a:rPr lang="en-US" altLang="ru-RU" sz="2000" b="1">
                <a:solidFill>
                  <a:srgbClr val="8E0000"/>
                </a:solidFill>
              </a:rPr>
              <a:t>/</a:t>
            </a:r>
            <a:r>
              <a:rPr lang="ru-RU" altLang="ru-RU" sz="2000" b="1">
                <a:solidFill>
                  <a:srgbClr val="8E0000"/>
                </a:solidFill>
              </a:rPr>
              <a:t> явлений</a:t>
            </a:r>
          </a:p>
        </p:txBody>
      </p:sp>
      <p:pic>
        <p:nvPicPr>
          <p:cNvPr id="11" name="Рисунок 10" descr="Схема_причин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213100"/>
            <a:ext cx="4141788" cy="3240088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Схема_последстви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3" y="3213100"/>
            <a:ext cx="4402137" cy="3240088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Схема_предпосылк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913" y="1341438"/>
            <a:ext cx="6624637" cy="1785937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3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2484438" y="188913"/>
            <a:ext cx="5903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Схемы, характеризующие </a:t>
            </a:r>
          </a:p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сущность и особенности исторических </a:t>
            </a:r>
          </a:p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событий </a:t>
            </a:r>
            <a:r>
              <a:rPr lang="en-US" altLang="ru-RU" sz="2000" b="1">
                <a:solidFill>
                  <a:srgbClr val="8E0000"/>
                </a:solidFill>
              </a:rPr>
              <a:t>/</a:t>
            </a:r>
            <a:r>
              <a:rPr lang="ru-RU" altLang="ru-RU" sz="2000" b="1">
                <a:solidFill>
                  <a:srgbClr val="8E0000"/>
                </a:solidFill>
              </a:rPr>
              <a:t> явлений </a:t>
            </a:r>
            <a:r>
              <a:rPr lang="en-US" altLang="ru-RU" sz="2000" b="1">
                <a:solidFill>
                  <a:srgbClr val="8E0000"/>
                </a:solidFill>
              </a:rPr>
              <a:t>/</a:t>
            </a:r>
            <a:r>
              <a:rPr lang="ru-RU" altLang="ru-RU" sz="2000" b="1">
                <a:solidFill>
                  <a:srgbClr val="8E0000"/>
                </a:solidFill>
              </a:rPr>
              <a:t> процессов</a:t>
            </a:r>
          </a:p>
        </p:txBody>
      </p:sp>
      <p:pic>
        <p:nvPicPr>
          <p:cNvPr id="5" name="Рисунок 4" descr="Схема_суть реф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700213"/>
            <a:ext cx="3960812" cy="4205287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Схема_особенност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1341438"/>
            <a:ext cx="4040187" cy="2998787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Схема_куль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38" y="4437063"/>
            <a:ext cx="3097212" cy="2160587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4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2411413" y="260350"/>
            <a:ext cx="5545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Схемы, раскрывающие значение исторических событий</a:t>
            </a:r>
          </a:p>
        </p:txBody>
      </p:sp>
      <p:pic>
        <p:nvPicPr>
          <p:cNvPr id="6" name="Рисунок 5" descr="Схема_значени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196975"/>
            <a:ext cx="6696075" cy="1585913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Схема_значение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2997200"/>
            <a:ext cx="6103937" cy="3311525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7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2411413" y="260350"/>
            <a:ext cx="5545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Схемы, визуализирующие хронологию исторических событий</a:t>
            </a:r>
          </a:p>
        </p:txBody>
      </p:sp>
      <p:pic>
        <p:nvPicPr>
          <p:cNvPr id="21507" name="Рисунок 7" descr="Схема_хронолог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981075"/>
            <a:ext cx="4824413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9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хема_управ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8" y="1196975"/>
            <a:ext cx="5373687" cy="2519363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627313" y="404813"/>
            <a:ext cx="547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8E0000"/>
                </a:solidFill>
              </a:rPr>
              <a:t>Схемы, визуализирующие структуру управления Российского государства</a:t>
            </a:r>
          </a:p>
        </p:txBody>
      </p:sp>
      <p:pic>
        <p:nvPicPr>
          <p:cNvPr id="7" name="Рисунок 6" descr="Схема_управл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3141663"/>
            <a:ext cx="3616325" cy="3455987"/>
          </a:xfrm>
          <a:prstGeom prst="rect">
            <a:avLst/>
          </a:prstGeom>
          <a:ln>
            <a:solidFill>
              <a:srgbClr val="6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2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484438" y="333375"/>
            <a:ext cx="5543550" cy="574675"/>
          </a:xfrm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989055" y="548680"/>
            <a:ext cx="7632700" cy="149383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altLang="ru-RU" sz="2800" b="1" dirty="0" smtClean="0">
                <a:solidFill>
                  <a:srgbClr val="8E0000"/>
                </a:solidFill>
                <a:latin typeface="Calibri" panose="020F0502020204030204" pitchFamily="34" charset="0"/>
              </a:rPr>
              <a:t>Компоненты содержательной части учебника</a:t>
            </a:r>
          </a:p>
          <a:p>
            <a:pPr algn="ctr">
              <a:defRPr/>
            </a:pPr>
            <a:r>
              <a:rPr lang="ru-RU" altLang="ru-RU" sz="2000" b="1" dirty="0" smtClean="0">
                <a:latin typeface="Calibri" panose="020F0502020204030204" pitchFamily="34" charset="0"/>
              </a:rPr>
              <a:t>основной текст</a:t>
            </a:r>
          </a:p>
          <a:p>
            <a:pPr algn="ctr">
              <a:defRPr/>
            </a:pPr>
            <a:r>
              <a:rPr lang="ru-RU" altLang="ru-RU" sz="2000" b="1" dirty="0" smtClean="0">
                <a:latin typeface="Calibri" panose="020F0502020204030204" pitchFamily="34" charset="0"/>
              </a:rPr>
              <a:t>фрагменты исторических источников</a:t>
            </a:r>
          </a:p>
          <a:p>
            <a:pPr algn="ctr">
              <a:spcAft>
                <a:spcPts val="600"/>
              </a:spcAft>
              <a:defRPr/>
            </a:pPr>
            <a:r>
              <a:rPr lang="ru-RU" altLang="ru-RU" sz="2000" b="1" dirty="0" smtClean="0">
                <a:latin typeface="Calibri" panose="020F0502020204030204" pitchFamily="34" charset="0"/>
              </a:rPr>
              <a:t>иллюстративные материалы (схемы, таблицы, иллюстрации)</a:t>
            </a:r>
          </a:p>
          <a:p>
            <a:pPr marL="0" indent="0">
              <a:buFontTx/>
              <a:buNone/>
              <a:defRPr/>
            </a:pPr>
            <a:endParaRPr lang="ru-RU" altLang="ru-RU" sz="2000" b="1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ru-RU" altLang="ru-RU" sz="2000" b="1" dirty="0" smtClean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313" y="2578100"/>
            <a:ext cx="2689225" cy="3263900"/>
          </a:xfrm>
          <a:prstGeom prst="rect">
            <a:avLst/>
          </a:prstGeom>
          <a:ln>
            <a:solidFill>
              <a:srgbClr val="8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063" y="2578100"/>
            <a:ext cx="3049587" cy="3263900"/>
          </a:xfrm>
          <a:prstGeom prst="rect">
            <a:avLst/>
          </a:prstGeom>
          <a:ln>
            <a:solidFill>
              <a:srgbClr val="8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338" y="3500438"/>
            <a:ext cx="3236912" cy="1866900"/>
          </a:xfrm>
          <a:prstGeom prst="rect">
            <a:avLst/>
          </a:prstGeom>
          <a:ln>
            <a:solidFill>
              <a:srgbClr val="8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323850" y="1628775"/>
            <a:ext cx="204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990033"/>
                </a:solidFill>
              </a:rPr>
              <a:t>ВСЕОБЩАЯ</a:t>
            </a:r>
          </a:p>
          <a:p>
            <a:pPr algn="ctr" eaLnBrk="1" hangingPunct="1"/>
            <a:r>
              <a:rPr lang="ru-RU" sz="2400" b="1" dirty="0">
                <a:solidFill>
                  <a:srgbClr val="990033"/>
                </a:solidFill>
              </a:rPr>
              <a:t>ИСТОРИЯ</a:t>
            </a:r>
          </a:p>
          <a:p>
            <a:pPr algn="ctr" eaLnBrk="1" hangingPunct="1"/>
            <a:r>
              <a:rPr lang="ru-RU" sz="2400" b="1" dirty="0">
                <a:solidFill>
                  <a:srgbClr val="990033"/>
                </a:solidFill>
              </a:rPr>
              <a:t>5-11 классы</a:t>
            </a:r>
          </a:p>
        </p:txBody>
      </p:sp>
      <p:pic>
        <p:nvPicPr>
          <p:cNvPr id="76802" name="Picture 2" descr="C:\Users\user\Desktop\Тане на вебинар\Вс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1849502" cy="26069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C:\Users\user\Desktop\Тане на вебинар\Вс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81" y="764703"/>
            <a:ext cx="1895829" cy="26069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C:\Users\user\Desktop\Тане на вебинар\Вс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5"/>
            <a:ext cx="1940112" cy="26069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C:\Users\user\Desktop\Тане на вебинар\Вс 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33" y="3489652"/>
            <a:ext cx="2099219" cy="28137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C:\Users\user\Desktop\Тане на вебинар\Вс 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94" y="3501008"/>
            <a:ext cx="2082810" cy="28137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Box 1"/>
          <p:cNvSpPr txBox="1">
            <a:spLocks noChangeArrowheads="1"/>
          </p:cNvSpPr>
          <p:nvPr/>
        </p:nvSpPr>
        <p:spPr bwMode="auto">
          <a:xfrm>
            <a:off x="295275" y="3068638"/>
            <a:ext cx="26654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Новая линия учебников,</a:t>
            </a:r>
          </a:p>
          <a:p>
            <a:pPr eaLnBrk="1" hangingPunct="1"/>
            <a:r>
              <a:rPr lang="ru-RU" altLang="ru-RU" dirty="0"/>
              <a:t>подготовленная в соответствии</a:t>
            </a:r>
          </a:p>
          <a:p>
            <a:pPr eaLnBrk="1" hangingPunct="1"/>
            <a:r>
              <a:rPr lang="ru-RU" altLang="ru-RU" dirty="0"/>
              <a:t>с требованиями </a:t>
            </a:r>
          </a:p>
          <a:p>
            <a:pPr eaLnBrk="1" hangingPunct="1"/>
            <a:r>
              <a:rPr lang="ru-RU" altLang="ru-RU" dirty="0"/>
              <a:t>ФГОС,</a:t>
            </a:r>
          </a:p>
          <a:p>
            <a:pPr eaLnBrk="1" hangingPunct="1"/>
            <a:r>
              <a:rPr lang="ru-RU" altLang="ru-RU" dirty="0"/>
              <a:t>Примерной образовательной программой  (2015)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15551"/>
            <a:ext cx="1944216" cy="281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</a:t>
            </a:r>
            <a:r>
              <a:rPr lang="ru-RU" sz="1800" dirty="0" smtClean="0"/>
              <a:t>Утверждена решением                					        Коллегии Министерства 					        просвещения РФ </a:t>
            </a:r>
          </a:p>
          <a:p>
            <a:pPr marL="0" indent="0">
              <a:buNone/>
            </a:pPr>
            <a:r>
              <a:rPr lang="ru-RU" sz="1800" dirty="0"/>
              <a:t>	</a:t>
            </a:r>
            <a:r>
              <a:rPr lang="ru-RU" sz="1800" dirty="0" smtClean="0"/>
              <a:t>				        23.10.2020 года</a:t>
            </a:r>
          </a:p>
          <a:p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139952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323581" cy="210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3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9"/>
          <p:cNvSpPr txBox="1">
            <a:spLocks noChangeArrowheads="1"/>
          </p:cNvSpPr>
          <p:nvPr/>
        </p:nvSpPr>
        <p:spPr bwMode="auto">
          <a:xfrm>
            <a:off x="2555875" y="188913"/>
            <a:ext cx="6480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 b="1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Синхронизация курсов истории России </a:t>
            </a:r>
            <a:endParaRPr lang="en-US" altLang="ru-RU" sz="2400" b="1">
              <a:solidFill>
                <a:srgbClr val="8E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ru-RU" altLang="ru-RU" sz="2400" b="1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 всеобщей истории в соответствии </a:t>
            </a:r>
            <a:endParaRPr lang="en-US" altLang="ru-RU" sz="2400" b="1">
              <a:solidFill>
                <a:srgbClr val="8E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ru-RU" altLang="ru-RU" sz="2400" b="1">
                <a:solidFill>
                  <a:srgbClr val="8E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 Примерной программой по истории (2015)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750" y="1628775"/>
          <a:ext cx="7920039" cy="4840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013"/>
                <a:gridCol w="2640013"/>
                <a:gridCol w="2640013"/>
              </a:tblGrid>
              <a:tr h="51996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Всеобщая история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История России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28" marB="45728"/>
                </a:tc>
              </a:tr>
              <a:tr h="89748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История Древнего мира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91430" marR="91430" marT="45728" marB="45728"/>
                </a:tc>
              </a:tr>
              <a:tr h="51996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VI</a:t>
                      </a:r>
                      <a:r>
                        <a:rPr lang="ru-RU" sz="2400" b="1" dirty="0" smtClean="0"/>
                        <a:t> — </a:t>
                      </a:r>
                      <a:r>
                        <a:rPr lang="en-US" sz="2400" b="1" dirty="0" smtClean="0"/>
                        <a:t>XV</a:t>
                      </a:r>
                      <a:r>
                        <a:rPr lang="en-US" sz="2400" b="1" baseline="0" dirty="0" smtClean="0"/>
                        <a:t> 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VIII</a:t>
                      </a:r>
                      <a:r>
                        <a:rPr lang="ru-RU" sz="2400" b="1" dirty="0" smtClean="0"/>
                        <a:t> — </a:t>
                      </a:r>
                      <a:r>
                        <a:rPr lang="en-US" sz="2400" b="1" dirty="0" smtClean="0"/>
                        <a:t>XV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  <a:tr h="51996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XVI</a:t>
                      </a:r>
                      <a:r>
                        <a:rPr lang="ru-RU" sz="2400" b="1" dirty="0" smtClean="0"/>
                        <a:t> — </a:t>
                      </a:r>
                      <a:r>
                        <a:rPr lang="en-US" sz="2400" b="1" dirty="0" smtClean="0"/>
                        <a:t>XVII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XVI</a:t>
                      </a:r>
                      <a:r>
                        <a:rPr lang="ru-RU" sz="2400" b="1" dirty="0" smtClean="0"/>
                        <a:t> — </a:t>
                      </a:r>
                      <a:r>
                        <a:rPr lang="en-US" sz="2400" b="1" dirty="0" smtClean="0"/>
                        <a:t>XVII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  <a:tr h="51996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XVIII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XVII</a:t>
                      </a:r>
                      <a:r>
                        <a:rPr lang="ru-RU" sz="2400" b="1" dirty="0" smtClean="0"/>
                        <a:t> — </a:t>
                      </a:r>
                      <a:r>
                        <a:rPr lang="en-US" sz="2400" b="1" dirty="0" smtClean="0"/>
                        <a:t>XVIII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  <a:tr h="51996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9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XIX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XIX</a:t>
                      </a:r>
                      <a:r>
                        <a:rPr lang="ru-RU" sz="2400" b="1" dirty="0" smtClean="0"/>
                        <a:t> — нач. </a:t>
                      </a:r>
                      <a:r>
                        <a:rPr lang="en-US" sz="2400" b="1" dirty="0" smtClean="0"/>
                        <a:t>XX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  <a:tr h="51996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XX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XX </a:t>
                      </a:r>
                      <a:r>
                        <a:rPr lang="ru-RU" sz="2400" b="1" dirty="0" smtClean="0"/>
                        <a:t>—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ru-RU" sz="2400" b="1" dirty="0" smtClean="0"/>
                        <a:t>нач. </a:t>
                      </a:r>
                      <a:r>
                        <a:rPr lang="en-US" sz="2400" b="1" dirty="0" smtClean="0"/>
                        <a:t>XXI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  <a:tr h="82300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11 класс</a:t>
                      </a:r>
                      <a:endParaRPr lang="ru-RU" sz="2400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повт</a:t>
                      </a:r>
                      <a:r>
                        <a:rPr lang="ru-RU" sz="2400" b="1" dirty="0" smtClean="0"/>
                        <a:t>. до </a:t>
                      </a:r>
                      <a:r>
                        <a:rPr lang="en-US" sz="2400" b="1" dirty="0" smtClean="0"/>
                        <a:t>XX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повт</a:t>
                      </a:r>
                      <a:r>
                        <a:rPr lang="ru-RU" sz="2400" b="1" dirty="0" smtClean="0"/>
                        <a:t>.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en-US" sz="2400" b="1" baseline="0" dirty="0" smtClean="0"/>
                        <a:t>VIII</a:t>
                      </a:r>
                      <a:r>
                        <a:rPr lang="ru-RU" sz="2400" b="1" baseline="0" dirty="0" smtClean="0"/>
                        <a:t> — нач. </a:t>
                      </a:r>
                      <a:r>
                        <a:rPr lang="en-US" sz="2400" b="1" baseline="0" dirty="0" smtClean="0"/>
                        <a:t>XX</a:t>
                      </a:r>
                      <a:endParaRPr lang="ru-RU" sz="2400" b="1" dirty="0"/>
                    </a:p>
                  </a:txBody>
                  <a:tcPr marL="91430" marR="91430" marT="45728" marB="4572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0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2"/>
          <p:cNvSpPr>
            <a:spLocks noGrp="1"/>
          </p:cNvSpPr>
          <p:nvPr>
            <p:ph type="title"/>
          </p:nvPr>
        </p:nvSpPr>
        <p:spPr>
          <a:xfrm>
            <a:off x="2484438" y="0"/>
            <a:ext cx="7586662" cy="981075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rgbClr val="8E0000"/>
                </a:solidFill>
              </a:rPr>
              <a:t>Электронные издания</a:t>
            </a:r>
            <a:br>
              <a:rPr lang="ru-RU" sz="2800" b="1" smtClean="0">
                <a:solidFill>
                  <a:srgbClr val="8E0000"/>
                </a:solidFill>
              </a:rPr>
            </a:br>
            <a:r>
              <a:rPr lang="ru-RU" sz="2800" b="1" smtClean="0">
                <a:solidFill>
                  <a:srgbClr val="8E0000"/>
                </a:solidFill>
              </a:rPr>
              <a:t>издательства «Русское слово»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468313" y="1268413"/>
            <a:ext cx="497205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/>
              <a:t>Электронная версия картографического практикума содержит тематические карты и схемы по курсу «История России» с </a:t>
            </a:r>
            <a:r>
              <a:rPr lang="ru-RU" b="1"/>
              <a:t>разнообразными интерактивными заданиями к ним (в том числе с использованием исторических источников). </a:t>
            </a:r>
            <a:r>
              <a:rPr lang="ru-RU"/>
              <a:t>Практикум главным образом предназначен для учащихся 9—11 классов и может быть использован как для </a:t>
            </a:r>
            <a:r>
              <a:rPr lang="ru-RU" b="1"/>
              <a:t>подготовки к итоговым экзаменам в формате ОГЭ и ЕГЭ, так и для организации тематического контроля на уроках. </a:t>
            </a:r>
            <a:r>
              <a:rPr lang="ru-RU"/>
              <a:t>Также данные карты с заданиями будут полезны на уроках истории в основной школе начиная с 6 класса. </a:t>
            </a:r>
          </a:p>
          <a:p>
            <a:r>
              <a:rPr lang="ru-RU"/>
              <a:t>Пособие адресовано учителям истории </a:t>
            </a:r>
          </a:p>
          <a:p>
            <a:r>
              <a:rPr lang="ru-RU"/>
              <a:t>и учащимся общеобразовательных организаций</a:t>
            </a:r>
            <a:endParaRPr lang="ru-RU" b="1"/>
          </a:p>
        </p:txBody>
      </p:sp>
      <p:pic>
        <p:nvPicPr>
          <p:cNvPr id="3072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2513"/>
            <a:ext cx="27146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4" descr="E_map_prakt_2_600_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3286125"/>
            <a:ext cx="2754312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Рисунок 6" descr="E_map_prakt_3_600_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2506663"/>
            <a:ext cx="26273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31763"/>
            <a:ext cx="51911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2808287" cy="354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7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68413"/>
            <a:ext cx="42418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68413"/>
            <a:ext cx="4532313" cy="524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3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611188" y="1639888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511333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4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6124575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046413"/>
            <a:ext cx="6057900" cy="28575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6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189163"/>
            <a:ext cx="56578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1341438"/>
            <a:ext cx="4781550" cy="47513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14738"/>
            <a:ext cx="5543550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2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75"/>
            <a:ext cx="599122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888" y="1989138"/>
            <a:ext cx="5148262" cy="48006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5772150" cy="323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2205038"/>
            <a:ext cx="5635625" cy="45259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139136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990033"/>
                </a:solidFill>
              </a:rPr>
              <a:t>Концепция преподавания учебного предмета «Обществознание» в образовательных организациях Российской Федерации, реализующих основные общеобразовательные программы</a:t>
            </a:r>
            <a:endParaRPr lang="ru-RU" sz="1800" b="1" dirty="0">
              <a:solidFill>
                <a:srgbClr val="990033"/>
              </a:solidFill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37528"/>
            <a:ext cx="7499830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6" y="4116777"/>
            <a:ext cx="7523503" cy="24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970" y="1412776"/>
            <a:ext cx="8535477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latin typeface="+mj-lt"/>
              </a:rPr>
              <a:t>				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	</a:t>
            </a:r>
            <a:r>
              <a:rPr lang="ru-RU" sz="1800" dirty="0" smtClean="0">
                <a:latin typeface="+mj-lt"/>
              </a:rPr>
              <a:t>			Решение Коллегии Министерства 				              просвещения РФ от 24 декабря 2018 года.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648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Основные положения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Многоуровневое представление истории</a:t>
            </a:r>
          </a:p>
          <a:p>
            <a:r>
              <a:rPr lang="ru-RU" dirty="0" smtClean="0"/>
              <a:t>Многоаспектный (многофакторный) характер истории</a:t>
            </a:r>
          </a:p>
          <a:p>
            <a:r>
              <a:rPr lang="ru-RU" dirty="0" err="1" smtClean="0"/>
              <a:t>Антропокультурный</a:t>
            </a:r>
            <a:r>
              <a:rPr lang="ru-RU" dirty="0" smtClean="0"/>
              <a:t> аспект (человек в истории)</a:t>
            </a:r>
          </a:p>
          <a:p>
            <a:r>
              <a:rPr lang="ru-RU" dirty="0" smtClean="0"/>
              <a:t>Историко-культурологический подход: пространство диалога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382" y="6852322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64" y="217745"/>
            <a:ext cx="52482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3212976"/>
            <a:ext cx="52673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38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767138" y="1125538"/>
            <a:ext cx="5184775" cy="392112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b="1" dirty="0" smtClean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Руководитель  </a:t>
            </a:r>
            <a:r>
              <a:rPr lang="ru-RU" altLang="ru-RU" sz="2000" b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рабочей группы по созданию Концепции преподавания обществознания </a:t>
            </a:r>
          </a:p>
          <a:p>
            <a:pPr marL="0" indent="0" algn="ctr">
              <a:buNone/>
            </a:pPr>
            <a:r>
              <a:rPr lang="ru-RU" altLang="ru-RU" sz="2000" b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в Российской Федерации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Никонова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Вячеслава Алексеевича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― доктора исторических наук,   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председателя Комитета Государственной Думы Федерального Собрания  РФ по образованию и науке, декана факультета государственного управления МГУ им. М.В. Ломоносова,  председателя правления фонда «Русский мир», главного редактора журнала «Стратегия России», председателя правления НКИ БРИКС</a:t>
            </a:r>
          </a:p>
          <a:p>
            <a:pPr marL="0" indent="0">
              <a:buFontTx/>
              <a:buNone/>
            </a:pPr>
            <a:endParaRPr lang="ru-RU" altLang="ru-RU" dirty="0"/>
          </a:p>
        </p:txBody>
      </p:sp>
      <p:pic>
        <p:nvPicPr>
          <p:cNvPr id="4100" name="Picture 3" descr="C:\Users\Russkoe slovo\Pictures\Никонов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341438"/>
            <a:ext cx="32194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2"/>
          <p:cNvSpPr>
            <a:spLocks noChangeArrowheads="1"/>
          </p:cNvSpPr>
          <p:nvPr/>
        </p:nvSpPr>
        <p:spPr bwMode="auto">
          <a:xfrm>
            <a:off x="0" y="4471988"/>
            <a:ext cx="377983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того, что будет написано в учебниках и от того, насколько убедительно и увлекательно это будет написано, зависит отношение целого поколения молодежи к истории своей страны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86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ТРЕБОВАНИЯ К УЧЕБНИКАМ НОВОГО ПОКОЛЕНИЯ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8132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3" y="1194038"/>
            <a:ext cx="72008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59632" y="2636912"/>
            <a:ext cx="4176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259632" y="2996952"/>
            <a:ext cx="655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259632" y="4149080"/>
            <a:ext cx="53285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801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Новая линия учебников по обществознанию издательства «Русское слово»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268413"/>
            <a:ext cx="17081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76350"/>
            <a:ext cx="16494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243013"/>
            <a:ext cx="16541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59250"/>
            <a:ext cx="17065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22725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47775"/>
            <a:ext cx="17065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C:\Users\Russkoe slovo\Desktop\Безымянны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4346575"/>
            <a:ext cx="20716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3" descr="C:\Users\Russkoe slovo\Desktop\Безымянный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4346575"/>
            <a:ext cx="19224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1268413"/>
            <a:ext cx="1724025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6188" y="3852863"/>
            <a:ext cx="4105275" cy="412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форма учебника</a:t>
            </a:r>
          </a:p>
        </p:txBody>
      </p:sp>
      <p:pic>
        <p:nvPicPr>
          <p:cNvPr id="718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268413"/>
            <a:ext cx="17240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61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28575"/>
            <a:ext cx="9036050" cy="1239838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Авторский коллектив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включает учёных, специалистов в сфере общественных наук, преподавателей факультета государственного управления Московского государственного университета им. М.В. Ломоносова</a:t>
            </a:r>
            <a:r>
              <a:rPr lang="ru-RU" altLang="ru-RU" sz="2000" b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1800" b="1" dirty="0">
              <a:solidFill>
                <a:srgbClr val="00487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250825" y="1341438"/>
            <a:ext cx="8353425" cy="43195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Клементьев Д.С.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философских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Кудина М.В.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экономических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Лексин И.В.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юридических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Логунова Л.Б.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кандидат философских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Осипов Е.М.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социологических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Петрунин Ю.Ю.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– доктор философских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Попова С.С.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кандидат юридических наук.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Пушкарева Г.В.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политических наук;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Рыбакова М.В.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социологических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Сажина В.А.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кандидат социологических наук.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Судас Л.Г.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философских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Черногор Н.Н.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доктор юридических наук; 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Чурзина И.В.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кандидат экономических наук </a:t>
            </a:r>
          </a:p>
          <a:p>
            <a:pPr marL="0" indent="0" algn="ctr">
              <a:buFontTx/>
              <a:buNone/>
            </a:pPr>
            <a:r>
              <a:rPr lang="ru-RU" altLang="ru-RU" sz="2400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Методический аппарат</a:t>
            </a:r>
          </a:p>
          <a:p>
            <a:pPr marL="0" indent="0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Коваль Т.В.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― кандидат педагогических наук, научный сотрудник Института стратегического развития  образования РАО</a:t>
            </a:r>
          </a:p>
        </p:txBody>
      </p:sp>
    </p:spTree>
    <p:extLst>
      <p:ext uri="{BB962C8B-B14F-4D97-AF65-F5344CB8AC3E}">
        <p14:creationId xmlns:p14="http://schemas.microsoft.com/office/powerpoint/2010/main" val="1732851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1604"/>
            <a:ext cx="50403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302418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23850" y="260350"/>
            <a:ext cx="3168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16865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8263"/>
            <a:ext cx="4903788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23850" y="260350"/>
            <a:ext cx="3168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1686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7475"/>
            <a:ext cx="5040313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323850" y="260350"/>
            <a:ext cx="3168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76450"/>
            <a:ext cx="3313112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7163"/>
            <a:ext cx="50403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250825" y="171450"/>
            <a:ext cx="3168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/>
          <a:stretch/>
        </p:blipFill>
        <p:spPr bwMode="auto">
          <a:xfrm>
            <a:off x="107504" y="1196752"/>
            <a:ext cx="1892644" cy="285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3456384" cy="54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447485" cy="24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19250" y="188913"/>
            <a:ext cx="7416800" cy="633412"/>
          </a:xfrm>
        </p:spPr>
        <p:txBody>
          <a:bodyPr/>
          <a:lstStyle/>
          <a:p>
            <a:endParaRPr lang="ru-RU" alt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50825" y="171450"/>
            <a:ext cx="84692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Изучение истории России в средней школе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75745"/>
            <a:ext cx="7632848" cy="411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115616" y="4034520"/>
            <a:ext cx="734481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43608" y="4293096"/>
            <a:ext cx="734481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15616" y="4581128"/>
            <a:ext cx="734481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15616" y="4869160"/>
            <a:ext cx="252028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107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95"/>
          <a:stretch/>
        </p:blipFill>
        <p:spPr bwMode="auto">
          <a:xfrm>
            <a:off x="179512" y="1050168"/>
            <a:ext cx="1728192" cy="23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23492"/>
            <a:ext cx="3457426" cy="54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04506"/>
            <a:ext cx="3456384" cy="300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99592" y="28566"/>
            <a:ext cx="81364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УМК по обществознанию издательства «Русское слово»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/>
          <a:stretch/>
        </p:blipFill>
        <p:spPr bwMode="auto">
          <a:xfrm>
            <a:off x="108478" y="1068165"/>
            <a:ext cx="1892644" cy="285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90537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Новая линия учебников по обществознанию издательства «Русское слово»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341813"/>
            <a:ext cx="46243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01813"/>
            <a:ext cx="462438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90813"/>
            <a:ext cx="46243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5429250"/>
            <a:ext cx="47656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31875"/>
            <a:ext cx="4624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046163"/>
            <a:ext cx="3756025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0988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2"/>
          <p:cNvSpPr>
            <a:spLocks noChangeArrowheads="1"/>
          </p:cNvSpPr>
          <p:nvPr/>
        </p:nvSpPr>
        <p:spPr bwMode="auto">
          <a:xfrm>
            <a:off x="827088" y="79375"/>
            <a:ext cx="7991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A50021"/>
              </a:buClr>
            </a:pP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обществоведческие понятия выделены специальной рубрикой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882650"/>
            <a:ext cx="799306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1573213" y="2420938"/>
            <a:ext cx="602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A50021"/>
              </a:buClr>
            </a:pPr>
            <a:r>
              <a:rPr lang="ru-RU" altLang="ru-RU" sz="2400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Графическое выделение понятий в тексте</a:t>
            </a:r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882900"/>
            <a:ext cx="81661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856163"/>
            <a:ext cx="80676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243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828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аппарат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276475"/>
            <a:ext cx="4540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96975"/>
            <a:ext cx="45942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465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23850" y="142875"/>
            <a:ext cx="871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</a:rPr>
              <a:t>Для развития умений анализа и сравнения авторы включили задания на систематизацию знаний и сопоставление. </a:t>
            </a:r>
            <a:r>
              <a:rPr lang="ru-RU" altLang="ru-RU" sz="2000" dirty="0">
                <a:solidFill>
                  <a:srgbClr val="C00000"/>
                </a:solidFill>
              </a:rPr>
              <a:t>Как правило, это самостоятельное составление таблиц, схем, и ряд других заданий</a:t>
            </a:r>
            <a:r>
              <a:rPr lang="ru-RU" altLang="ru-RU" sz="2000" b="1" dirty="0">
                <a:solidFill>
                  <a:srgbClr val="C00000"/>
                </a:solidFill>
              </a:rPr>
              <a:t> 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68438"/>
            <a:ext cx="80200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1"/>
          <p:cNvSpPr>
            <a:spLocks noChangeArrowheads="1"/>
          </p:cNvSpPr>
          <p:nvPr/>
        </p:nvSpPr>
        <p:spPr bwMode="auto">
          <a:xfrm>
            <a:off x="2874963" y="3860800"/>
            <a:ext cx="4738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Задания повышенной сложности</a:t>
            </a:r>
            <a:endParaRPr lang="ru-RU" altLang="ru-RU" sz="2400" b="1">
              <a:solidFill>
                <a:srgbClr val="00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538663"/>
            <a:ext cx="80200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68810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800350" y="173038"/>
            <a:ext cx="3419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аппарат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686050"/>
            <a:ext cx="7812088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781050"/>
            <a:ext cx="78105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652963"/>
            <a:ext cx="7759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196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892175"/>
            <a:ext cx="75723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2862263" y="192088"/>
            <a:ext cx="3419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аппарат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471738"/>
            <a:ext cx="757237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81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593975" y="333375"/>
            <a:ext cx="444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ресурсами Интернета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154113"/>
            <a:ext cx="3806825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4113"/>
            <a:ext cx="3973513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55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2484438" y="373063"/>
            <a:ext cx="4381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Электронная форма учебника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28675" name="Picture 2" descr="C:\Users\Russkoe slovo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92200"/>
            <a:ext cx="4586288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:\Users\Russkoe slovo\Desktop\Безымянный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125538"/>
            <a:ext cx="4233863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186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sskoe slovo\Desktop\2020-11-11_11-03-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9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Курс «Россия в мире»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727280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64088" y="3861048"/>
            <a:ext cx="280831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259632" y="4365104"/>
            <a:ext cx="482453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97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Russkoe slovo\Downloads\Новый финальный слай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7127875" cy="1143000"/>
          </a:xfrm>
        </p:spPr>
        <p:txBody>
          <a:bodyPr/>
          <a:lstStyle/>
          <a:p>
            <a:pPr algn="l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ИЗДАТЕЛЬСТВО «РУССКОЕ СЛОВО»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747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b="1" dirty="0"/>
              <a:t>Алексеев Александр Петрович</a:t>
            </a:r>
            <a:r>
              <a:rPr lang="ru-RU" dirty="0"/>
              <a:t>,</a:t>
            </a:r>
          </a:p>
          <a:p>
            <a:pPr marL="0" indent="0">
              <a:buFontTx/>
              <a:buNone/>
            </a:pPr>
            <a:r>
              <a:rPr lang="ru-RU" dirty="0"/>
              <a:t>советник Генерального директора издательства «Русское слово»</a:t>
            </a:r>
          </a:p>
          <a:p>
            <a:pPr marL="0" indent="0">
              <a:buFontTx/>
              <a:buNone/>
            </a:pPr>
            <a:endParaRPr lang="ru-RU" dirty="0"/>
          </a:p>
          <a:p>
            <a:pPr marL="0" indent="0">
              <a:buFontTx/>
              <a:buNone/>
            </a:pPr>
            <a:r>
              <a:rPr lang="en-US" dirty="0">
                <a:solidFill>
                  <a:schemeClr val="accent2"/>
                </a:solidFill>
                <a:hlinkClick r:id="rId2"/>
              </a:rPr>
              <a:t>alekseev@russlo.ru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</a:pPr>
            <a:r>
              <a:rPr lang="ru-RU" dirty="0"/>
              <a:t>Телефон   </a:t>
            </a:r>
            <a:r>
              <a:rPr lang="en-US" dirty="0"/>
              <a:t>89099690233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Варианты ГИА по истории России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5974"/>
            <a:ext cx="7704856" cy="379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483768" y="4653136"/>
            <a:ext cx="554461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4941168"/>
            <a:ext cx="7200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7584" y="5229200"/>
            <a:ext cx="16561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01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</a:rPr>
              <a:t>Историко-культурный стандарт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24025"/>
            <a:ext cx="75628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331640" y="3356992"/>
            <a:ext cx="68407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43608" y="3573016"/>
            <a:ext cx="712879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43608" y="3861048"/>
            <a:ext cx="712879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43608" y="4077072"/>
            <a:ext cx="295232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1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1355</Words>
  <Application>Microsoft Office PowerPoint</Application>
  <PresentationFormat>Экран (4:3)</PresentationFormat>
  <Paragraphs>290</Paragraphs>
  <Slides>71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Оформление по умолчанию</vt:lpstr>
      <vt:lpstr>2_Оформление по умолчанию</vt:lpstr>
      <vt:lpstr>4_Оформление по умолчанию</vt:lpstr>
      <vt:lpstr>6_Оформление по умолчанию</vt:lpstr>
      <vt:lpstr>1_Оформление по умолчанию</vt:lpstr>
      <vt:lpstr>7_Оформление по умолчанию</vt:lpstr>
      <vt:lpstr>Презентация PowerPoint</vt:lpstr>
      <vt:lpstr>ФАКТОРЫ, ОПРЕДЕЛЯЮЩИЕ СОДЕРЖАНИЕ УМК</vt:lpstr>
      <vt:lpstr>ТРЕБОВАНИЯ К УЧЕБНИКУ</vt:lpstr>
      <vt:lpstr>Презентация PowerPoint</vt:lpstr>
      <vt:lpstr>Основные положения</vt:lpstr>
      <vt:lpstr>Изучение истории России в средней школе</vt:lpstr>
      <vt:lpstr>Курс «Россия в мире»</vt:lpstr>
      <vt:lpstr>Варианты ГИА по истории России</vt:lpstr>
      <vt:lpstr>Историко-культурный стандарт</vt:lpstr>
      <vt:lpstr>Историко-культурологический подход: пространство диалога</vt:lpstr>
      <vt:lpstr>Историко-культурный стандарт</vt:lpstr>
      <vt:lpstr>Презентация PowerPoint</vt:lpstr>
      <vt:lpstr>ИНФОРМАЦИОННО-ОБРАЗОВАТЕЛЬНАЯ СРЕДА</vt:lpstr>
      <vt:lpstr>Современный УМК: методический аппарат  и работа с УМК</vt:lpstr>
      <vt:lpstr>Основные содержательные линии  школьных курсов истории</vt:lpstr>
      <vt:lpstr>Презентация PowerPoint</vt:lpstr>
      <vt:lpstr>Рубрика «Персоналии» в ИКС по  истории России</vt:lpstr>
      <vt:lpstr>Историческая личность</vt:lpstr>
      <vt:lpstr>Презентация PowerPoint</vt:lpstr>
      <vt:lpstr>Авторский коллектив  учебника для 10 класса</vt:lpstr>
      <vt:lpstr>Презентация PowerPoint</vt:lpstr>
      <vt:lpstr>Презентация PowerPoint</vt:lpstr>
      <vt:lpstr>Презентация PowerPoint</vt:lpstr>
      <vt:lpstr>Авторский коллектив  учебника для 11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издания издательства «Русское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Концепция преподавания учебного предмета «Обществознание» в образовательных организациях Российской Федерации, реализующих основные общеобразовательные программы</vt:lpstr>
      <vt:lpstr>Презентация PowerPoint</vt:lpstr>
      <vt:lpstr>Презентация PowerPoint</vt:lpstr>
      <vt:lpstr>ТРЕБОВАНИЯ К УЧЕБНИКАМ НОВОГО ПОКОЛЕНИЯ</vt:lpstr>
      <vt:lpstr>Новая линия учебников по обществознанию издательства «Русское слово»</vt:lpstr>
      <vt:lpstr> Авторский коллектив включает учёных, специалистов в сфере общественных наук, преподавателей факультета государственного управления Московского государственного университета им. М.В. Ломоносова.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УМК по обществознанию издательства «Русское слово»</vt:lpstr>
      <vt:lpstr>Новая линия учебников по обществознанию издательства «Русское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ИЗДАТЕЛЬСТВО «РУССКОЕ СЛОВО» </vt:lpstr>
    </vt:vector>
  </TitlesOfParts>
  <Company>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Russkoe slovo</dc:creator>
  <cp:lastModifiedBy>Russkoe slovo</cp:lastModifiedBy>
  <cp:revision>182</cp:revision>
  <cp:lastPrinted>2015-08-10T14:05:25Z</cp:lastPrinted>
  <dcterms:created xsi:type="dcterms:W3CDTF">2015-07-29T14:16:39Z</dcterms:created>
  <dcterms:modified xsi:type="dcterms:W3CDTF">2021-03-11T08:48:03Z</dcterms:modified>
</cp:coreProperties>
</file>