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61" r:id="rId3"/>
    <p:sldId id="262" r:id="rId4"/>
    <p:sldId id="263" r:id="rId5"/>
    <p:sldId id="264" r:id="rId6"/>
    <p:sldId id="269" r:id="rId7"/>
    <p:sldId id="268" r:id="rId8"/>
    <p:sldId id="266" r:id="rId9"/>
    <p:sldId id="270" r:id="rId10"/>
    <p:sldId id="271" r:id="rId11"/>
    <p:sldId id="273" r:id="rId12"/>
    <p:sldId id="267" r:id="rId13"/>
    <p:sldId id="272" r:id="rId14"/>
    <p:sldId id="257" r:id="rId15"/>
    <p:sldId id="258" r:id="rId16"/>
    <p:sldId id="259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E0E"/>
    <a:srgbClr val="FF505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35" autoAdjust="0"/>
  </p:normalViewPr>
  <p:slideViewPr>
    <p:cSldViewPr>
      <p:cViewPr>
        <p:scale>
          <a:sx n="70" d="100"/>
          <a:sy n="70" d="100"/>
        </p:scale>
        <p:origin x="-1758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8.3768470169981082E-2"/>
          <c:y val="3.413599205823009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2"/>
                <c:pt idx="0">
                  <c:v>гарантированная часть </c:v>
                </c:pt>
                <c:pt idx="1">
                  <c:v>стимулирующие выплаты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0.39800000000000002</c:v>
                </c:pt>
                <c:pt idx="1">
                  <c:v>0.60199999999999998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669536718142426"/>
          <c:y val="0.10011522017266897"/>
          <c:w val="0.33341230059405164"/>
          <c:h val="0.764997561999284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557413001199982"/>
          <c:y val="5.669532411706265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2"/>
                <c:pt idx="0">
                  <c:v>гарантированная часть </c:v>
                </c:pt>
                <c:pt idx="1">
                  <c:v>стимулирующие выплаты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0.496</c:v>
                </c:pt>
                <c:pt idx="1">
                  <c:v>0.504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гарантированная часть </c:v>
                </c:pt>
                <c:pt idx="1">
                  <c:v>стимулирующие выплаты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0.51100000000000001</c:v>
                </c:pt>
                <c:pt idx="1">
                  <c:v>0.48899999999999999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3B6014-0132-4AB8-8C4E-A03C4F0E2432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71816A3-2390-47EF-AAA2-67CC52DCAAD0}">
      <dgm:prSet phldrT="[Текст]"/>
      <dgm:spPr/>
      <dgm:t>
        <a:bodyPr/>
        <a:lstStyle/>
        <a:p>
          <a:pPr algn="l"/>
          <a:r>
            <a:rPr lang="ru-RU" dirty="0" smtClean="0"/>
            <a:t>•создать систему стимулов для профессионального роста учителей на основе общефедеральной (объективной и независимой) оценки уровня необходимой квалификации учителей;</a:t>
          </a:r>
          <a:endParaRPr lang="ru-RU" dirty="0"/>
        </a:p>
      </dgm:t>
    </dgm:pt>
    <dgm:pt modelId="{800033D0-630D-41AD-8091-B777DBB8CBBD}" type="parTrans" cxnId="{D11676BF-7D87-4D58-A135-6E5CB6704813}">
      <dgm:prSet/>
      <dgm:spPr/>
      <dgm:t>
        <a:bodyPr/>
        <a:lstStyle/>
        <a:p>
          <a:endParaRPr lang="ru-RU"/>
        </a:p>
      </dgm:t>
    </dgm:pt>
    <dgm:pt modelId="{BEE74D37-5C54-425C-A2D8-A1EB362F6688}" type="sibTrans" cxnId="{D11676BF-7D87-4D58-A135-6E5CB6704813}">
      <dgm:prSet/>
      <dgm:spPr/>
      <dgm:t>
        <a:bodyPr/>
        <a:lstStyle/>
        <a:p>
          <a:endParaRPr lang="ru-RU"/>
        </a:p>
      </dgm:t>
    </dgm:pt>
    <dgm:pt modelId="{3611351C-09A0-464F-8C40-662D75B0E257}">
      <dgm:prSet phldrT="[Текст]"/>
      <dgm:spPr/>
      <dgm:t>
        <a:bodyPr/>
        <a:lstStyle/>
        <a:p>
          <a:pPr algn="l"/>
          <a:r>
            <a:rPr lang="ru-RU" dirty="0" smtClean="0"/>
            <a:t>•установить единые для Российской Федерации требования к уровневому профессиональному квалификационному испытанию (аттестации);</a:t>
          </a:r>
          <a:endParaRPr lang="ru-RU" dirty="0"/>
        </a:p>
      </dgm:t>
    </dgm:pt>
    <dgm:pt modelId="{0C387478-60C9-4DB5-8FF8-E0F1911EAC5C}" type="parTrans" cxnId="{5C3F0AAA-14E9-4979-901E-4296CA568D62}">
      <dgm:prSet/>
      <dgm:spPr/>
      <dgm:t>
        <a:bodyPr/>
        <a:lstStyle/>
        <a:p>
          <a:endParaRPr lang="ru-RU"/>
        </a:p>
      </dgm:t>
    </dgm:pt>
    <dgm:pt modelId="{A4BBD353-787A-4DAC-A28B-C019DF009CD4}" type="sibTrans" cxnId="{5C3F0AAA-14E9-4979-901E-4296CA568D62}">
      <dgm:prSet/>
      <dgm:spPr/>
      <dgm:t>
        <a:bodyPr/>
        <a:lstStyle/>
        <a:p>
          <a:endParaRPr lang="ru-RU"/>
        </a:p>
      </dgm:t>
    </dgm:pt>
    <dgm:pt modelId="{720C52AB-41E8-4871-9751-24D5F793320B}">
      <dgm:prSet phldrT="[Текст]"/>
      <dgm:spPr/>
      <dgm:t>
        <a:bodyPr/>
        <a:lstStyle/>
        <a:p>
          <a:pPr algn="l"/>
          <a:r>
            <a:rPr lang="ru-RU" dirty="0" smtClean="0"/>
            <a:t>•создать систему учительских должностей как государственный механизм карьерного роста учителя без ухода из профессии, подготовив соответствующие изменения (новую редакцию) Профессионального стандарта педагога.</a:t>
          </a:r>
          <a:endParaRPr lang="ru-RU" dirty="0"/>
        </a:p>
      </dgm:t>
    </dgm:pt>
    <dgm:pt modelId="{F5D17A59-04D9-4CC8-8D6D-24ACF218B4C7}" type="parTrans" cxnId="{72366BB1-194B-407E-AF25-F52DC0E0215C}">
      <dgm:prSet/>
      <dgm:spPr/>
      <dgm:t>
        <a:bodyPr/>
        <a:lstStyle/>
        <a:p>
          <a:endParaRPr lang="ru-RU"/>
        </a:p>
      </dgm:t>
    </dgm:pt>
    <dgm:pt modelId="{5A0F1B0A-0D93-4049-9BB9-8D01CD82893C}" type="sibTrans" cxnId="{72366BB1-194B-407E-AF25-F52DC0E0215C}">
      <dgm:prSet/>
      <dgm:spPr/>
      <dgm:t>
        <a:bodyPr/>
        <a:lstStyle/>
        <a:p>
          <a:endParaRPr lang="ru-RU"/>
        </a:p>
      </dgm:t>
    </dgm:pt>
    <dgm:pt modelId="{CC7FE03A-2822-4004-A921-7D418E2F9F0E}" type="pres">
      <dgm:prSet presAssocID="{773B6014-0132-4AB8-8C4E-A03C4F0E2432}" presName="linearFlow" presStyleCnt="0">
        <dgm:presLayoutVars>
          <dgm:dir/>
          <dgm:resizeHandles val="exact"/>
        </dgm:presLayoutVars>
      </dgm:prSet>
      <dgm:spPr/>
    </dgm:pt>
    <dgm:pt modelId="{63FC48B3-70B8-4BCD-9B41-3FA3F87F37AE}" type="pres">
      <dgm:prSet presAssocID="{871816A3-2390-47EF-AAA2-67CC52DCAAD0}" presName="composite" presStyleCnt="0"/>
      <dgm:spPr/>
    </dgm:pt>
    <dgm:pt modelId="{82EAEF30-2623-4D63-A0C3-DA4D7CEB081B}" type="pres">
      <dgm:prSet presAssocID="{871816A3-2390-47EF-AAA2-67CC52DCAAD0}" presName="imgShp" presStyleLbl="fgImgPlace1" presStyleIdx="0" presStyleCnt="3" custLinFactNeighborX="-70067" custLinFactNeighborY="-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0E5A8108-A791-425C-A2F6-A08B6C15FDCD}" type="pres">
      <dgm:prSet presAssocID="{871816A3-2390-47EF-AAA2-67CC52DCAAD0}" presName="txShp" presStyleLbl="node1" presStyleIdx="0" presStyleCnt="3" custScaleX="137739" custLinFactNeighborX="6758" custLinFactNeighborY="-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A2530-A948-4D68-9067-2E2824255B0D}" type="pres">
      <dgm:prSet presAssocID="{BEE74D37-5C54-425C-A2D8-A1EB362F6688}" presName="spacing" presStyleCnt="0"/>
      <dgm:spPr/>
    </dgm:pt>
    <dgm:pt modelId="{AD62E480-4198-40C4-85A0-85E03BC8F0A4}" type="pres">
      <dgm:prSet presAssocID="{3611351C-09A0-464F-8C40-662D75B0E257}" presName="composite" presStyleCnt="0"/>
      <dgm:spPr/>
    </dgm:pt>
    <dgm:pt modelId="{1013B0FE-03B6-4A69-8738-478712F58FEB}" type="pres">
      <dgm:prSet presAssocID="{3611351C-09A0-464F-8C40-662D75B0E257}" presName="imgShp" presStyleLbl="fgImgPlace1" presStyleIdx="1" presStyleCnt="3" custLinFactNeighborX="-51992" custLinFactNeighborY="234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DA7CE1FB-4E24-4C00-B66B-8203579DA82A}" type="pres">
      <dgm:prSet presAssocID="{3611351C-09A0-464F-8C40-662D75B0E257}" presName="txShp" presStyleLbl="node1" presStyleIdx="1" presStyleCnt="3" custScaleX="137739" custLinFactNeighborX="6758" custLinFactNeighborY="2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3F3FF-3A27-4A72-9FC9-44A1A13FF10E}" type="pres">
      <dgm:prSet presAssocID="{A4BBD353-787A-4DAC-A28B-C019DF009CD4}" presName="spacing" presStyleCnt="0"/>
      <dgm:spPr/>
    </dgm:pt>
    <dgm:pt modelId="{0075ACDF-761D-4383-BB97-B44018DA2008}" type="pres">
      <dgm:prSet presAssocID="{720C52AB-41E8-4871-9751-24D5F793320B}" presName="composite" presStyleCnt="0"/>
      <dgm:spPr/>
    </dgm:pt>
    <dgm:pt modelId="{8FA047B4-051E-493F-AAD1-F6B8F8547D68}" type="pres">
      <dgm:prSet presAssocID="{720C52AB-41E8-4871-9751-24D5F793320B}" presName="imgShp" presStyleLbl="fgImgPlace1" presStyleIdx="2" presStyleCnt="3" custLinFactNeighborX="-70673" custLinFactNeighborY="301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0D66BDB-CDE7-4E5C-B06C-33BC3A9EB5CB}" type="pres">
      <dgm:prSet presAssocID="{720C52AB-41E8-4871-9751-24D5F793320B}" presName="txShp" presStyleLbl="node1" presStyleIdx="2" presStyleCnt="3" custScaleX="137739" custLinFactNeighborX="6758" custLinFactNeighborY="-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0E4E1A-87B6-414B-9374-771F39DB611C}" type="presOf" srcId="{871816A3-2390-47EF-AAA2-67CC52DCAAD0}" destId="{0E5A8108-A791-425C-A2F6-A08B6C15FDCD}" srcOrd="0" destOrd="0" presId="urn:microsoft.com/office/officeart/2005/8/layout/vList3#1"/>
    <dgm:cxn modelId="{D11676BF-7D87-4D58-A135-6E5CB6704813}" srcId="{773B6014-0132-4AB8-8C4E-A03C4F0E2432}" destId="{871816A3-2390-47EF-AAA2-67CC52DCAAD0}" srcOrd="0" destOrd="0" parTransId="{800033D0-630D-41AD-8091-B777DBB8CBBD}" sibTransId="{BEE74D37-5C54-425C-A2D8-A1EB362F6688}"/>
    <dgm:cxn modelId="{5C3F0AAA-14E9-4979-901E-4296CA568D62}" srcId="{773B6014-0132-4AB8-8C4E-A03C4F0E2432}" destId="{3611351C-09A0-464F-8C40-662D75B0E257}" srcOrd="1" destOrd="0" parTransId="{0C387478-60C9-4DB5-8FF8-E0F1911EAC5C}" sibTransId="{A4BBD353-787A-4DAC-A28B-C019DF009CD4}"/>
    <dgm:cxn modelId="{E33F9670-4309-4B57-BE7F-5C5B8FE9A712}" type="presOf" srcId="{773B6014-0132-4AB8-8C4E-A03C4F0E2432}" destId="{CC7FE03A-2822-4004-A921-7D418E2F9F0E}" srcOrd="0" destOrd="0" presId="urn:microsoft.com/office/officeart/2005/8/layout/vList3#1"/>
    <dgm:cxn modelId="{0A3D200A-7EA8-46A1-9A26-43324F07EE2C}" type="presOf" srcId="{720C52AB-41E8-4871-9751-24D5F793320B}" destId="{E0D66BDB-CDE7-4E5C-B06C-33BC3A9EB5CB}" srcOrd="0" destOrd="0" presId="urn:microsoft.com/office/officeart/2005/8/layout/vList3#1"/>
    <dgm:cxn modelId="{8186A1F7-FDF4-47A8-9691-7242180D370C}" type="presOf" srcId="{3611351C-09A0-464F-8C40-662D75B0E257}" destId="{DA7CE1FB-4E24-4C00-B66B-8203579DA82A}" srcOrd="0" destOrd="0" presId="urn:microsoft.com/office/officeart/2005/8/layout/vList3#1"/>
    <dgm:cxn modelId="{72366BB1-194B-407E-AF25-F52DC0E0215C}" srcId="{773B6014-0132-4AB8-8C4E-A03C4F0E2432}" destId="{720C52AB-41E8-4871-9751-24D5F793320B}" srcOrd="2" destOrd="0" parTransId="{F5D17A59-04D9-4CC8-8D6D-24ACF218B4C7}" sibTransId="{5A0F1B0A-0D93-4049-9BB9-8D01CD82893C}"/>
    <dgm:cxn modelId="{9C32515B-5F75-4386-86FC-4E584B793EAD}" type="presParOf" srcId="{CC7FE03A-2822-4004-A921-7D418E2F9F0E}" destId="{63FC48B3-70B8-4BCD-9B41-3FA3F87F37AE}" srcOrd="0" destOrd="0" presId="urn:microsoft.com/office/officeart/2005/8/layout/vList3#1"/>
    <dgm:cxn modelId="{87ACE505-7C77-4EB1-9A77-0D67CAD705CD}" type="presParOf" srcId="{63FC48B3-70B8-4BCD-9B41-3FA3F87F37AE}" destId="{82EAEF30-2623-4D63-A0C3-DA4D7CEB081B}" srcOrd="0" destOrd="0" presId="urn:microsoft.com/office/officeart/2005/8/layout/vList3#1"/>
    <dgm:cxn modelId="{F17301C7-4662-400C-9BA3-6644B5EBD1B1}" type="presParOf" srcId="{63FC48B3-70B8-4BCD-9B41-3FA3F87F37AE}" destId="{0E5A8108-A791-425C-A2F6-A08B6C15FDCD}" srcOrd="1" destOrd="0" presId="urn:microsoft.com/office/officeart/2005/8/layout/vList3#1"/>
    <dgm:cxn modelId="{52F6945D-F649-4411-A46E-4DBFD42B0CC2}" type="presParOf" srcId="{CC7FE03A-2822-4004-A921-7D418E2F9F0E}" destId="{8EEA2530-A948-4D68-9067-2E2824255B0D}" srcOrd="1" destOrd="0" presId="urn:microsoft.com/office/officeart/2005/8/layout/vList3#1"/>
    <dgm:cxn modelId="{97283904-D208-4710-99C0-9B0E2E01F83B}" type="presParOf" srcId="{CC7FE03A-2822-4004-A921-7D418E2F9F0E}" destId="{AD62E480-4198-40C4-85A0-85E03BC8F0A4}" srcOrd="2" destOrd="0" presId="urn:microsoft.com/office/officeart/2005/8/layout/vList3#1"/>
    <dgm:cxn modelId="{86B2C235-B442-4017-812B-4618638E0D92}" type="presParOf" srcId="{AD62E480-4198-40C4-85A0-85E03BC8F0A4}" destId="{1013B0FE-03B6-4A69-8738-478712F58FEB}" srcOrd="0" destOrd="0" presId="urn:microsoft.com/office/officeart/2005/8/layout/vList3#1"/>
    <dgm:cxn modelId="{2C53AC5F-6B8C-49C7-B562-B4478C89CF2A}" type="presParOf" srcId="{AD62E480-4198-40C4-85A0-85E03BC8F0A4}" destId="{DA7CE1FB-4E24-4C00-B66B-8203579DA82A}" srcOrd="1" destOrd="0" presId="urn:microsoft.com/office/officeart/2005/8/layout/vList3#1"/>
    <dgm:cxn modelId="{E157DCFC-F170-468D-8D74-E2C0629D8561}" type="presParOf" srcId="{CC7FE03A-2822-4004-A921-7D418E2F9F0E}" destId="{D003F3FF-3A27-4A72-9FC9-44A1A13FF10E}" srcOrd="3" destOrd="0" presId="urn:microsoft.com/office/officeart/2005/8/layout/vList3#1"/>
    <dgm:cxn modelId="{DD028A73-BA6A-48BF-A832-8853852B2F05}" type="presParOf" srcId="{CC7FE03A-2822-4004-A921-7D418E2F9F0E}" destId="{0075ACDF-761D-4383-BB97-B44018DA2008}" srcOrd="4" destOrd="0" presId="urn:microsoft.com/office/officeart/2005/8/layout/vList3#1"/>
    <dgm:cxn modelId="{04FF4483-755E-41C8-8B26-94C74C5C30A3}" type="presParOf" srcId="{0075ACDF-761D-4383-BB97-B44018DA2008}" destId="{8FA047B4-051E-493F-AAD1-F6B8F8547D68}" srcOrd="0" destOrd="0" presId="urn:microsoft.com/office/officeart/2005/8/layout/vList3#1"/>
    <dgm:cxn modelId="{EE28D798-85F2-4854-B4EC-DC4C950C6D6E}" type="presParOf" srcId="{0075ACDF-761D-4383-BB97-B44018DA2008}" destId="{E0D66BDB-CDE7-4E5C-B06C-33BC3A9EB5C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2DDCC9-D41E-4BC0-8DAD-8D1868607DE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E6431A9-8CFA-4519-8169-52ECE1003B98}">
      <dgm:prSet phldrT="[Текст]"/>
      <dgm:spPr>
        <a:solidFill>
          <a:srgbClr val="FF505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Первая (1КК)</a:t>
          </a:r>
        </a:p>
      </dgm:t>
    </dgm:pt>
    <dgm:pt modelId="{5A5B262F-1A31-499E-AF3E-1D7F5C0E64C2}" type="parTrans" cxnId="{ED957D98-F2CA-4778-A13A-26F8FFF5AE04}">
      <dgm:prSet/>
      <dgm:spPr/>
      <dgm:t>
        <a:bodyPr/>
        <a:lstStyle/>
        <a:p>
          <a:endParaRPr lang="ru-RU"/>
        </a:p>
      </dgm:t>
    </dgm:pt>
    <dgm:pt modelId="{77F3138B-1C53-4E9B-8FC7-F73EF62AE4D6}" type="sibTrans" cxnId="{ED957D98-F2CA-4778-A13A-26F8FFF5AE04}">
      <dgm:prSet/>
      <dgm:spPr/>
      <dgm:t>
        <a:bodyPr/>
        <a:lstStyle/>
        <a:p>
          <a:endParaRPr lang="ru-RU"/>
        </a:p>
      </dgm:t>
    </dgm:pt>
    <dgm:pt modelId="{91874D92-DF98-4BA7-816D-9ED352F36046}">
      <dgm:prSet/>
      <dgm:spPr>
        <a:solidFill>
          <a:srgbClr val="FF505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Высшая (ВКК)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66A2D6D4-E1F8-4C32-A89B-2DCFEA9F84DB}" type="parTrans" cxnId="{1C778A74-0780-427E-A25E-BA9D6B2D9BBB}">
      <dgm:prSet/>
      <dgm:spPr/>
      <dgm:t>
        <a:bodyPr/>
        <a:lstStyle/>
        <a:p>
          <a:endParaRPr lang="ru-RU"/>
        </a:p>
      </dgm:t>
    </dgm:pt>
    <dgm:pt modelId="{3563A272-D09A-441D-85A2-4670914B1D73}" type="sibTrans" cxnId="{1C778A74-0780-427E-A25E-BA9D6B2D9BBB}">
      <dgm:prSet/>
      <dgm:spPr/>
      <dgm:t>
        <a:bodyPr/>
        <a:lstStyle/>
        <a:p>
          <a:endParaRPr lang="ru-RU"/>
        </a:p>
      </dgm:t>
    </dgm:pt>
    <dgm:pt modelId="{9B8DA706-38FA-4030-BC70-859A167272F5}" type="pres">
      <dgm:prSet presAssocID="{C82DDCC9-D41E-4BC0-8DAD-8D1868607DED}" presName="Name0" presStyleCnt="0">
        <dgm:presLayoutVars>
          <dgm:dir/>
          <dgm:resizeHandles val="exact"/>
        </dgm:presLayoutVars>
      </dgm:prSet>
      <dgm:spPr/>
    </dgm:pt>
    <dgm:pt modelId="{7CC8B46E-B063-4D02-BA5F-051881C5F626}" type="pres">
      <dgm:prSet presAssocID="{8E6431A9-8CFA-4519-8169-52ECE1003B98}" presName="node" presStyleLbl="node1" presStyleIdx="0" presStyleCnt="2" custLinFactNeighborX="-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0E3AD-64D4-42E2-9740-A8E476F45EF1}" type="pres">
      <dgm:prSet presAssocID="{77F3138B-1C53-4E9B-8FC7-F73EF62AE4D6}" presName="sibTrans" presStyleLbl="sibTrans2D1" presStyleIdx="0" presStyleCnt="1"/>
      <dgm:spPr/>
      <dgm:t>
        <a:bodyPr/>
        <a:lstStyle/>
        <a:p>
          <a:endParaRPr lang="ru-RU"/>
        </a:p>
      </dgm:t>
    </dgm:pt>
    <dgm:pt modelId="{BBE6AA34-7A0C-405C-A933-B88764D59549}" type="pres">
      <dgm:prSet presAssocID="{77F3138B-1C53-4E9B-8FC7-F73EF62AE4D6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A0A56D91-E813-44BB-93BD-CE335E0EF417}" type="pres">
      <dgm:prSet presAssocID="{91874D92-DF98-4BA7-816D-9ED352F3604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4C5AF6-BAF1-460F-88C3-16CC357EDA2B}" type="presOf" srcId="{C82DDCC9-D41E-4BC0-8DAD-8D1868607DED}" destId="{9B8DA706-38FA-4030-BC70-859A167272F5}" srcOrd="0" destOrd="0" presId="urn:microsoft.com/office/officeart/2005/8/layout/process1"/>
    <dgm:cxn modelId="{6F3A684F-9AA8-4340-9CF5-54E12B1CC574}" type="presOf" srcId="{8E6431A9-8CFA-4519-8169-52ECE1003B98}" destId="{7CC8B46E-B063-4D02-BA5F-051881C5F626}" srcOrd="0" destOrd="0" presId="urn:microsoft.com/office/officeart/2005/8/layout/process1"/>
    <dgm:cxn modelId="{835EDD09-38E5-4917-B3CA-78E0A9E623D7}" type="presOf" srcId="{77F3138B-1C53-4E9B-8FC7-F73EF62AE4D6}" destId="{1B80E3AD-64D4-42E2-9740-A8E476F45EF1}" srcOrd="0" destOrd="0" presId="urn:microsoft.com/office/officeart/2005/8/layout/process1"/>
    <dgm:cxn modelId="{2DDEC26C-B635-454F-9B1D-4F58D8D10DAD}" type="presOf" srcId="{77F3138B-1C53-4E9B-8FC7-F73EF62AE4D6}" destId="{BBE6AA34-7A0C-405C-A933-B88764D59549}" srcOrd="1" destOrd="0" presId="urn:microsoft.com/office/officeart/2005/8/layout/process1"/>
    <dgm:cxn modelId="{1C778A74-0780-427E-A25E-BA9D6B2D9BBB}" srcId="{C82DDCC9-D41E-4BC0-8DAD-8D1868607DED}" destId="{91874D92-DF98-4BA7-816D-9ED352F36046}" srcOrd="1" destOrd="0" parTransId="{66A2D6D4-E1F8-4C32-A89B-2DCFEA9F84DB}" sibTransId="{3563A272-D09A-441D-85A2-4670914B1D73}"/>
    <dgm:cxn modelId="{ED957D98-F2CA-4778-A13A-26F8FFF5AE04}" srcId="{C82DDCC9-D41E-4BC0-8DAD-8D1868607DED}" destId="{8E6431A9-8CFA-4519-8169-52ECE1003B98}" srcOrd="0" destOrd="0" parTransId="{5A5B262F-1A31-499E-AF3E-1D7F5C0E64C2}" sibTransId="{77F3138B-1C53-4E9B-8FC7-F73EF62AE4D6}"/>
    <dgm:cxn modelId="{755974F8-1E6E-49B0-BBC9-D3A0C8CD64D8}" type="presOf" srcId="{91874D92-DF98-4BA7-816D-9ED352F36046}" destId="{A0A56D91-E813-44BB-93BD-CE335E0EF417}" srcOrd="0" destOrd="0" presId="urn:microsoft.com/office/officeart/2005/8/layout/process1"/>
    <dgm:cxn modelId="{A264461C-3AE2-4F53-BF3E-1309D71C44B6}" type="presParOf" srcId="{9B8DA706-38FA-4030-BC70-859A167272F5}" destId="{7CC8B46E-B063-4D02-BA5F-051881C5F626}" srcOrd="0" destOrd="0" presId="urn:microsoft.com/office/officeart/2005/8/layout/process1"/>
    <dgm:cxn modelId="{17AC79BA-0B8D-4F86-8741-CC5AF63DEF1E}" type="presParOf" srcId="{9B8DA706-38FA-4030-BC70-859A167272F5}" destId="{1B80E3AD-64D4-42E2-9740-A8E476F45EF1}" srcOrd="1" destOrd="0" presId="urn:microsoft.com/office/officeart/2005/8/layout/process1"/>
    <dgm:cxn modelId="{981D9228-AFD4-4677-8F60-620DBE0E8F34}" type="presParOf" srcId="{1B80E3AD-64D4-42E2-9740-A8E476F45EF1}" destId="{BBE6AA34-7A0C-405C-A933-B88764D59549}" srcOrd="0" destOrd="0" presId="urn:microsoft.com/office/officeart/2005/8/layout/process1"/>
    <dgm:cxn modelId="{947F0F53-0107-45F1-855D-36A8DAB7D941}" type="presParOf" srcId="{9B8DA706-38FA-4030-BC70-859A167272F5}" destId="{A0A56D91-E813-44BB-93BD-CE335E0EF41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37D2FC-17B8-4AC7-9907-FBAF6FF7754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3A0A460-815F-4D25-9E1B-FACE513D000F}">
      <dgm:prSet phldrT="[Текст]"/>
      <dgm:spPr>
        <a:solidFill>
          <a:schemeClr val="accent3">
            <a:lumMod val="75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учитель</a:t>
          </a:r>
          <a:endParaRPr lang="ru-RU" dirty="0"/>
        </a:p>
      </dgm:t>
    </dgm:pt>
    <dgm:pt modelId="{8B807639-C1D2-4CFA-AC2E-8690A107FFFB}" type="parTrans" cxnId="{3C98EE3A-780C-4253-B28F-BCC31BB63993}">
      <dgm:prSet/>
      <dgm:spPr/>
      <dgm:t>
        <a:bodyPr/>
        <a:lstStyle/>
        <a:p>
          <a:endParaRPr lang="ru-RU"/>
        </a:p>
      </dgm:t>
    </dgm:pt>
    <dgm:pt modelId="{5C984528-8372-41B9-99C4-BEAF511A2106}" type="sibTrans" cxnId="{3C98EE3A-780C-4253-B28F-BCC31BB63993}">
      <dgm:prSet/>
      <dgm:spPr/>
      <dgm:t>
        <a:bodyPr/>
        <a:lstStyle/>
        <a:p>
          <a:endParaRPr lang="ru-RU"/>
        </a:p>
      </dgm:t>
    </dgm:pt>
    <dgm:pt modelId="{26FBEA8E-3817-4AE9-95D1-37EFF18A72EB}">
      <dgm:prSet phldrT="[Текст]"/>
      <dgm:spPr>
        <a:solidFill>
          <a:schemeClr val="accent3">
            <a:lumMod val="75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ru-RU" dirty="0" smtClean="0"/>
            <a:t>старший учитель </a:t>
          </a:r>
        </a:p>
      </dgm:t>
    </dgm:pt>
    <dgm:pt modelId="{8EFE13A0-B1C9-4A55-A5F7-3F6C8290944F}" type="parTrans" cxnId="{F646FBC6-2AF2-4503-BEF9-70918DEEDBCE}">
      <dgm:prSet/>
      <dgm:spPr/>
      <dgm:t>
        <a:bodyPr/>
        <a:lstStyle/>
        <a:p>
          <a:endParaRPr lang="ru-RU"/>
        </a:p>
      </dgm:t>
    </dgm:pt>
    <dgm:pt modelId="{D37A39D7-2818-4FBA-9B7E-530280421F51}" type="sibTrans" cxnId="{F646FBC6-2AF2-4503-BEF9-70918DEEDBCE}">
      <dgm:prSet/>
      <dgm:spPr/>
      <dgm:t>
        <a:bodyPr/>
        <a:lstStyle/>
        <a:p>
          <a:endParaRPr lang="ru-RU"/>
        </a:p>
      </dgm:t>
    </dgm:pt>
    <dgm:pt modelId="{F2CCC7C7-C88A-443B-9A75-B02BE7F85424}">
      <dgm:prSet phldrT="[Текст]"/>
      <dgm:spPr>
        <a:solidFill>
          <a:schemeClr val="accent3">
            <a:lumMod val="75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ru-RU" dirty="0" smtClean="0"/>
            <a:t>ведущий учитель</a:t>
          </a:r>
          <a:endParaRPr lang="ru-RU" dirty="0"/>
        </a:p>
      </dgm:t>
    </dgm:pt>
    <dgm:pt modelId="{FB80B57D-7D4A-41B8-A1AE-555D5A14EE61}" type="parTrans" cxnId="{3B8415C3-D66E-4926-B848-56AD86FD91EB}">
      <dgm:prSet/>
      <dgm:spPr/>
      <dgm:t>
        <a:bodyPr/>
        <a:lstStyle/>
        <a:p>
          <a:endParaRPr lang="ru-RU"/>
        </a:p>
      </dgm:t>
    </dgm:pt>
    <dgm:pt modelId="{C086132E-5728-4841-9C25-02686983415F}" type="sibTrans" cxnId="{3B8415C3-D66E-4926-B848-56AD86FD91EB}">
      <dgm:prSet/>
      <dgm:spPr/>
      <dgm:t>
        <a:bodyPr/>
        <a:lstStyle/>
        <a:p>
          <a:endParaRPr lang="ru-RU"/>
        </a:p>
      </dgm:t>
    </dgm:pt>
    <dgm:pt modelId="{4632DD66-603F-47F7-8DB3-215770B8E5BB}" type="pres">
      <dgm:prSet presAssocID="{3337D2FC-17B8-4AC7-9907-FBAF6FF77544}" presName="CompostProcess" presStyleCnt="0">
        <dgm:presLayoutVars>
          <dgm:dir/>
          <dgm:resizeHandles val="exact"/>
        </dgm:presLayoutVars>
      </dgm:prSet>
      <dgm:spPr/>
    </dgm:pt>
    <dgm:pt modelId="{83BACF9E-46A2-43D5-B543-99F2EB3927E5}" type="pres">
      <dgm:prSet presAssocID="{3337D2FC-17B8-4AC7-9907-FBAF6FF77544}" presName="arrow" presStyleLbl="bgShp" presStyleIdx="0" presStyleCnt="1" custLinFactNeighborX="-8824" custLinFactNeighborY="5556"/>
      <dgm:spPr/>
    </dgm:pt>
    <dgm:pt modelId="{C849985B-DFE1-4DC4-B065-9CEBB936814A}" type="pres">
      <dgm:prSet presAssocID="{3337D2FC-17B8-4AC7-9907-FBAF6FF77544}" presName="linearProcess" presStyleCnt="0"/>
      <dgm:spPr/>
    </dgm:pt>
    <dgm:pt modelId="{BFD17E77-7838-434A-B37F-B1FF65CA4CFD}" type="pres">
      <dgm:prSet presAssocID="{13A0A460-815F-4D25-9E1B-FACE513D000F}" presName="textNode" presStyleLbl="node1" presStyleIdx="0" presStyleCnt="3" custScaleX="51406" custLinFactX="-2706" custLinFactNeighborX="-100000" custLinFactNeighborY="-5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BB817-8A9B-45D3-8EE9-CA53C20F4BD0}" type="pres">
      <dgm:prSet presAssocID="{5C984528-8372-41B9-99C4-BEAF511A2106}" presName="sibTrans" presStyleCnt="0"/>
      <dgm:spPr/>
    </dgm:pt>
    <dgm:pt modelId="{A72EEE2E-F5D3-4256-BA7F-DEB0C8B567BC}" type="pres">
      <dgm:prSet presAssocID="{26FBEA8E-3817-4AE9-95D1-37EFF18A72EB}" presName="textNode" presStyleLbl="node1" presStyleIdx="1" presStyleCnt="3" custLinFactX="-3649" custLinFactNeighborX="-100000" custLinFactNeighborY="-5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491CB-425D-40FF-B3B1-97B3547B11B2}" type="pres">
      <dgm:prSet presAssocID="{D37A39D7-2818-4FBA-9B7E-530280421F51}" presName="sibTrans" presStyleCnt="0"/>
      <dgm:spPr/>
    </dgm:pt>
    <dgm:pt modelId="{75C545C6-AB80-4DB6-84B4-975785054A15}" type="pres">
      <dgm:prSet presAssocID="{F2CCC7C7-C88A-443B-9A75-B02BE7F85424}" presName="textNode" presStyleLbl="node1" presStyleIdx="2" presStyleCnt="3" custLinFactX="-2180" custLinFactNeighborX="-100000" custLinFactNeighborY="-5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4EE128-0510-4A9F-B97A-724044A6D981}" type="presOf" srcId="{3337D2FC-17B8-4AC7-9907-FBAF6FF77544}" destId="{4632DD66-603F-47F7-8DB3-215770B8E5BB}" srcOrd="0" destOrd="0" presId="urn:microsoft.com/office/officeart/2005/8/layout/hProcess9"/>
    <dgm:cxn modelId="{3C98EE3A-780C-4253-B28F-BCC31BB63993}" srcId="{3337D2FC-17B8-4AC7-9907-FBAF6FF77544}" destId="{13A0A460-815F-4D25-9E1B-FACE513D000F}" srcOrd="0" destOrd="0" parTransId="{8B807639-C1D2-4CFA-AC2E-8690A107FFFB}" sibTransId="{5C984528-8372-41B9-99C4-BEAF511A2106}"/>
    <dgm:cxn modelId="{59B7BCE2-509D-4723-9578-EAC18249ADE6}" type="presOf" srcId="{13A0A460-815F-4D25-9E1B-FACE513D000F}" destId="{BFD17E77-7838-434A-B37F-B1FF65CA4CFD}" srcOrd="0" destOrd="0" presId="urn:microsoft.com/office/officeart/2005/8/layout/hProcess9"/>
    <dgm:cxn modelId="{F646FBC6-2AF2-4503-BEF9-70918DEEDBCE}" srcId="{3337D2FC-17B8-4AC7-9907-FBAF6FF77544}" destId="{26FBEA8E-3817-4AE9-95D1-37EFF18A72EB}" srcOrd="1" destOrd="0" parTransId="{8EFE13A0-B1C9-4A55-A5F7-3F6C8290944F}" sibTransId="{D37A39D7-2818-4FBA-9B7E-530280421F51}"/>
    <dgm:cxn modelId="{3B8415C3-D66E-4926-B848-56AD86FD91EB}" srcId="{3337D2FC-17B8-4AC7-9907-FBAF6FF77544}" destId="{F2CCC7C7-C88A-443B-9A75-B02BE7F85424}" srcOrd="2" destOrd="0" parTransId="{FB80B57D-7D4A-41B8-A1AE-555D5A14EE61}" sibTransId="{C086132E-5728-4841-9C25-02686983415F}"/>
    <dgm:cxn modelId="{A3528A44-6A82-4B38-A8CF-32962F8FA1A8}" type="presOf" srcId="{F2CCC7C7-C88A-443B-9A75-B02BE7F85424}" destId="{75C545C6-AB80-4DB6-84B4-975785054A15}" srcOrd="0" destOrd="0" presId="urn:microsoft.com/office/officeart/2005/8/layout/hProcess9"/>
    <dgm:cxn modelId="{4C135633-3AAE-4936-8199-6DF59FEF1714}" type="presOf" srcId="{26FBEA8E-3817-4AE9-95D1-37EFF18A72EB}" destId="{A72EEE2E-F5D3-4256-BA7F-DEB0C8B567BC}" srcOrd="0" destOrd="0" presId="urn:microsoft.com/office/officeart/2005/8/layout/hProcess9"/>
    <dgm:cxn modelId="{3FB93EB1-33DF-4108-8417-6D06DBF82DCA}" type="presParOf" srcId="{4632DD66-603F-47F7-8DB3-215770B8E5BB}" destId="{83BACF9E-46A2-43D5-B543-99F2EB3927E5}" srcOrd="0" destOrd="0" presId="urn:microsoft.com/office/officeart/2005/8/layout/hProcess9"/>
    <dgm:cxn modelId="{52FA4D3A-4DEF-4130-883B-F52C0006469F}" type="presParOf" srcId="{4632DD66-603F-47F7-8DB3-215770B8E5BB}" destId="{C849985B-DFE1-4DC4-B065-9CEBB936814A}" srcOrd="1" destOrd="0" presId="urn:microsoft.com/office/officeart/2005/8/layout/hProcess9"/>
    <dgm:cxn modelId="{B7C78A56-BE11-443A-A44A-E3CB814E76DF}" type="presParOf" srcId="{C849985B-DFE1-4DC4-B065-9CEBB936814A}" destId="{BFD17E77-7838-434A-B37F-B1FF65CA4CFD}" srcOrd="0" destOrd="0" presId="urn:microsoft.com/office/officeart/2005/8/layout/hProcess9"/>
    <dgm:cxn modelId="{B05CD069-3B9F-4470-8294-98FEE6722D8B}" type="presParOf" srcId="{C849985B-DFE1-4DC4-B065-9CEBB936814A}" destId="{B52BB817-8A9B-45D3-8EE9-CA53C20F4BD0}" srcOrd="1" destOrd="0" presId="urn:microsoft.com/office/officeart/2005/8/layout/hProcess9"/>
    <dgm:cxn modelId="{2121A52F-7BD3-42FF-9F5C-31CF657A6F29}" type="presParOf" srcId="{C849985B-DFE1-4DC4-B065-9CEBB936814A}" destId="{A72EEE2E-F5D3-4256-BA7F-DEB0C8B567BC}" srcOrd="2" destOrd="0" presId="urn:microsoft.com/office/officeart/2005/8/layout/hProcess9"/>
    <dgm:cxn modelId="{60189CF8-DC66-4218-8197-F0C2549B2EF1}" type="presParOf" srcId="{C849985B-DFE1-4DC4-B065-9CEBB936814A}" destId="{EC2491CB-425D-40FF-B3B1-97B3547B11B2}" srcOrd="3" destOrd="0" presId="urn:microsoft.com/office/officeart/2005/8/layout/hProcess9"/>
    <dgm:cxn modelId="{F6AEA6D4-8F64-4FCC-9F3A-404B2D257502}" type="presParOf" srcId="{C849985B-DFE1-4DC4-B065-9CEBB936814A}" destId="{75C545C6-AB80-4DB6-84B4-975785054A1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537AD3-6A0C-4B77-B631-D9F057CDD190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08770F-D69B-4B69-9985-6D84CF337E16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Поручение Президента РФ от 23.12.2015</a:t>
          </a:r>
          <a:endParaRPr lang="ru-RU" dirty="0"/>
        </a:p>
      </dgm:t>
    </dgm:pt>
    <dgm:pt modelId="{847BA8F2-E2E5-4470-85CE-CDEBF4A215FD}" type="parTrans" cxnId="{D95A8A5F-89CA-4FCA-8320-A18341DD14D7}">
      <dgm:prSet/>
      <dgm:spPr/>
      <dgm:t>
        <a:bodyPr/>
        <a:lstStyle/>
        <a:p>
          <a:endParaRPr lang="ru-RU"/>
        </a:p>
      </dgm:t>
    </dgm:pt>
    <dgm:pt modelId="{E6E5B780-3484-4391-BFEA-20D4446E4D87}" type="sibTrans" cxnId="{D95A8A5F-89CA-4FCA-8320-A18341DD14D7}">
      <dgm:prSet/>
      <dgm:spPr/>
      <dgm:t>
        <a:bodyPr/>
        <a:lstStyle/>
        <a:p>
          <a:endParaRPr lang="ru-RU"/>
        </a:p>
      </dgm:t>
    </dgm:pt>
    <dgm:pt modelId="{3A8AE5B5-4EF9-4878-B9CA-014ED570919F}">
      <dgm:prSet phldrT="[Текст]" custT="1"/>
      <dgm:spPr/>
      <dgm:t>
        <a:bodyPr vert="vert270"/>
        <a:lstStyle/>
        <a:p>
          <a:r>
            <a:rPr lang="ru-RU" sz="2800" dirty="0" smtClean="0"/>
            <a:t>2017 - 2020</a:t>
          </a:r>
          <a:endParaRPr lang="ru-RU" sz="2800" dirty="0"/>
        </a:p>
      </dgm:t>
    </dgm:pt>
    <dgm:pt modelId="{1835831E-EC35-4495-AD4D-C3E85C906FAB}" type="parTrans" cxnId="{4A8BA7BF-6F9D-4B73-9F26-7D1B4237BAF1}">
      <dgm:prSet/>
      <dgm:spPr/>
      <dgm:t>
        <a:bodyPr/>
        <a:lstStyle/>
        <a:p>
          <a:endParaRPr lang="ru-RU"/>
        </a:p>
      </dgm:t>
    </dgm:pt>
    <dgm:pt modelId="{D9DE4343-0583-483B-B984-269DDEE91C88}" type="sibTrans" cxnId="{4A8BA7BF-6F9D-4B73-9F26-7D1B4237BAF1}">
      <dgm:prSet/>
      <dgm:spPr/>
      <dgm:t>
        <a:bodyPr/>
        <a:lstStyle/>
        <a:p>
          <a:endParaRPr lang="ru-RU"/>
        </a:p>
      </dgm:t>
    </dgm:pt>
    <dgm:pt modelId="{76AD84AF-E8DC-4C29-80B2-35AB9949CA8B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Утверждена дорожная карта</a:t>
          </a:r>
          <a:endParaRPr lang="ru-RU" dirty="0"/>
        </a:p>
      </dgm:t>
    </dgm:pt>
    <dgm:pt modelId="{D39ADC1D-2CD6-4503-A9CE-CB7EE98B92B0}" type="parTrans" cxnId="{C50675F9-5753-4FE2-8DAD-936BF9B8B775}">
      <dgm:prSet/>
      <dgm:spPr/>
      <dgm:t>
        <a:bodyPr/>
        <a:lstStyle/>
        <a:p>
          <a:endParaRPr lang="ru-RU"/>
        </a:p>
      </dgm:t>
    </dgm:pt>
    <dgm:pt modelId="{E40FA3FD-EA1A-494A-AE99-C05069890CC6}" type="sibTrans" cxnId="{C50675F9-5753-4FE2-8DAD-936BF9B8B775}">
      <dgm:prSet/>
      <dgm:spPr/>
      <dgm:t>
        <a:bodyPr/>
        <a:lstStyle/>
        <a:p>
          <a:endParaRPr lang="ru-RU"/>
        </a:p>
      </dgm:t>
    </dgm:pt>
    <dgm:pt modelId="{90F2D8DD-6EF9-4556-A39B-B6818DA471C8}">
      <dgm:prSet phldrT="[Текст]" custT="1"/>
      <dgm:spPr/>
      <dgm:t>
        <a:bodyPr/>
        <a:lstStyle/>
        <a:p>
          <a:r>
            <a:rPr lang="ru-RU" sz="1600" b="0" i="0" u="none" dirty="0" smtClean="0"/>
            <a:t>Разработка, обсуждение и подготовка проекта новой модели аттестации учителей на основе ЕФОМ</a:t>
          </a:r>
          <a:endParaRPr lang="ru-RU" sz="1600" dirty="0"/>
        </a:p>
      </dgm:t>
    </dgm:pt>
    <dgm:pt modelId="{9702E406-F8FF-470F-A134-BA82098036C4}" type="parTrans" cxnId="{213D9E5C-BFAC-4CF8-8C2A-D498809D0A5E}">
      <dgm:prSet/>
      <dgm:spPr/>
      <dgm:t>
        <a:bodyPr/>
        <a:lstStyle/>
        <a:p>
          <a:endParaRPr lang="ru-RU"/>
        </a:p>
      </dgm:t>
    </dgm:pt>
    <dgm:pt modelId="{631A1EFA-ADE0-4AB7-9715-000C1282E10B}" type="sibTrans" cxnId="{213D9E5C-BFAC-4CF8-8C2A-D498809D0A5E}">
      <dgm:prSet/>
      <dgm:spPr/>
      <dgm:t>
        <a:bodyPr/>
        <a:lstStyle/>
        <a:p>
          <a:endParaRPr lang="ru-RU"/>
        </a:p>
      </dgm:t>
    </dgm:pt>
    <dgm:pt modelId="{6328CB07-89CF-4FD1-BEED-3E51C470E7BB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Проработка и апробация новой модели аттестации</a:t>
          </a:r>
          <a:endParaRPr lang="ru-RU" dirty="0"/>
        </a:p>
      </dgm:t>
    </dgm:pt>
    <dgm:pt modelId="{EF16D65C-F59A-413D-9DA5-F515F5E3DEBC}" type="parTrans" cxnId="{AAA6C190-E7EE-4AB1-9EC2-9D5ED9CA5C26}">
      <dgm:prSet/>
      <dgm:spPr/>
      <dgm:t>
        <a:bodyPr/>
        <a:lstStyle/>
        <a:p>
          <a:endParaRPr lang="ru-RU"/>
        </a:p>
      </dgm:t>
    </dgm:pt>
    <dgm:pt modelId="{31E38892-4B3F-4808-9E1F-DDA8E0A6B100}" type="sibTrans" cxnId="{AAA6C190-E7EE-4AB1-9EC2-9D5ED9CA5C26}">
      <dgm:prSet/>
      <dgm:spPr/>
      <dgm:t>
        <a:bodyPr/>
        <a:lstStyle/>
        <a:p>
          <a:endParaRPr lang="ru-RU"/>
        </a:p>
      </dgm:t>
    </dgm:pt>
    <dgm:pt modelId="{3AA1A7AB-6B37-4F39-8BA7-94E52D8A68F8}">
      <dgm:prSet phldrT="[Текст]" custT="1"/>
      <dgm:spPr/>
      <dgm:t>
        <a:bodyPr/>
        <a:lstStyle/>
        <a:p>
          <a:r>
            <a:rPr lang="ru-RU" sz="1800" b="0" i="0" u="none" dirty="0" smtClean="0"/>
            <a:t>внесение изменений в номенклатуру должностей</a:t>
          </a:r>
          <a:endParaRPr lang="ru-RU" sz="1800" dirty="0"/>
        </a:p>
      </dgm:t>
    </dgm:pt>
    <dgm:pt modelId="{FE5D6B81-71F3-4023-8BB0-8AF6241C24FF}" type="parTrans" cxnId="{AEC476C3-CDFF-4921-897C-13EF80C65A58}">
      <dgm:prSet/>
      <dgm:spPr/>
      <dgm:t>
        <a:bodyPr/>
        <a:lstStyle/>
        <a:p>
          <a:endParaRPr lang="ru-RU"/>
        </a:p>
      </dgm:t>
    </dgm:pt>
    <dgm:pt modelId="{793946C6-951F-40BA-A64F-9DEE3B8ADCB8}" type="sibTrans" cxnId="{AEC476C3-CDFF-4921-897C-13EF80C65A58}">
      <dgm:prSet/>
      <dgm:spPr/>
      <dgm:t>
        <a:bodyPr/>
        <a:lstStyle/>
        <a:p>
          <a:endParaRPr lang="ru-RU"/>
        </a:p>
      </dgm:t>
    </dgm:pt>
    <dgm:pt modelId="{8D3C0410-0405-4B75-BCC9-FE059CF8B5A5}">
      <dgm:prSet phldrT="[Текст]" custT="1"/>
      <dgm:spPr/>
      <dgm:t>
        <a:bodyPr/>
        <a:lstStyle/>
        <a:p>
          <a:r>
            <a:rPr lang="ru-RU" sz="1600" b="0" i="0" u="none" smtClean="0"/>
            <a:t>изменения </a:t>
          </a:r>
          <a:r>
            <a:rPr lang="ru-RU" sz="1600" b="0" i="0" u="none" dirty="0" smtClean="0"/>
            <a:t>в статьи 49 и 98 Федерального закона «Об образовании в Российской Федерации» </a:t>
          </a:r>
          <a:endParaRPr lang="ru-RU" sz="1600" dirty="0"/>
        </a:p>
      </dgm:t>
    </dgm:pt>
    <dgm:pt modelId="{30844136-57B6-460D-8FD2-70B83B57D09E}" type="parTrans" cxnId="{47D4E3C3-8861-4A7E-81D2-62DFE41CF41E}">
      <dgm:prSet/>
      <dgm:spPr/>
      <dgm:t>
        <a:bodyPr/>
        <a:lstStyle/>
        <a:p>
          <a:endParaRPr lang="ru-RU"/>
        </a:p>
      </dgm:t>
    </dgm:pt>
    <dgm:pt modelId="{7683F67A-1D1F-4B6E-A2AD-1F0DF5643740}" type="sibTrans" cxnId="{47D4E3C3-8861-4A7E-81D2-62DFE41CF41E}">
      <dgm:prSet/>
      <dgm:spPr/>
      <dgm:t>
        <a:bodyPr/>
        <a:lstStyle/>
        <a:p>
          <a:endParaRPr lang="ru-RU"/>
        </a:p>
      </dgm:t>
    </dgm:pt>
    <dgm:pt modelId="{791ECE1F-E155-464C-A90E-7F54E0EF3620}" type="pres">
      <dgm:prSet presAssocID="{D1537AD3-6A0C-4B77-B631-D9F057CDD190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359F44-FEA4-475F-9DB6-D335EE5F5143}" type="pres">
      <dgm:prSet presAssocID="{D1537AD3-6A0C-4B77-B631-D9F057CDD190}" presName="outerBox" presStyleCnt="0"/>
      <dgm:spPr/>
    </dgm:pt>
    <dgm:pt modelId="{CF8B1742-000F-4611-A21D-7BC349A96EE0}" type="pres">
      <dgm:prSet presAssocID="{D1537AD3-6A0C-4B77-B631-D9F057CDD190}" presName="outerBoxParent" presStyleLbl="node1" presStyleIdx="0" presStyleCnt="3" custLinFactNeighborX="-877" custLinFactNeighborY="-1235"/>
      <dgm:spPr/>
      <dgm:t>
        <a:bodyPr/>
        <a:lstStyle/>
        <a:p>
          <a:endParaRPr lang="ru-RU"/>
        </a:p>
      </dgm:t>
    </dgm:pt>
    <dgm:pt modelId="{71E7DE17-F81E-4FB2-8F4E-DEAB42A0794D}" type="pres">
      <dgm:prSet presAssocID="{D1537AD3-6A0C-4B77-B631-D9F057CDD190}" presName="outerBoxChildren" presStyleCnt="0"/>
      <dgm:spPr/>
    </dgm:pt>
    <dgm:pt modelId="{2FDD19AD-5562-4B60-8D16-46A6C1FBA1B1}" type="pres">
      <dgm:prSet presAssocID="{3A8AE5B5-4EF9-4878-B9CA-014ED570919F}" presName="oChild" presStyleLbl="fgAcc1" presStyleIdx="0" presStyleCnt="4" custScaleX="65014" custLinFactNeighborX="-17631" custLinFactNeighborY="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4132F-D205-4A68-8398-D9862BACB497}" type="pres">
      <dgm:prSet presAssocID="{D1537AD3-6A0C-4B77-B631-D9F057CDD190}" presName="middleBox" presStyleCnt="0"/>
      <dgm:spPr/>
    </dgm:pt>
    <dgm:pt modelId="{DBB79FBC-2AD0-4607-8597-B498812BC2AB}" type="pres">
      <dgm:prSet presAssocID="{D1537AD3-6A0C-4B77-B631-D9F057CDD190}" presName="middleBoxParent" presStyleLbl="node1" presStyleIdx="1" presStyleCnt="3" custScaleX="106451" custScaleY="114286" custLinFactNeighborX="-5519" custLinFactNeighborY="-3219"/>
      <dgm:spPr/>
      <dgm:t>
        <a:bodyPr/>
        <a:lstStyle/>
        <a:p>
          <a:endParaRPr lang="ru-RU"/>
        </a:p>
      </dgm:t>
    </dgm:pt>
    <dgm:pt modelId="{E126E3EE-7373-413F-8B05-1A0F2EA71F1F}" type="pres">
      <dgm:prSet presAssocID="{D1537AD3-6A0C-4B77-B631-D9F057CDD190}" presName="middleBoxChildren" presStyleCnt="0"/>
      <dgm:spPr/>
    </dgm:pt>
    <dgm:pt modelId="{539923A3-CC6C-49FE-BC26-FDFD8935FCF7}" type="pres">
      <dgm:prSet presAssocID="{90F2D8DD-6EF9-4556-A39B-B6818DA471C8}" presName="mChild" presStyleLbl="fgAcc1" presStyleIdx="1" presStyleCnt="4" custScaleX="111418" custScaleY="2000000" custLinFactY="-200000" custLinFactNeighborX="-45181" custLinFactNeighborY="-246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39CBD-70E0-4D5A-B293-9E0D31DDD07F}" type="pres">
      <dgm:prSet presAssocID="{D1537AD3-6A0C-4B77-B631-D9F057CDD190}" presName="centerBox" presStyleCnt="0"/>
      <dgm:spPr/>
    </dgm:pt>
    <dgm:pt modelId="{2B5675D6-AB5D-4E57-BFC1-36F2E770233A}" type="pres">
      <dgm:prSet presAssocID="{D1537AD3-6A0C-4B77-B631-D9F057CDD190}" presName="centerBoxParent" presStyleLbl="node1" presStyleIdx="2" presStyleCnt="3" custScaleX="105494" custScaleY="142633" custLinFactNeighborX="-7140" custLinFactNeighborY="-8180"/>
      <dgm:spPr/>
      <dgm:t>
        <a:bodyPr/>
        <a:lstStyle/>
        <a:p>
          <a:endParaRPr lang="ru-RU"/>
        </a:p>
      </dgm:t>
    </dgm:pt>
    <dgm:pt modelId="{A3D43BC6-F3B9-40C7-8276-CDB2400B061E}" type="pres">
      <dgm:prSet presAssocID="{D1537AD3-6A0C-4B77-B631-D9F057CDD190}" presName="centerBoxChildren" presStyleCnt="0"/>
      <dgm:spPr/>
    </dgm:pt>
    <dgm:pt modelId="{2F436A35-2C6D-4A39-BC62-50C6D4918A8E}" type="pres">
      <dgm:prSet presAssocID="{3AA1A7AB-6B37-4F39-8BA7-94E52D8A68F8}" presName="cChild" presStyleLbl="fgAcc1" presStyleIdx="2" presStyleCnt="4" custScaleY="163634" custLinFactX="-20933" custLinFactNeighborX="-100000" custLinFactNeighborY="-6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B39B3-B2CF-463B-BE76-1F4FEBD438A9}" type="pres">
      <dgm:prSet presAssocID="{793946C6-951F-40BA-A64F-9DEE3B8ADCB8}" presName="centerSibTrans" presStyleCnt="0"/>
      <dgm:spPr/>
    </dgm:pt>
    <dgm:pt modelId="{ABCD3EB8-A8B8-4802-B4D3-4BB03E6C5CB4}" type="pres">
      <dgm:prSet presAssocID="{8D3C0410-0405-4B75-BCC9-FE059CF8B5A5}" presName="cChild" presStyleLbl="fgAcc1" presStyleIdx="3" presStyleCnt="4" custScaleX="106363" custScaleY="152726" custLinFactX="-9243" custLinFactNeighborX="-100000" custLinFactNeighborY="-6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A6C190-E7EE-4AB1-9EC2-9D5ED9CA5C26}" srcId="{D1537AD3-6A0C-4B77-B631-D9F057CDD190}" destId="{6328CB07-89CF-4FD1-BEED-3E51C470E7BB}" srcOrd="2" destOrd="0" parTransId="{EF16D65C-F59A-413D-9DA5-F515F5E3DEBC}" sibTransId="{31E38892-4B3F-4808-9E1F-DDA8E0A6B100}"/>
    <dgm:cxn modelId="{C50675F9-5753-4FE2-8DAD-936BF9B8B775}" srcId="{D1537AD3-6A0C-4B77-B631-D9F057CDD190}" destId="{76AD84AF-E8DC-4C29-80B2-35AB9949CA8B}" srcOrd="1" destOrd="0" parTransId="{D39ADC1D-2CD6-4503-A9CE-CB7EE98B92B0}" sibTransId="{E40FA3FD-EA1A-494A-AE99-C05069890CC6}"/>
    <dgm:cxn modelId="{213D9E5C-BFAC-4CF8-8C2A-D498809D0A5E}" srcId="{76AD84AF-E8DC-4C29-80B2-35AB9949CA8B}" destId="{90F2D8DD-6EF9-4556-A39B-B6818DA471C8}" srcOrd="0" destOrd="0" parTransId="{9702E406-F8FF-470F-A134-BA82098036C4}" sibTransId="{631A1EFA-ADE0-4AB7-9715-000C1282E10B}"/>
    <dgm:cxn modelId="{4347AD0B-15A5-4415-9FEF-274F2475F516}" type="presOf" srcId="{76AD84AF-E8DC-4C29-80B2-35AB9949CA8B}" destId="{DBB79FBC-2AD0-4607-8597-B498812BC2AB}" srcOrd="0" destOrd="0" presId="urn:microsoft.com/office/officeart/2005/8/layout/target2"/>
    <dgm:cxn modelId="{47D4E3C3-8861-4A7E-81D2-62DFE41CF41E}" srcId="{6328CB07-89CF-4FD1-BEED-3E51C470E7BB}" destId="{8D3C0410-0405-4B75-BCC9-FE059CF8B5A5}" srcOrd="1" destOrd="0" parTransId="{30844136-57B6-460D-8FD2-70B83B57D09E}" sibTransId="{7683F67A-1D1F-4B6E-A2AD-1F0DF5643740}"/>
    <dgm:cxn modelId="{8C2E1C43-30B9-48FB-B847-7B11BA197246}" type="presOf" srcId="{90F2D8DD-6EF9-4556-A39B-B6818DA471C8}" destId="{539923A3-CC6C-49FE-BC26-FDFD8935FCF7}" srcOrd="0" destOrd="0" presId="urn:microsoft.com/office/officeart/2005/8/layout/target2"/>
    <dgm:cxn modelId="{3689A4EF-4711-4388-9C19-8B49A1BE0C85}" type="presOf" srcId="{6328CB07-89CF-4FD1-BEED-3E51C470E7BB}" destId="{2B5675D6-AB5D-4E57-BFC1-36F2E770233A}" srcOrd="0" destOrd="0" presId="urn:microsoft.com/office/officeart/2005/8/layout/target2"/>
    <dgm:cxn modelId="{ED36EA9C-CA2B-4F12-B0DE-37176E48D379}" type="presOf" srcId="{8D3C0410-0405-4B75-BCC9-FE059CF8B5A5}" destId="{ABCD3EB8-A8B8-4802-B4D3-4BB03E6C5CB4}" srcOrd="0" destOrd="0" presId="urn:microsoft.com/office/officeart/2005/8/layout/target2"/>
    <dgm:cxn modelId="{78EB6AB0-4CFA-4B95-B0D3-A54284DC1FD8}" type="presOf" srcId="{D1537AD3-6A0C-4B77-B631-D9F057CDD190}" destId="{791ECE1F-E155-464C-A90E-7F54E0EF3620}" srcOrd="0" destOrd="0" presId="urn:microsoft.com/office/officeart/2005/8/layout/target2"/>
    <dgm:cxn modelId="{D95A8A5F-89CA-4FCA-8320-A18341DD14D7}" srcId="{D1537AD3-6A0C-4B77-B631-D9F057CDD190}" destId="{6508770F-D69B-4B69-9985-6D84CF337E16}" srcOrd="0" destOrd="0" parTransId="{847BA8F2-E2E5-4470-85CE-CDEBF4A215FD}" sibTransId="{E6E5B780-3484-4391-BFEA-20D4446E4D87}"/>
    <dgm:cxn modelId="{4A8BA7BF-6F9D-4B73-9F26-7D1B4237BAF1}" srcId="{6508770F-D69B-4B69-9985-6D84CF337E16}" destId="{3A8AE5B5-4EF9-4878-B9CA-014ED570919F}" srcOrd="0" destOrd="0" parTransId="{1835831E-EC35-4495-AD4D-C3E85C906FAB}" sibTransId="{D9DE4343-0583-483B-B984-269DDEE91C88}"/>
    <dgm:cxn modelId="{E06FFF2E-7B3C-4729-8D59-D699B4339D98}" type="presOf" srcId="{3AA1A7AB-6B37-4F39-8BA7-94E52D8A68F8}" destId="{2F436A35-2C6D-4A39-BC62-50C6D4918A8E}" srcOrd="0" destOrd="0" presId="urn:microsoft.com/office/officeart/2005/8/layout/target2"/>
    <dgm:cxn modelId="{AEC476C3-CDFF-4921-897C-13EF80C65A58}" srcId="{6328CB07-89CF-4FD1-BEED-3E51C470E7BB}" destId="{3AA1A7AB-6B37-4F39-8BA7-94E52D8A68F8}" srcOrd="0" destOrd="0" parTransId="{FE5D6B81-71F3-4023-8BB0-8AF6241C24FF}" sibTransId="{793946C6-951F-40BA-A64F-9DEE3B8ADCB8}"/>
    <dgm:cxn modelId="{A91FB984-0303-488A-BB89-33D8B8047639}" type="presOf" srcId="{3A8AE5B5-4EF9-4878-B9CA-014ED570919F}" destId="{2FDD19AD-5562-4B60-8D16-46A6C1FBA1B1}" srcOrd="0" destOrd="0" presId="urn:microsoft.com/office/officeart/2005/8/layout/target2"/>
    <dgm:cxn modelId="{9C8F39B8-2E93-4B37-82A8-47E1E2893F7F}" type="presOf" srcId="{6508770F-D69B-4B69-9985-6D84CF337E16}" destId="{CF8B1742-000F-4611-A21D-7BC349A96EE0}" srcOrd="0" destOrd="0" presId="urn:microsoft.com/office/officeart/2005/8/layout/target2"/>
    <dgm:cxn modelId="{16C835FE-747B-4256-8C91-C28A1F347C28}" type="presParOf" srcId="{791ECE1F-E155-464C-A90E-7F54E0EF3620}" destId="{BE359F44-FEA4-475F-9DB6-D335EE5F5143}" srcOrd="0" destOrd="0" presId="urn:microsoft.com/office/officeart/2005/8/layout/target2"/>
    <dgm:cxn modelId="{68A3EBEC-E068-4E78-9BA5-670EC081CFEC}" type="presParOf" srcId="{BE359F44-FEA4-475F-9DB6-D335EE5F5143}" destId="{CF8B1742-000F-4611-A21D-7BC349A96EE0}" srcOrd="0" destOrd="0" presId="urn:microsoft.com/office/officeart/2005/8/layout/target2"/>
    <dgm:cxn modelId="{FC1D0787-84EE-4EDB-91EE-8F00A81B0C1F}" type="presParOf" srcId="{BE359F44-FEA4-475F-9DB6-D335EE5F5143}" destId="{71E7DE17-F81E-4FB2-8F4E-DEAB42A0794D}" srcOrd="1" destOrd="0" presId="urn:microsoft.com/office/officeart/2005/8/layout/target2"/>
    <dgm:cxn modelId="{E3341DA5-7AA6-4246-A60C-4D7D7F5AC4CA}" type="presParOf" srcId="{71E7DE17-F81E-4FB2-8F4E-DEAB42A0794D}" destId="{2FDD19AD-5562-4B60-8D16-46A6C1FBA1B1}" srcOrd="0" destOrd="0" presId="urn:microsoft.com/office/officeart/2005/8/layout/target2"/>
    <dgm:cxn modelId="{8BC69805-3A7D-48DF-8961-D81CDD1E9544}" type="presParOf" srcId="{791ECE1F-E155-464C-A90E-7F54E0EF3620}" destId="{FC44132F-D205-4A68-8398-D9862BACB497}" srcOrd="1" destOrd="0" presId="urn:microsoft.com/office/officeart/2005/8/layout/target2"/>
    <dgm:cxn modelId="{3AA31FA9-DE01-4CD4-AEC5-141277F21C80}" type="presParOf" srcId="{FC44132F-D205-4A68-8398-D9862BACB497}" destId="{DBB79FBC-2AD0-4607-8597-B498812BC2AB}" srcOrd="0" destOrd="0" presId="urn:microsoft.com/office/officeart/2005/8/layout/target2"/>
    <dgm:cxn modelId="{E0D4DD94-1B06-40A1-AE83-9C9C69678F3D}" type="presParOf" srcId="{FC44132F-D205-4A68-8398-D9862BACB497}" destId="{E126E3EE-7373-413F-8B05-1A0F2EA71F1F}" srcOrd="1" destOrd="0" presId="urn:microsoft.com/office/officeart/2005/8/layout/target2"/>
    <dgm:cxn modelId="{9A8EE1D8-5960-4045-9435-750F776047A6}" type="presParOf" srcId="{E126E3EE-7373-413F-8B05-1A0F2EA71F1F}" destId="{539923A3-CC6C-49FE-BC26-FDFD8935FCF7}" srcOrd="0" destOrd="0" presId="urn:microsoft.com/office/officeart/2005/8/layout/target2"/>
    <dgm:cxn modelId="{202CD52D-B321-44E3-9D43-1CB9012E6CE7}" type="presParOf" srcId="{791ECE1F-E155-464C-A90E-7F54E0EF3620}" destId="{F0439CBD-70E0-4D5A-B293-9E0D31DDD07F}" srcOrd="2" destOrd="0" presId="urn:microsoft.com/office/officeart/2005/8/layout/target2"/>
    <dgm:cxn modelId="{E8189DB2-3233-4C21-A1D9-C8DCD735660D}" type="presParOf" srcId="{F0439CBD-70E0-4D5A-B293-9E0D31DDD07F}" destId="{2B5675D6-AB5D-4E57-BFC1-36F2E770233A}" srcOrd="0" destOrd="0" presId="urn:microsoft.com/office/officeart/2005/8/layout/target2"/>
    <dgm:cxn modelId="{35516508-0942-48F1-AE39-1F3D64A1CE76}" type="presParOf" srcId="{F0439CBD-70E0-4D5A-B293-9E0D31DDD07F}" destId="{A3D43BC6-F3B9-40C7-8276-CDB2400B061E}" srcOrd="1" destOrd="0" presId="urn:microsoft.com/office/officeart/2005/8/layout/target2"/>
    <dgm:cxn modelId="{1A0B9FF3-9A81-479D-9CE4-285D87ECAA0B}" type="presParOf" srcId="{A3D43BC6-F3B9-40C7-8276-CDB2400B061E}" destId="{2F436A35-2C6D-4A39-BC62-50C6D4918A8E}" srcOrd="0" destOrd="0" presId="urn:microsoft.com/office/officeart/2005/8/layout/target2"/>
    <dgm:cxn modelId="{E25EF43E-82AA-4D91-8586-71F02311CC6C}" type="presParOf" srcId="{A3D43BC6-F3B9-40C7-8276-CDB2400B061E}" destId="{C38B39B3-B2CF-463B-BE76-1F4FEBD438A9}" srcOrd="1" destOrd="0" presId="urn:microsoft.com/office/officeart/2005/8/layout/target2"/>
    <dgm:cxn modelId="{2F0720D4-EF8E-47AF-990E-6C2FD5EC20EE}" type="presParOf" srcId="{A3D43BC6-F3B9-40C7-8276-CDB2400B061E}" destId="{ABCD3EB8-A8B8-4802-B4D3-4BB03E6C5CB4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A8108-A791-425C-A2F6-A08B6C15FDCD}">
      <dsp:nvSpPr>
        <dsp:cNvPr id="0" name=""/>
        <dsp:cNvSpPr/>
      </dsp:nvSpPr>
      <dsp:spPr>
        <a:xfrm rot="10800000">
          <a:off x="695892" y="1"/>
          <a:ext cx="7585027" cy="13599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706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•создать систему стимулов для профессионального роста учителей на основе общефедеральной (объективной и независимой) оценки уровня необходимой квалификации учителей;</a:t>
          </a:r>
          <a:endParaRPr lang="ru-RU" sz="1800" kern="1200" dirty="0"/>
        </a:p>
      </dsp:txBody>
      <dsp:txXfrm rot="10800000">
        <a:off x="1035883" y="1"/>
        <a:ext cx="7245036" cy="1359963"/>
      </dsp:txXfrm>
    </dsp:sp>
    <dsp:sp modelId="{82EAEF30-2623-4D63-A0C3-DA4D7CEB081B}">
      <dsp:nvSpPr>
        <dsp:cNvPr id="0" name=""/>
        <dsp:cNvSpPr/>
      </dsp:nvSpPr>
      <dsp:spPr>
        <a:xfrm>
          <a:off x="0" y="2014"/>
          <a:ext cx="1359963" cy="13599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CE1FB-4E24-4C00-B66B-8203579DA82A}">
      <dsp:nvSpPr>
        <dsp:cNvPr id="0" name=""/>
        <dsp:cNvSpPr/>
      </dsp:nvSpPr>
      <dsp:spPr>
        <a:xfrm rot="10800000">
          <a:off x="695892" y="1800195"/>
          <a:ext cx="7585027" cy="13599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706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•установить единые для Российской Федерации требования к уровневому профессиональному квалификационному испытанию (аттестации);</a:t>
          </a:r>
          <a:endParaRPr lang="ru-RU" sz="1800" kern="1200" dirty="0"/>
        </a:p>
      </dsp:txBody>
      <dsp:txXfrm rot="10800000">
        <a:off x="1035883" y="1800195"/>
        <a:ext cx="7245036" cy="1359963"/>
      </dsp:txXfrm>
    </dsp:sp>
    <dsp:sp modelId="{1013B0FE-03B6-4A69-8738-478712F58FEB}">
      <dsp:nvSpPr>
        <dsp:cNvPr id="0" name=""/>
        <dsp:cNvSpPr/>
      </dsp:nvSpPr>
      <dsp:spPr>
        <a:xfrm>
          <a:off x="0" y="1800195"/>
          <a:ext cx="1359963" cy="135996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66BDB-CDE7-4E5C-B06C-33BC3A9EB5CB}">
      <dsp:nvSpPr>
        <dsp:cNvPr id="0" name=""/>
        <dsp:cNvSpPr/>
      </dsp:nvSpPr>
      <dsp:spPr>
        <a:xfrm rot="10800000">
          <a:off x="695892" y="3528392"/>
          <a:ext cx="7585027" cy="13599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706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•создать систему учительских должностей как государственный механизм карьерного роста учителя без ухода из профессии, подготовив соответствующие изменения (новую редакцию) Профессионального стандарта педагога.</a:t>
          </a:r>
          <a:endParaRPr lang="ru-RU" sz="1800" kern="1200" dirty="0"/>
        </a:p>
      </dsp:txBody>
      <dsp:txXfrm rot="10800000">
        <a:off x="1035883" y="3528392"/>
        <a:ext cx="7245036" cy="1359963"/>
      </dsp:txXfrm>
    </dsp:sp>
    <dsp:sp modelId="{8FA047B4-051E-493F-AAD1-F6B8F8547D68}">
      <dsp:nvSpPr>
        <dsp:cNvPr id="0" name=""/>
        <dsp:cNvSpPr/>
      </dsp:nvSpPr>
      <dsp:spPr>
        <a:xfrm>
          <a:off x="0" y="3536580"/>
          <a:ext cx="1359963" cy="135996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8B46E-B063-4D02-BA5F-051881C5F626}">
      <dsp:nvSpPr>
        <dsp:cNvPr id="0" name=""/>
        <dsp:cNvSpPr/>
      </dsp:nvSpPr>
      <dsp:spPr>
        <a:xfrm>
          <a:off x="1" y="0"/>
          <a:ext cx="1319630" cy="576064"/>
        </a:xfrm>
        <a:prstGeom prst="roundRect">
          <a:avLst>
            <a:gd name="adj" fmla="val 10000"/>
          </a:avLst>
        </a:prstGeom>
        <a:solidFill>
          <a:srgbClr val="FF5050"/>
        </a:solidFill>
        <a:ln w="2222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Первая (1КК)</a:t>
          </a:r>
        </a:p>
      </dsp:txBody>
      <dsp:txXfrm>
        <a:off x="16873" y="16872"/>
        <a:ext cx="1285886" cy="542320"/>
      </dsp:txXfrm>
    </dsp:sp>
    <dsp:sp modelId="{1B80E3AD-64D4-42E2-9740-A8E476F45EF1}">
      <dsp:nvSpPr>
        <dsp:cNvPr id="0" name=""/>
        <dsp:cNvSpPr/>
      </dsp:nvSpPr>
      <dsp:spPr>
        <a:xfrm>
          <a:off x="1451749" y="124397"/>
          <a:ext cx="280089" cy="327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451749" y="189851"/>
        <a:ext cx="196062" cy="196360"/>
      </dsp:txXfrm>
    </dsp:sp>
    <dsp:sp modelId="{A0A56D91-E813-44BB-93BD-CE335E0EF417}">
      <dsp:nvSpPr>
        <dsp:cNvPr id="0" name=""/>
        <dsp:cNvSpPr/>
      </dsp:nvSpPr>
      <dsp:spPr>
        <a:xfrm>
          <a:off x="1848102" y="0"/>
          <a:ext cx="1319630" cy="576064"/>
        </a:xfrm>
        <a:prstGeom prst="roundRect">
          <a:avLst>
            <a:gd name="adj" fmla="val 10000"/>
          </a:avLst>
        </a:prstGeom>
        <a:solidFill>
          <a:srgbClr val="FF5050"/>
        </a:solidFill>
        <a:ln w="2222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Высшая (ВКК)</a:t>
          </a:r>
          <a:endParaRPr lang="ru-RU" sz="15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864974" y="16872"/>
        <a:ext cx="1285886" cy="542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ACF9E-46A2-43D5-B543-99F2EB3927E5}">
      <dsp:nvSpPr>
        <dsp:cNvPr id="0" name=""/>
        <dsp:cNvSpPr/>
      </dsp:nvSpPr>
      <dsp:spPr>
        <a:xfrm>
          <a:off x="0" y="0"/>
          <a:ext cx="4743095" cy="12961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17E77-7838-434A-B37F-B1FF65CA4CFD}">
      <dsp:nvSpPr>
        <dsp:cNvPr id="0" name=""/>
        <dsp:cNvSpPr/>
      </dsp:nvSpPr>
      <dsp:spPr>
        <a:xfrm>
          <a:off x="140396" y="360037"/>
          <a:ext cx="923302" cy="518457"/>
        </a:xfrm>
        <a:prstGeom prst="roundRect">
          <a:avLst/>
        </a:prstGeom>
        <a:solidFill>
          <a:schemeClr val="accent3">
            <a:lumMod val="75000"/>
          </a:schemeClr>
        </a:solidFill>
        <a:ln w="2222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учитель</a:t>
          </a:r>
          <a:endParaRPr lang="ru-RU" sz="1700" kern="1200" dirty="0"/>
        </a:p>
      </dsp:txBody>
      <dsp:txXfrm>
        <a:off x="165705" y="385346"/>
        <a:ext cx="872684" cy="467839"/>
      </dsp:txXfrm>
    </dsp:sp>
    <dsp:sp modelId="{A72EEE2E-F5D3-4256-BA7F-DEB0C8B567BC}">
      <dsp:nvSpPr>
        <dsp:cNvPr id="0" name=""/>
        <dsp:cNvSpPr/>
      </dsp:nvSpPr>
      <dsp:spPr>
        <a:xfrm>
          <a:off x="1218415" y="360042"/>
          <a:ext cx="1796098" cy="518457"/>
        </a:xfrm>
        <a:prstGeom prst="roundRect">
          <a:avLst/>
        </a:prstGeom>
        <a:solidFill>
          <a:schemeClr val="accent3">
            <a:lumMod val="75000"/>
          </a:schemeClr>
        </a:solidFill>
        <a:ln w="2222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старший учитель </a:t>
          </a:r>
        </a:p>
      </dsp:txBody>
      <dsp:txXfrm>
        <a:off x="1243724" y="385351"/>
        <a:ext cx="1745480" cy="467839"/>
      </dsp:txXfrm>
    </dsp:sp>
    <dsp:sp modelId="{75C545C6-AB80-4DB6-84B4-975785054A15}">
      <dsp:nvSpPr>
        <dsp:cNvPr id="0" name=""/>
        <dsp:cNvSpPr/>
      </dsp:nvSpPr>
      <dsp:spPr>
        <a:xfrm>
          <a:off x="3212552" y="360037"/>
          <a:ext cx="1796098" cy="518457"/>
        </a:xfrm>
        <a:prstGeom prst="roundRect">
          <a:avLst/>
        </a:prstGeom>
        <a:solidFill>
          <a:schemeClr val="accent3">
            <a:lumMod val="75000"/>
          </a:schemeClr>
        </a:solidFill>
        <a:ln w="2222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ведущий учитель</a:t>
          </a:r>
          <a:endParaRPr lang="ru-RU" sz="1700" kern="1200" dirty="0"/>
        </a:p>
      </dsp:txBody>
      <dsp:txXfrm>
        <a:off x="3237861" y="385346"/>
        <a:ext cx="1745480" cy="4678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B1742-000F-4611-A21D-7BC349A96EE0}">
      <dsp:nvSpPr>
        <dsp:cNvPr id="0" name=""/>
        <dsp:cNvSpPr/>
      </dsp:nvSpPr>
      <dsp:spPr>
        <a:xfrm>
          <a:off x="0" y="0"/>
          <a:ext cx="8712968" cy="4552280"/>
        </a:xfrm>
        <a:prstGeom prst="roundRect">
          <a:avLst>
            <a:gd name="adj" fmla="val 8500"/>
          </a:avLst>
        </a:prstGeom>
        <a:solidFill>
          <a:schemeClr val="accent1">
            <a:lumMod val="40000"/>
            <a:lumOff val="6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3533075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Поручение Президента РФ от 23.12.2015</a:t>
          </a:r>
          <a:endParaRPr lang="ru-RU" sz="3300" kern="1200" dirty="0"/>
        </a:p>
      </dsp:txBody>
      <dsp:txXfrm>
        <a:off x="113332" y="113332"/>
        <a:ext cx="8486304" cy="4325616"/>
      </dsp:txXfrm>
    </dsp:sp>
    <dsp:sp modelId="{2FDD19AD-5562-4B60-8D16-46A6C1FBA1B1}">
      <dsp:nvSpPr>
        <dsp:cNvPr id="0" name=""/>
        <dsp:cNvSpPr/>
      </dsp:nvSpPr>
      <dsp:spPr>
        <a:xfrm>
          <a:off x="216020" y="1167896"/>
          <a:ext cx="849697" cy="318659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2017 - 2020</a:t>
          </a:r>
          <a:endParaRPr lang="ru-RU" sz="2800" kern="1200" dirty="0"/>
        </a:p>
      </dsp:txBody>
      <dsp:txXfrm>
        <a:off x="242151" y="1194027"/>
        <a:ext cx="797435" cy="3134334"/>
      </dsp:txXfrm>
    </dsp:sp>
    <dsp:sp modelId="{DBB79FBC-2AD0-4607-8597-B498812BC2AB}">
      <dsp:nvSpPr>
        <dsp:cNvPr id="0" name=""/>
        <dsp:cNvSpPr/>
      </dsp:nvSpPr>
      <dsp:spPr>
        <a:xfrm>
          <a:off x="1152116" y="807874"/>
          <a:ext cx="7188157" cy="3641833"/>
        </a:xfrm>
        <a:prstGeom prst="roundRect">
          <a:avLst>
            <a:gd name="adj" fmla="val 10500"/>
          </a:avLst>
        </a:prstGeom>
        <a:solidFill>
          <a:schemeClr val="accent1">
            <a:lumMod val="60000"/>
            <a:lumOff val="4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2023488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Утверждена дорожная карта</a:t>
          </a:r>
          <a:endParaRPr lang="ru-RU" sz="3300" kern="1200" dirty="0"/>
        </a:p>
      </dsp:txBody>
      <dsp:txXfrm>
        <a:off x="1264115" y="919873"/>
        <a:ext cx="6964159" cy="3417835"/>
      </dsp:txXfrm>
    </dsp:sp>
    <dsp:sp modelId="{539923A3-CC6C-49FE-BC26-FDFD8935FCF7}">
      <dsp:nvSpPr>
        <dsp:cNvPr id="0" name=""/>
        <dsp:cNvSpPr/>
      </dsp:nvSpPr>
      <dsp:spPr>
        <a:xfrm>
          <a:off x="1224132" y="1843970"/>
          <a:ext cx="1504711" cy="183184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/>
            <a:t>Разработка, обсуждение и подготовка проекта новой модели аттестации учителей на основе ЕФОМ</a:t>
          </a:r>
          <a:endParaRPr lang="ru-RU" sz="1600" kern="1200" dirty="0"/>
        </a:p>
      </dsp:txBody>
      <dsp:txXfrm>
        <a:off x="1270407" y="1890245"/>
        <a:ext cx="1412161" cy="1739295"/>
      </dsp:txXfrm>
    </dsp:sp>
    <dsp:sp modelId="{2B5675D6-AB5D-4E57-BFC1-36F2E770233A}">
      <dsp:nvSpPr>
        <dsp:cNvPr id="0" name=""/>
        <dsp:cNvSpPr/>
      </dsp:nvSpPr>
      <dsp:spPr>
        <a:xfrm>
          <a:off x="2963516" y="1739034"/>
          <a:ext cx="5101370" cy="2597221"/>
        </a:xfrm>
        <a:prstGeom prst="roundRect">
          <a:avLst>
            <a:gd name="adj" fmla="val 10500"/>
          </a:avLst>
        </a:prstGeom>
        <a:solidFill>
          <a:schemeClr val="accent6">
            <a:lumMod val="60000"/>
            <a:lumOff val="4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027804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Проработка и апробация новой модели аттестации</a:t>
          </a:r>
          <a:endParaRPr lang="ru-RU" sz="3300" kern="1200" dirty="0"/>
        </a:p>
      </dsp:txBody>
      <dsp:txXfrm>
        <a:off x="3043390" y="1818908"/>
        <a:ext cx="4941622" cy="2437473"/>
      </dsp:txXfrm>
    </dsp:sp>
    <dsp:sp modelId="{2F436A35-2C6D-4A39-BC62-50C6D4918A8E}">
      <dsp:nvSpPr>
        <dsp:cNvPr id="0" name=""/>
        <dsp:cNvSpPr/>
      </dsp:nvSpPr>
      <dsp:spPr>
        <a:xfrm>
          <a:off x="3040880" y="2779397"/>
          <a:ext cx="2193772" cy="134083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/>
            <a:t>внесение изменений в номенклатуру должностей</a:t>
          </a:r>
          <a:endParaRPr lang="ru-RU" sz="1800" kern="1200" dirty="0"/>
        </a:p>
      </dsp:txBody>
      <dsp:txXfrm>
        <a:off x="3082115" y="2820632"/>
        <a:ext cx="2111302" cy="1258364"/>
      </dsp:txXfrm>
    </dsp:sp>
    <dsp:sp modelId="{ABCD3EB8-A8B8-4802-B4D3-4BB03E6C5CB4}">
      <dsp:nvSpPr>
        <dsp:cNvPr id="0" name=""/>
        <dsp:cNvSpPr/>
      </dsp:nvSpPr>
      <dsp:spPr>
        <a:xfrm>
          <a:off x="5553516" y="2824087"/>
          <a:ext cx="2333362" cy="125145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smtClean="0"/>
            <a:t>изменения </a:t>
          </a:r>
          <a:r>
            <a:rPr lang="ru-RU" sz="1600" b="0" i="0" u="none" kern="1200" dirty="0" smtClean="0"/>
            <a:t>в статьи 49 и 98 Федерального закона «Об образовании в Российской Федерации» </a:t>
          </a:r>
          <a:endParaRPr lang="ru-RU" sz="1600" kern="1200" dirty="0"/>
        </a:p>
      </dsp:txBody>
      <dsp:txXfrm>
        <a:off x="5592002" y="2862573"/>
        <a:ext cx="2256390" cy="1174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6C93A-7D76-45E5-A5BF-53F7F1283D58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19D2E-BDF9-4CB2-90A7-CDB5F65D0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4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DEC431D45F0FEDA06BD00EE86DE6959316B75F0C6D8A33B87707A6EF37VFUED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До 2020</a:t>
            </a:r>
            <a:r>
              <a:rPr lang="ru-RU" b="1" baseline="0" dirty="0" smtClean="0"/>
              <a:t> года: </a:t>
            </a:r>
            <a:r>
              <a:rPr lang="ru-RU" dirty="0" smtClean="0"/>
              <a:t>прием новых сотрудников только</a:t>
            </a:r>
            <a:r>
              <a:rPr lang="ru-RU" baseline="0" dirty="0" smtClean="0"/>
              <a:t> с  образованием в соответствии требованиями стандарта; сотрудники, которые уже долго и качественно работаю, но не имеют указанного образования – отправлять на дополнительное профессиональное образование. В сметах организаций – на переподготовку. В области </a:t>
            </a:r>
            <a:r>
              <a:rPr lang="ru-RU" dirty="0" smtClean="0"/>
              <a:t>в 2017 году 2,5 мил. руб. выделены</a:t>
            </a:r>
            <a:r>
              <a:rPr lang="ru-RU" baseline="0" dirty="0" smtClean="0"/>
              <a:t> на дополнительное профессиональное образование педагогических работников по двум направлениям: выполнение трудовых функций, связанных с работой с детьми с ограниченными возможностями здоровья (50 чел.) и без педагогического образования (50 чел.)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9D2E-BDF9-4CB2-90A7-CDB5F65D07B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380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9D2E-BDF9-4CB2-90A7-CDB5F65D07B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41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accent1"/>
                </a:solidFill>
              </a:rPr>
              <a:t>Установлена ст. 5.27 </a:t>
            </a:r>
            <a:r>
              <a:rPr lang="ru-RU" sz="1200" dirty="0" smtClean="0">
                <a:solidFill>
                  <a:schemeClr val="tx1"/>
                </a:solidFill>
              </a:rPr>
              <a:t>Кодекса об административных правонарушениях: В соответствии с положениями статьи ответственность за однократное нарушение установлена в виде предупреждения или наложения административного штрафа на должностных лиц в размере от 1 000 до 5 000 руб., а для юридических лиц от 30 000 до 50 000 руб. При повторном нарушении на должностных лиц может быть наложен штраф в размере от 10 000 до 20 000 руб. или дисквалификация на срок от 1 до 3 лет. Для юридических лиц штраф увеличивается до 50 000 – 70 000 руб.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9D2E-BDF9-4CB2-90A7-CDB5F65D07B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982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/>
              <a:t>Помимо тех изменений, которые уже нормативно закреплены</a:t>
            </a:r>
            <a:r>
              <a:rPr lang="ru-RU" b="0" baseline="0" dirty="0" smtClean="0"/>
              <a:t> (уточнённое название и требование к образованию учителя, воспитателя), </a:t>
            </a:r>
            <a:r>
              <a:rPr lang="ru-RU" b="0" dirty="0" smtClean="0"/>
              <a:t>с 6 июля 2017 года по 20 августа 2017 года на сайте </a:t>
            </a:r>
            <a:r>
              <a:rPr lang="ru-RU" b="0" dirty="0" err="1" smtClean="0"/>
              <a:t>стандартпедагога.рф</a:t>
            </a:r>
            <a:r>
              <a:rPr lang="ru-RU" b="0" dirty="0" smtClean="0"/>
              <a:t>. было организовано обсуждение проекта уровневого профессионального стандарта педагога и модели Национальной системы учительского роста (НСУР)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9D2E-BDF9-4CB2-90A7-CDB5F65D07B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24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8175" lvl="1" indent="-234950" eaLnBrk="1" fontAlgn="auto" hangingPunct="1">
              <a:spcBef>
                <a:spcPts val="550"/>
              </a:spcBef>
              <a:spcAft>
                <a:spcPts val="0"/>
              </a:spcAft>
              <a:buClr>
                <a:srgbClr val="3891A7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Уровень образования</a:t>
            </a:r>
          </a:p>
          <a:p>
            <a:pPr marL="638175" lvl="1" indent="-234950" eaLnBrk="1" fontAlgn="auto" hangingPunct="1">
              <a:spcBef>
                <a:spcPts val="550"/>
              </a:spcBef>
              <a:spcAft>
                <a:spcPts val="0"/>
              </a:spcAft>
              <a:buClr>
                <a:srgbClr val="3891A7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Демонстрируемый уровень профессиональных компетенций</a:t>
            </a:r>
          </a:p>
          <a:p>
            <a:pPr marL="638175" lvl="1" indent="-234950" eaLnBrk="1" fontAlgn="auto" hangingPunct="1">
              <a:spcBef>
                <a:spcPts val="550"/>
              </a:spcBef>
              <a:spcAft>
                <a:spcPts val="0"/>
              </a:spcAft>
              <a:buClr>
                <a:srgbClr val="3891A7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Достигнутые результаты в обучении и воспитании детей</a:t>
            </a: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9D2E-BDF9-4CB2-90A7-CDB5F65D07B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211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целях реализации Майских указов Президента Российской Федерации в части обеспечения соотношения гарантированной части заработной платы и стимулирующих выплат 70% на 30% Департаментом общего образования Томской области был проведен анализ структуры заработной платы педагогических работников общеобразовательных учреждений Томской области за последние 2 года (2015-2016 года). Структура заработной платы в 2017 году спрогнозирована с учетом изменений, утвержденных постановлением Администрации Томской области от 18.01.2017 №7а «О внесении изменений в отдельные постановления Администрации Томской области». На основании проведенного анализа можно сделать следующие выводы: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Доля гарантированной части заработной платы в течение трех лет увеличивается. Соотношение гарантированной заработной платы и стимулирующих выплат составляет: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2015 году: 39,8%  и 60,2%;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2016 году: 49,6% и 50,4%;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2017 году: 51,1% и 48,9%.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Задачи: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дальнейшее увеличение доли окладной части в ЗП не ниже 7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 процентов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Выстраивание взаимосвязи СОТ с повышением качества предоставления государственных (муниципальных) услуг.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9D2E-BDF9-4CB2-90A7-CDB5F65D07B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947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Настоящий Федеральный закон устанавливает правовые и организационные основы и порядок проведения независимой оценки квалификации работников или лиц, претендующих на осуществление определенного вида трудовой деятельности, а также определяет правовое положение, права и обязанности участников такой независимой оценки квалификации.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ст.2 независимая оценка квалификации работников или лиц, претендующих на осуществление определенного вида трудовой деятельности (далее - независимая оценка квалификации), - процедура подтверждения соответствия квалификации соискателя положениям профессионального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стандарта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квалификационным требованиям, установленным федеральными законами и иными нормативными правовыми актами Российской Федерации (далее - требования к квалификации), проведенная центром оценки квалификаций в соответствии с настоящим Федеральным законом;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выдают свидетельство о квалификации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Настоящий Федеральный закон вступает в силу с 1 января 2017 года.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9D2E-BDF9-4CB2-90A7-CDB5F65D07B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742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8100" algn="ctr">
              <a:lnSpc>
                <a:spcPts val="1610"/>
              </a:lnSpc>
              <a:spcBef>
                <a:spcPts val="5700"/>
              </a:spcBef>
              <a:spcAft>
                <a:spcPts val="2365"/>
              </a:spcAft>
            </a:pPr>
            <a:r>
              <a:rPr lang="ru-RU" sz="1200" b="1" smtClean="0">
                <a:latin typeface="Times New Roman"/>
                <a:ea typeface="Times New Roman"/>
              </a:rPr>
              <a:t>Плана мероприятий («дорожной карты») Министерства</a:t>
            </a:r>
            <a:br>
              <a:rPr lang="ru-RU" sz="1200" b="1" smtClean="0">
                <a:latin typeface="Times New Roman"/>
                <a:ea typeface="Times New Roman"/>
              </a:rPr>
            </a:br>
            <a:r>
              <a:rPr lang="ru-RU" sz="1200" b="1" smtClean="0">
                <a:latin typeface="Times New Roman"/>
                <a:ea typeface="Times New Roman"/>
              </a:rPr>
              <a:t>образования и науки Российской Федерации по формированию и введению</a:t>
            </a:r>
            <a:br>
              <a:rPr lang="ru-RU" sz="1200" b="1" smtClean="0">
                <a:latin typeface="Times New Roman"/>
                <a:ea typeface="Times New Roman"/>
              </a:rPr>
            </a:br>
            <a:r>
              <a:rPr lang="ru-RU" sz="1200" b="1" smtClean="0">
                <a:latin typeface="Times New Roman"/>
                <a:ea typeface="Times New Roman"/>
              </a:rPr>
              <a:t>национальной системы учительского роста</a:t>
            </a:r>
            <a:endParaRPr lang="ru-RU" sz="1200" b="1" dirty="0">
              <a:latin typeface="Times New Roman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9D2E-BDF9-4CB2-90A7-CDB5F65D07B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Значительно выше средней по области: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9D2E-BDF9-4CB2-90A7-CDB5F65D07B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163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Показатели и по образованию</a:t>
            </a:r>
            <a:r>
              <a:rPr lang="ru-RU" baseline="0" dirty="0" smtClean="0"/>
              <a:t> и по наличию квалификационной категории значительно ниже, чем у педагогических работников системы дополнительного образования. </a:t>
            </a:r>
            <a:r>
              <a:rPr lang="ru-RU" dirty="0" smtClean="0"/>
              <a:t>Значительно выше областного показателя: </a:t>
            </a:r>
            <a:r>
              <a:rPr lang="ru-RU" dirty="0" err="1" smtClean="0"/>
              <a:t>Тегульдетский</a:t>
            </a:r>
            <a:r>
              <a:rPr lang="ru-RU" dirty="0" smtClean="0"/>
              <a:t>, </a:t>
            </a:r>
            <a:r>
              <a:rPr lang="ru-RU" dirty="0" err="1" smtClean="0"/>
              <a:t>Бакчарский</a:t>
            </a:r>
            <a:r>
              <a:rPr lang="ru-RU" dirty="0" smtClean="0"/>
              <a:t>, Кедровый, Колпашевский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9D2E-BDF9-4CB2-90A7-CDB5F65D07B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50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gosvo.ru/fgosvo/downloads/533/?f=/uploadfiles/fgosvob/440302.pdf" TargetMode="External"/><Relationship Id="rId2" Type="http://schemas.openxmlformats.org/officeDocument/2006/relationships/hyperlink" Target="http://fgosvo.ru/fgosvo/downloads/517/?f=/uploadfiles/fgosvob/440301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gosvo.ru/fgosvo/downloads/550/?f=/uploadfiles/fgosvob/440305.pdf" TargetMode="External"/><Relationship Id="rId5" Type="http://schemas.openxmlformats.org/officeDocument/2006/relationships/hyperlink" Target="http://fgosvo.ru/fgosvo/downloads/473/?f=/uploadfiles/fgosvob/440304.pdf" TargetMode="External"/><Relationship Id="rId4" Type="http://schemas.openxmlformats.org/officeDocument/2006/relationships/hyperlink" Target="http://fgosvo.ru/fgosvo/downloads/476/?f=/uploadfiles/fgosvob/440303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du.ru/db/mo/Data/d_14/m998.html" TargetMode="External"/><Relationship Id="rId13" Type="http://schemas.openxmlformats.org/officeDocument/2006/relationships/hyperlink" Target="http://www.edu.ru/abitur/act.21/fgos.050710/st.1/index.php" TargetMode="External"/><Relationship Id="rId18" Type="http://schemas.openxmlformats.org/officeDocument/2006/relationships/hyperlink" Target="http://edu.ru/db/mo/Data/d_09/m574.html" TargetMode="External"/><Relationship Id="rId3" Type="http://schemas.openxmlformats.org/officeDocument/2006/relationships/hyperlink" Target="http://edu.ru/db/mo/Data/d_09/m530.html" TargetMode="External"/><Relationship Id="rId7" Type="http://schemas.openxmlformats.org/officeDocument/2006/relationships/hyperlink" Target="http://www.edu.ru/abitur/act.21/fgos.050146/st.1/index.php" TargetMode="External"/><Relationship Id="rId12" Type="http://schemas.openxmlformats.org/officeDocument/2006/relationships/hyperlink" Target="http://edu.ru/db/mo/Data/d_09/m536.html" TargetMode="External"/><Relationship Id="rId17" Type="http://schemas.openxmlformats.org/officeDocument/2006/relationships/hyperlink" Target="http://edu.ru/db/mo/Data/d_14/m1386.html" TargetMode="External"/><Relationship Id="rId2" Type="http://schemas.openxmlformats.org/officeDocument/2006/relationships/hyperlink" Target="http://edu.ru/db/mo/Data/d_14/m1351.html" TargetMode="External"/><Relationship Id="rId16" Type="http://schemas.openxmlformats.org/officeDocument/2006/relationships/hyperlink" Target="http://www.edu.ru/abitur/act.21/fgos.050715/st.1/index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du.ru/db/mo/Data/d_09/m535.html" TargetMode="External"/><Relationship Id="rId11" Type="http://schemas.openxmlformats.org/officeDocument/2006/relationships/hyperlink" Target="http://edu.ru/db/mo/Data/d_14/m1354.html" TargetMode="External"/><Relationship Id="rId5" Type="http://schemas.openxmlformats.org/officeDocument/2006/relationships/hyperlink" Target="http://edu.ru/db/mo/Data/d_14/m1353.html" TargetMode="External"/><Relationship Id="rId15" Type="http://schemas.openxmlformats.org/officeDocument/2006/relationships/hyperlink" Target="http://edu.ru/db/mo/Data/d_09/m583.html" TargetMode="External"/><Relationship Id="rId10" Type="http://schemas.openxmlformats.org/officeDocument/2006/relationships/hyperlink" Target="http://www.edu.ru/abitur/act.21/fgos.050148/st.1/index.php" TargetMode="External"/><Relationship Id="rId19" Type="http://schemas.openxmlformats.org/officeDocument/2006/relationships/hyperlink" Target="http://www.edu.ru/abitur/act.21/fgos.051001/st.1/index.php" TargetMode="External"/><Relationship Id="rId4" Type="http://schemas.openxmlformats.org/officeDocument/2006/relationships/hyperlink" Target="http://www.edu.ru/abitur/act.21/fgos.050144/st.2/index.php" TargetMode="External"/><Relationship Id="rId9" Type="http://schemas.openxmlformats.org/officeDocument/2006/relationships/hyperlink" Target="http://edu.ru/db/mo/Data/d_09/m512.html" TargetMode="External"/><Relationship Id="rId14" Type="http://schemas.openxmlformats.org/officeDocument/2006/relationships/hyperlink" Target="http://edu.ru/db/mo/Data/d_14/m1393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da-expert.com/files/2017-07-pedagog-shema-1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bda-expert.com/files/2017-07-pedagog-shema-2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da-expert.com/files/prof-standart-pedagoga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4624"/>
            <a:ext cx="7560840" cy="5040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25000"/>
                    <a:lumOff val="75000"/>
                  </a:schemeClr>
                </a:solidFill>
                <a:effectLst/>
                <a:latin typeface="Arial Black" panose="020B0A04020102020204" pitchFamily="34" charset="0"/>
              </a:rPr>
              <a:t>Проект </a:t>
            </a:r>
            <a:r>
              <a:rPr lang="ru-RU" sz="4000" b="1" dirty="0" smtClean="0">
                <a:solidFill>
                  <a:schemeClr val="tx2">
                    <a:lumMod val="25000"/>
                    <a:lumOff val="75000"/>
                  </a:schemeClr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4000" b="1" dirty="0" smtClean="0">
                <a:solidFill>
                  <a:schemeClr val="tx2">
                    <a:lumMod val="25000"/>
                    <a:lumOff val="75000"/>
                  </a:schemeClr>
                </a:solidFill>
                <a:effectLst/>
                <a:latin typeface="Arial Black" panose="020B0A04020102020204" pitchFamily="34" charset="0"/>
              </a:rPr>
            </a:br>
            <a:r>
              <a:rPr lang="ru-RU" sz="4000" b="1" dirty="0" smtClean="0">
                <a:solidFill>
                  <a:schemeClr val="tx2">
                    <a:lumMod val="25000"/>
                    <a:lumOff val="75000"/>
                  </a:schemeClr>
                </a:solidFill>
                <a:effectLst/>
                <a:latin typeface="Arial Black" panose="020B0A04020102020204" pitchFamily="34" charset="0"/>
              </a:rPr>
              <a:t>уровневого </a:t>
            </a:r>
            <a:r>
              <a:rPr lang="ru-RU" sz="4000" b="1" dirty="0">
                <a:solidFill>
                  <a:schemeClr val="tx2">
                    <a:lumMod val="25000"/>
                    <a:lumOff val="75000"/>
                  </a:schemeClr>
                </a:solidFill>
                <a:effectLst/>
                <a:latin typeface="Arial Black" panose="020B0A04020102020204" pitchFamily="34" charset="0"/>
              </a:rPr>
              <a:t>профессионального стандарта </a:t>
            </a:r>
            <a:r>
              <a:rPr lang="ru-RU" sz="4000" b="1" dirty="0" smtClean="0">
                <a:solidFill>
                  <a:schemeClr val="tx2">
                    <a:lumMod val="25000"/>
                    <a:lumOff val="75000"/>
                  </a:schemeClr>
                </a:solidFill>
                <a:effectLst/>
                <a:latin typeface="Arial Black" panose="020B0A04020102020204" pitchFamily="34" charset="0"/>
              </a:rPr>
              <a:t>педагога </a:t>
            </a:r>
            <a:r>
              <a:rPr lang="ru-RU" sz="3600" b="1" dirty="0" smtClean="0">
                <a:effectLst/>
                <a:latin typeface="Arial Black" panose="020B0A04020102020204" pitchFamily="34" charset="0"/>
              </a:rPr>
              <a:t/>
            </a:r>
            <a:br>
              <a:rPr lang="ru-RU" sz="3600" b="1" dirty="0" smtClean="0">
                <a:effectLst/>
                <a:latin typeface="Arial Black" panose="020B0A04020102020204" pitchFamily="34" charset="0"/>
              </a:rPr>
            </a:br>
            <a:r>
              <a:rPr lang="ru-RU" sz="3600" b="1" dirty="0" smtClean="0">
                <a:effectLst/>
                <a:latin typeface="Arial Black" panose="020B0A04020102020204" pitchFamily="34" charset="0"/>
              </a:rPr>
              <a:t/>
            </a:r>
            <a:br>
              <a:rPr lang="ru-RU" sz="3600" b="1" dirty="0" smtClean="0">
                <a:effectLst/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и </a:t>
            </a:r>
            <a:r>
              <a:rPr lang="ru-RU" sz="36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модель 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Национальной </a:t>
            </a:r>
            <a:r>
              <a:rPr lang="ru-RU" sz="36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системы учительского роста 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(</a:t>
            </a:r>
            <a:r>
              <a:rPr lang="ru-RU" sz="36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НСУР)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229200"/>
            <a:ext cx="3600400" cy="864096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Ниякина Алла Анатольевна, </a:t>
            </a:r>
          </a:p>
          <a:p>
            <a:pPr algn="l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начальник отдела  организационно-кадровой и правовой работы ДОО ТО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6245840"/>
            <a:ext cx="1369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август, 2017</a:t>
            </a:r>
          </a:p>
        </p:txBody>
      </p:sp>
    </p:spTree>
    <p:extLst>
      <p:ext uri="{BB962C8B-B14F-4D97-AF65-F5344CB8AC3E}">
        <p14:creationId xmlns:p14="http://schemas.microsoft.com/office/powerpoint/2010/main" val="9317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0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Проект-схема  новой модели аттестации</a:t>
            </a:r>
            <a:endParaRPr lang="ru-RU" sz="2400" b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07504" y="764704"/>
          <a:ext cx="316835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1593146"/>
          <a:ext cx="8856984" cy="5144229"/>
        </p:xfrm>
        <a:graphic>
          <a:graphicData uri="http://schemas.openxmlformats.org/drawingml/2006/table">
            <a:tbl>
              <a:tblPr/>
              <a:tblGrid>
                <a:gridCol w="2296159"/>
                <a:gridCol w="1592273"/>
                <a:gridCol w="1512168"/>
                <a:gridCol w="504056"/>
                <a:gridCol w="576064"/>
                <a:gridCol w="432048"/>
                <a:gridCol w="1944216"/>
              </a:tblGrid>
              <a:tr h="82103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 smtClean="0"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latin typeface="+mn-lt"/>
                          <a:ea typeface="Times New Roman"/>
                        </a:rPr>
                        <a:t>Общественная оценка, включая учёт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</a:rPr>
                        <a:t> мнения выпускников и родителей обучающихся 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81917" marR="81917" marT="40959" marB="409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+mn-lt"/>
                          <a:ea typeface="Calibri"/>
                        </a:rPr>
                        <a:t>Аттестационная комиссия</a:t>
                      </a:r>
                      <a:endParaRPr lang="ru-RU" sz="2800" dirty="0" smtClean="0"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marL="81917" marR="81917" marT="40959" marB="409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01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600" b="1" dirty="0" smtClean="0">
                          <a:solidFill>
                            <a:srgbClr val="FE0E0E"/>
                          </a:solidFill>
                          <a:latin typeface="+mn-lt"/>
                          <a:ea typeface="Times New Roman"/>
                        </a:rPr>
                        <a:t>!</a:t>
                      </a:r>
                      <a:r>
                        <a:rPr lang="ru-RU" sz="1800" baseline="0" dirty="0" smtClean="0">
                          <a:solidFill>
                            <a:srgbClr val="FE0E0E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FE0E0E"/>
                          </a:solidFill>
                          <a:latin typeface="+mn-lt"/>
                          <a:ea typeface="Times New Roman"/>
                        </a:rPr>
                        <a:t>Несоответствие должности, отстранение</a:t>
                      </a:r>
                      <a:endParaRPr lang="ru-RU" sz="1800" dirty="0">
                        <a:solidFill>
                          <a:srgbClr val="FE0E0E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81917" marR="81917" marT="40959" marB="40959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1699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81917" marR="81917" marT="40959" marB="409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ln>
                            <a:solidFill>
                              <a:schemeClr val="accent4">
                                <a:lumMod val="50000"/>
                              </a:schemeClr>
                            </a:solidFill>
                          </a:ln>
                          <a:latin typeface="+mn-lt"/>
                          <a:ea typeface="Times New Roman"/>
                        </a:rPr>
                        <a:t>Высокий</a:t>
                      </a:r>
                      <a:r>
                        <a:rPr lang="ru-RU" sz="1800" baseline="0" dirty="0" smtClean="0">
                          <a:ln>
                            <a:solidFill>
                              <a:schemeClr val="accent4">
                                <a:lumMod val="50000"/>
                              </a:schemeClr>
                            </a:solidFill>
                          </a:ln>
                          <a:latin typeface="+mn-lt"/>
                          <a:ea typeface="Times New Roman"/>
                        </a:rPr>
                        <a:t> уровень</a:t>
                      </a:r>
                      <a:endParaRPr lang="ru-RU" sz="1800" dirty="0">
                        <a:ln>
                          <a:solidFill>
                            <a:schemeClr val="accent4">
                              <a:lumMod val="50000"/>
                            </a:schemeClr>
                          </a:solidFill>
                        </a:ln>
                        <a:latin typeface="+mn-lt"/>
                        <a:ea typeface="Times New Roman"/>
                      </a:endParaRPr>
                    </a:p>
                  </a:txBody>
                  <a:tcPr marL="81917" marR="81917" marT="40959" marB="409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ln>
                            <a:solidFill>
                              <a:schemeClr val="accent4">
                                <a:lumMod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Норма</a:t>
                      </a:r>
                      <a:r>
                        <a:rPr lang="ru-RU" sz="18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endParaRPr lang="ru-RU" sz="1800" dirty="0">
                        <a:solidFill>
                          <a:srgbClr val="00B05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81917" marR="81917" marT="40959" marB="4095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solidFill>
                            <a:srgbClr val="FE0E0E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Times New Roman"/>
                        </a:rPr>
                        <a:t>Низкий уровень</a:t>
                      </a:r>
                      <a:endParaRPr lang="ru-RU" sz="1800" dirty="0">
                        <a:solidFill>
                          <a:srgbClr val="FE0E0E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81917" marR="81917" marT="40959" marB="409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81917" marR="81917" marT="40959" marB="409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0101"/>
                    </a:solidFill>
                  </a:tcPr>
                </a:tc>
              </a:tr>
              <a:tr h="429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</a:rPr>
                        <a:t>Результаты ЕФОМ </a:t>
                      </a:r>
                    </a:p>
                  </a:txBody>
                  <a:tcPr marL="81917" marR="81917" marT="40959" marB="409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</a:rPr>
                        <a:t>Самостоятельная подготовка </a:t>
                      </a:r>
                    </a:p>
                  </a:txBody>
                  <a:tcPr marL="81917" marR="81917" marT="40959" marB="409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6115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latin typeface="+mn-lt"/>
                          <a:ea typeface="Times New Roman"/>
                        </a:rPr>
                        <a:t>Показатели внутреннего мониторинга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81917" marR="81917" marT="40959" marB="409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</a:rPr>
                        <a:t>1. Предметные </a:t>
                      </a:r>
                    </a:p>
                  </a:txBody>
                  <a:tcPr marL="81917" marR="81917" marT="40959" marB="40959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</a:rPr>
                        <a:t>ДОП </a:t>
                      </a:r>
                    </a:p>
                  </a:txBody>
                  <a:tcPr marL="81917" marR="81917" marT="40959" marB="40959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589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81917" marR="81917" marT="40959" marB="409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</a:rPr>
                        <a:t>2.  Методические </a:t>
                      </a:r>
                    </a:p>
                  </a:txBody>
                  <a:tcPr marL="81917" marR="81917" marT="40959" marB="40959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</a:rPr>
                        <a:t>Старший учитель </a:t>
                      </a:r>
                    </a:p>
                  </a:txBody>
                  <a:tcPr marL="81917" marR="81917" marT="40959" marB="40959" vert="vert27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</a:rPr>
                        <a:t>Ведущий учитель </a:t>
                      </a:r>
                    </a:p>
                  </a:txBody>
                  <a:tcPr marL="81917" marR="81917" marT="40959" marB="40959" vert="vert27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</a:rPr>
                        <a:t>С нарастающим функционалом </a:t>
                      </a:r>
                    </a:p>
                  </a:txBody>
                  <a:tcPr marL="81917" marR="81917" marT="40959" marB="40959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</a:tr>
              <a:tr h="55184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latin typeface="+mn-lt"/>
                          <a:ea typeface="Times New Roman"/>
                        </a:rPr>
                        <a:t>Профессиональные конкурсы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81917" marR="81917" marT="40959" marB="409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</a:rPr>
                        <a:t>3. </a:t>
                      </a:r>
                      <a:r>
                        <a:rPr lang="ru-RU" sz="1800" dirty="0" err="1">
                          <a:latin typeface="+mn-lt"/>
                          <a:ea typeface="Calibri"/>
                        </a:rPr>
                        <a:t>Психолого</a:t>
                      </a:r>
                      <a:r>
                        <a:rPr lang="ru-RU" sz="1800" dirty="0">
                          <a:latin typeface="+mn-lt"/>
                          <a:ea typeface="Calibri"/>
                        </a:rPr>
                        <a:t> - педагогические </a:t>
                      </a:r>
                    </a:p>
                  </a:txBody>
                  <a:tcPr marL="81917" marR="81917" marT="40959" marB="40959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445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81917" marR="81917" marT="40959" marB="409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</a:rPr>
                        <a:t>4. Коммуникативные, включая ИКТ - компетенции </a:t>
                      </a:r>
                    </a:p>
                  </a:txBody>
                  <a:tcPr marL="81917" marR="81917" marT="40959" marB="40959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авая фигурная скобка 9"/>
          <p:cNvSpPr/>
          <p:nvPr/>
        </p:nvSpPr>
        <p:spPr>
          <a:xfrm>
            <a:off x="7020272" y="4869160"/>
            <a:ext cx="504056" cy="1872208"/>
          </a:xfrm>
          <a:prstGeom prst="rightBrace">
            <a:avLst>
              <a:gd name="adj1" fmla="val 52911"/>
              <a:gd name="adj2" fmla="val 51463"/>
            </a:avLst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3563888" y="548680"/>
          <a:ext cx="558011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Правая фигурная скобка 12"/>
          <p:cNvSpPr/>
          <p:nvPr/>
        </p:nvSpPr>
        <p:spPr>
          <a:xfrm>
            <a:off x="1979712" y="1916832"/>
            <a:ext cx="576064" cy="4320480"/>
          </a:xfrm>
          <a:prstGeom prst="rightBrace">
            <a:avLst>
              <a:gd name="adj1" fmla="val 23100"/>
              <a:gd name="adj2" fmla="val 6160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50938880"/>
              </p:ext>
            </p:extLst>
          </p:nvPr>
        </p:nvGraphicFramePr>
        <p:xfrm>
          <a:off x="467544" y="1124744"/>
          <a:ext cx="367240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53613593"/>
              </p:ext>
            </p:extLst>
          </p:nvPr>
        </p:nvGraphicFramePr>
        <p:xfrm>
          <a:off x="5148064" y="1052736"/>
          <a:ext cx="34800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25414978"/>
              </p:ext>
            </p:extLst>
          </p:nvPr>
        </p:nvGraphicFramePr>
        <p:xfrm>
          <a:off x="2915816" y="3573016"/>
          <a:ext cx="396044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5576" y="0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90000"/>
                  </a:schemeClr>
                </a:solidFill>
              </a:rPr>
              <a:t>Соотношение гарантированной заработной платы </a:t>
            </a:r>
            <a:endParaRPr lang="ru-RU" sz="24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 </a:t>
            </a:r>
            <a:r>
              <a:rPr lang="ru-RU" sz="2400" b="1" dirty="0">
                <a:solidFill>
                  <a:srgbClr val="C00000"/>
                </a:solidFill>
              </a:rPr>
              <a:t>стимулирующих выплат</a:t>
            </a:r>
          </a:p>
        </p:txBody>
      </p:sp>
    </p:spTree>
    <p:extLst>
      <p:ext uri="{BB962C8B-B14F-4D97-AF65-F5344CB8AC3E}">
        <p14:creationId xmlns:p14="http://schemas.microsoft.com/office/powerpoint/2010/main" val="57399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1561" y="13130"/>
            <a:ext cx="7704856" cy="60755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«О независимой оценке квалификации» 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от 3 июля 2016 г., № 238</a:t>
            </a:r>
            <a:endParaRPr lang="ru-RU" sz="1800" b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306" y="693276"/>
            <a:ext cx="59176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Система оценки квалификации: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 при Президенте РФ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Национальное Агентство развития квалификаций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 по профессиональным квалификациям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Независимые центры оценки квалификации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Работодатели и соискатели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803137"/>
            <a:ext cx="3672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 algn="just"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Сертификация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процедура подтверждения независимым компетентным органом соответствия квалификации требованиям профессиональных стандартов, осуществляющаяся через комплексную и объективную оценку квалификации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36016" y="1616605"/>
            <a:ext cx="32134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 algn="just">
              <a:buFont typeface="Wingdings 2"/>
              <a:buChar char=""/>
              <a:defRPr/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Профессиональный стандарт -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нормативный документ, определяющий требования к выполнению работниками трудовых функций и необходимым для этого компетенциям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46131" y="4095798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 algn="just">
              <a:buFont typeface="Wingdings 2"/>
              <a:buChar char=""/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готовность работника к качественному выполнению конкретных функций в рамках определенного вида трудовой деятельности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22510" y="620688"/>
            <a:ext cx="2840441" cy="646331"/>
          </a:xfrm>
          <a:prstGeom prst="rect">
            <a:avLst/>
          </a:prstGeom>
          <a:ln w="19050">
            <a:solidFill>
              <a:srgbClr val="CC33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</a:rPr>
              <a:t>ВСТУПИЛ В СИЛУ </a:t>
            </a:r>
          </a:p>
          <a:p>
            <a:pPr algn="ctr"/>
            <a:r>
              <a:rPr lang="ru-RU" b="1" dirty="0" smtClean="0">
                <a:solidFill>
                  <a:srgbClr val="CC3300"/>
                </a:solidFill>
              </a:rPr>
              <a:t>С 1 ЯНВАРЯ 2017</a:t>
            </a:r>
            <a:endParaRPr lang="ru-RU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0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25000"/>
                    <a:lumOff val="75000"/>
                  </a:schemeClr>
                </a:solidFill>
                <a:ea typeface="Times New Roman"/>
              </a:rPr>
              <a:t>«Дорожная карта»</a:t>
            </a:r>
            <a:endParaRPr lang="ru-RU" sz="24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251520" y="1397000"/>
          <a:ext cx="8712968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572000" y="620688"/>
            <a:ext cx="4283968" cy="55399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8100" algn="ctr">
              <a:lnSpc>
                <a:spcPts val="1800"/>
              </a:lnSpc>
              <a:spcBef>
                <a:spcPts val="1800"/>
              </a:spcBef>
              <a:spcAft>
                <a:spcPts val="0"/>
              </a:spcAft>
            </a:pPr>
            <a:r>
              <a:rPr lang="ru-RU" sz="1700" b="1" spc="600" dirty="0">
                <a:solidFill>
                  <a:schemeClr val="accent1"/>
                </a:solidFill>
                <a:ea typeface="Times New Roman"/>
              </a:rPr>
              <a:t>ПРИКАЗ</a:t>
            </a:r>
            <a:r>
              <a:rPr lang="ru-RU" b="1" spc="200" dirty="0">
                <a:solidFill>
                  <a:schemeClr val="accent1"/>
                </a:solidFill>
                <a:ea typeface="Times New Roman"/>
                <a:cs typeface="Times New Roman"/>
              </a:rPr>
              <a:t>МИНОБРНАУКИ РОССИИ от 26.07.2017 № 703</a:t>
            </a:r>
            <a:r>
              <a:rPr lang="ru-RU" b="1" spc="20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endParaRPr lang="ru-RU" sz="1700" b="1" spc="600" dirty="0">
              <a:ea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495050"/>
              </p:ext>
            </p:extLst>
          </p:nvPr>
        </p:nvGraphicFramePr>
        <p:xfrm>
          <a:off x="251520" y="188641"/>
          <a:ext cx="8640961" cy="6484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2916"/>
                <a:gridCol w="1194021"/>
                <a:gridCol w="1318113"/>
                <a:gridCol w="1391341"/>
                <a:gridCol w="1464570"/>
              </a:tblGrid>
              <a:tr h="24238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района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Педагогические работники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3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организаций </a:t>
                      </a:r>
                      <a:r>
                        <a:rPr lang="ru-RU" sz="1200" b="1" dirty="0">
                          <a:effectLst/>
                        </a:rPr>
                        <a:t>дополнительного образования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4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Имеют высшее образование,%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Имеют высшую квалификационную категорию, 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Имеют первую квалификационную категорию, 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Всего: 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высшая </a:t>
                      </a:r>
                      <a:r>
                        <a:rPr lang="ru-RU" sz="1200" dirty="0">
                          <a:effectLst/>
                        </a:rPr>
                        <a:t>и первая квалификационные категории 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3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Александровский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60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38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42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3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Асиновский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50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12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28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40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3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Бакчарский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33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42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47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3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Верхнекетский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38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46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53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3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Зырянский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78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42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3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Каргасокский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72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22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36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59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3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Кожевниковский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59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14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18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33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3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Колпашевский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61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35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66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3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Кривошеинский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75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18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24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43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3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Молчановский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50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22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27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3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Парабельский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72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11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33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44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3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Первомайский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36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16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33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3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Тегульдетский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50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16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16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33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3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Томский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74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22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32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3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Чаинский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69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38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3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Шегарский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81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14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37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51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3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г.Кедровый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20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40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3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ЗАТО Северск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84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53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42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96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>
                    <a:solidFill>
                      <a:srgbClr val="FFC000"/>
                    </a:solidFill>
                  </a:tcPr>
                </a:tc>
              </a:tr>
              <a:tr h="23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г.Стрежевой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65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38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58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3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г.Томск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79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21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41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3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ОГОУ (ОУ субъекта РФ)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79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41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3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Томская область: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72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3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469005"/>
              </p:ext>
            </p:extLst>
          </p:nvPr>
        </p:nvGraphicFramePr>
        <p:xfrm>
          <a:off x="323527" y="260649"/>
          <a:ext cx="8568953" cy="6554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2803"/>
                <a:gridCol w="1319632"/>
                <a:gridCol w="1319632"/>
                <a:gridCol w="1348443"/>
                <a:gridCol w="1348443"/>
              </a:tblGrid>
              <a:tr h="23975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Наименование района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Педагогические работники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дошкольных образовательных организаций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1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Имеют высшее образование,%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Имеют высшую квалификационную категорию, %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Имеют первую квалификационную категорию, %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+mn-lt"/>
                        </a:rPr>
                        <a:t>Всего, </a:t>
                      </a:r>
                      <a:endParaRPr lang="ru-RU" sz="1200" b="0" dirty="0" smtClean="0">
                        <a:effectLst/>
                        <a:latin typeface="+mn-lt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</a:rPr>
                        <a:t>высшая </a:t>
                      </a:r>
                      <a:r>
                        <a:rPr lang="ru-RU" sz="1200" b="0" dirty="0">
                          <a:effectLst/>
                          <a:latin typeface="+mn-lt"/>
                        </a:rPr>
                        <a:t>и первая квалификационные категории %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22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Александровский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30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23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30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22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Асиновский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54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12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35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48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22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Бакчарский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45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58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66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>
                    <a:solidFill>
                      <a:srgbClr val="FFC000"/>
                    </a:solidFill>
                  </a:tcPr>
                </a:tc>
              </a:tr>
              <a:tr h="222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Верхнекетский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39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25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36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22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Зырянский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0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0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22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Каргасокский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68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35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40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22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Кожевниковский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50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2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22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Колпашевский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48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13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49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62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>
                    <a:solidFill>
                      <a:srgbClr val="FFC000"/>
                    </a:solidFill>
                  </a:tcPr>
                </a:tc>
              </a:tr>
              <a:tr h="222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Кривошеинский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29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43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48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22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Молчановский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45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59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22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Парабельский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40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11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11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22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Первомайский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63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48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51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22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Тегульдетский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63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9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63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72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>
                    <a:solidFill>
                      <a:srgbClr val="FFC000"/>
                    </a:solidFill>
                  </a:tcPr>
                </a:tc>
              </a:tr>
              <a:tr h="222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Томский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46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18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22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22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Чаинский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16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16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16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22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Шегарский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51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34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37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22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г.Кедровый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42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14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64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>
                    <a:solidFill>
                      <a:srgbClr val="FFC000"/>
                    </a:solidFill>
                  </a:tcPr>
                </a:tc>
              </a:tr>
              <a:tr h="222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ЗАТО Северск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52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15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28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44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22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г.Стрежевой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38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15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36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42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22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г.Томск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61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21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31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22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ОГОУ (ОУ субъекта РФ)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0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0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  <a:tr h="222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Томская область: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61" marR="2866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35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314393"/>
              </p:ext>
            </p:extLst>
          </p:nvPr>
        </p:nvGraphicFramePr>
        <p:xfrm>
          <a:off x="323528" y="188640"/>
          <a:ext cx="8496943" cy="6530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2979"/>
                <a:gridCol w="1315619"/>
                <a:gridCol w="1315619"/>
                <a:gridCol w="1321363"/>
                <a:gridCol w="1321363"/>
              </a:tblGrid>
              <a:tr h="18370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Наименование района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Педагогические работники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общеобразовательных организаций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0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Имеют высшее образование,%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Имеют высшую квалификационную категорию, 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Имеют первую квалификационную категорию, 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Всего, 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высшая </a:t>
                      </a:r>
                      <a:r>
                        <a:rPr lang="ru-RU" sz="1200" dirty="0">
                          <a:effectLst/>
                        </a:rPr>
                        <a:t>и первая квалификационные категории 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</a:tr>
              <a:tr h="144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Александровский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76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28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38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</a:tr>
              <a:tr h="165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Асиновский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81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17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48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</a:tr>
              <a:tr h="157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Бакчарский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69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12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28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41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</a:tr>
              <a:tr h="165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Верхнекетский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72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16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25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41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</a:tr>
              <a:tr h="165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Зырянский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65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14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18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33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</a:tr>
              <a:tr h="165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Каргасокский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71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21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28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</a:tr>
              <a:tr h="165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Кожевниковский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68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15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37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53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</a:tr>
              <a:tr h="165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Колпашевский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73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26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37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63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>
                    <a:solidFill>
                      <a:srgbClr val="FFC000"/>
                    </a:solidFill>
                  </a:tcPr>
                </a:tc>
              </a:tr>
              <a:tr h="165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Кривошеинский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78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38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48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</a:tr>
              <a:tr h="165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Молчановский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72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17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34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51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</a:tr>
              <a:tr h="165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Парабельский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74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28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</a:tr>
              <a:tr h="165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Первомайский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77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16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54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70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>
                    <a:solidFill>
                      <a:srgbClr val="FFC000"/>
                    </a:solidFill>
                  </a:tcPr>
                </a:tc>
              </a:tr>
              <a:tr h="165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Тегульдетский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75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25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34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</a:tr>
              <a:tr h="165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Томский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81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13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31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45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</a:tr>
              <a:tr h="165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Чаинский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62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36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47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</a:tr>
              <a:tr h="165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Шегарский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67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15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29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44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</a:tr>
              <a:tr h="165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г.Кедровый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81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47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50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</a:tr>
              <a:tr h="165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ЗАТО Северск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90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37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28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65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>
                    <a:solidFill>
                      <a:srgbClr val="FFC000"/>
                    </a:solidFill>
                  </a:tcPr>
                </a:tc>
              </a:tr>
              <a:tr h="165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г.Стрежевой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86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21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61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>
                    <a:solidFill>
                      <a:srgbClr val="FFC000"/>
                    </a:solidFill>
                  </a:tcPr>
                </a:tc>
              </a:tr>
              <a:tr h="165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г.Томск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89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26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21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47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</a:tr>
              <a:tr h="289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ОГОУ (ОУ субъекта РФ)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79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19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26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46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</a:tr>
              <a:tr h="173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Томская область: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82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49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3" marR="4234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5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85423" y="616"/>
            <a:ext cx="5202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Требования к образованию и обучению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692696"/>
            <a:ext cx="748883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Учитель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высшее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образование или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среднее профессиональное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образование в рамках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укрупненных групп направлений подготовки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высшего образования и специальностей среднего профессионального образования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"Образование и педагогические науки"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или в области, соответствующей преподаваемому предмету, либо высшее образование или среднее профессиональное образование 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дополнительное профессиональное образование по направлению деятельности в образовательной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организации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dirty="0">
              <a:solidFill>
                <a:srgbClr val="C00000"/>
              </a:solidFill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	Воспитатель</a:t>
            </a:r>
            <a:r>
              <a:rPr lang="ru-RU" b="1" dirty="0">
                <a:solidFill>
                  <a:srgbClr val="C00000"/>
                </a:solidFill>
              </a:rPr>
              <a:t>: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высшее</a:t>
            </a:r>
            <a:r>
              <a:rPr lang="ru-RU" dirty="0">
                <a:solidFill>
                  <a:srgbClr val="C00000"/>
                </a:solidFill>
              </a:rPr>
              <a:t> образование или </a:t>
            </a:r>
            <a:r>
              <a:rPr lang="ru-RU" b="1" dirty="0">
                <a:solidFill>
                  <a:srgbClr val="C00000"/>
                </a:solidFill>
              </a:rPr>
              <a:t>среднее профессиональное</a:t>
            </a:r>
            <a:r>
              <a:rPr lang="ru-RU" dirty="0">
                <a:solidFill>
                  <a:srgbClr val="C00000"/>
                </a:solidFill>
              </a:rPr>
              <a:t> образование в рамках </a:t>
            </a:r>
            <a:r>
              <a:rPr lang="ru-RU" b="1" dirty="0">
                <a:solidFill>
                  <a:srgbClr val="C00000"/>
                </a:solidFill>
              </a:rPr>
              <a:t>укрупненных групп направлений подготовки</a:t>
            </a:r>
            <a:r>
              <a:rPr lang="ru-RU" dirty="0">
                <a:solidFill>
                  <a:srgbClr val="C00000"/>
                </a:solidFill>
              </a:rPr>
              <a:t> высшего образования и специальностей среднего профессионального образования </a:t>
            </a:r>
            <a:r>
              <a:rPr lang="ru-RU" b="1" dirty="0">
                <a:solidFill>
                  <a:srgbClr val="C00000"/>
                </a:solidFill>
              </a:rPr>
              <a:t>"Образование и педагогические науки" </a:t>
            </a:r>
            <a:r>
              <a:rPr lang="ru-RU" dirty="0">
                <a:solidFill>
                  <a:srgbClr val="C00000"/>
                </a:solidFill>
              </a:rPr>
              <a:t>либо высшее образование или среднее профессиональное образование и </a:t>
            </a:r>
            <a:r>
              <a:rPr lang="ru-RU" b="1" dirty="0">
                <a:solidFill>
                  <a:srgbClr val="C00000"/>
                </a:solidFill>
              </a:rPr>
              <a:t>дополнительное профессиональное образование по направлению деятельности в 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69591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384203"/>
              </p:ext>
            </p:extLst>
          </p:nvPr>
        </p:nvGraphicFramePr>
        <p:xfrm>
          <a:off x="395536" y="1124744"/>
          <a:ext cx="8424935" cy="4161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056"/>
                <a:gridCol w="3723934"/>
                <a:gridCol w="3823945"/>
              </a:tblGrid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</a:p>
                  </a:txBody>
                  <a:tcPr marL="95250" marR="95250" marT="95227" marB="9522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направления</a:t>
                      </a:r>
                    </a:p>
                  </a:txBody>
                  <a:tcPr marL="95250" marR="95250" marT="95227" marB="9522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Текст стандарта</a:t>
                      </a:r>
                    </a:p>
                  </a:txBody>
                  <a:tcPr marL="95250" marR="95250" marT="95227" marB="95227"/>
                </a:tc>
              </a:tr>
              <a:tr h="615346"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440301</a:t>
                      </a:r>
                    </a:p>
                  </a:txBody>
                  <a:tcPr marL="95250" marR="95250" marT="95227" marB="9522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Педагогическое образование</a:t>
                      </a:r>
                    </a:p>
                  </a:txBody>
                  <a:tcPr marL="95250" marR="95250" marT="95227" marB="9522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Зарегистрировано в Минюсте России 11 января 2016 г. № 40536</a:t>
                      </a:r>
                    </a:p>
                  </a:txBody>
                  <a:tcPr marL="95250" marR="95250" marT="95227" marB="95227"/>
                </a:tc>
              </a:tr>
              <a:tr h="740348"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440302</a:t>
                      </a:r>
                    </a:p>
                  </a:txBody>
                  <a:tcPr marL="95250" marR="95250" marT="95227" marB="9522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Психолого-педагогическое образование</a:t>
                      </a:r>
                    </a:p>
                  </a:txBody>
                  <a:tcPr marL="95250" marR="95250" marT="95227" marB="9522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Зарегистрировано в Минюсте России 18 января 2016 г. № 40623</a:t>
                      </a:r>
                    </a:p>
                  </a:txBody>
                  <a:tcPr marL="95250" marR="95250" marT="95227" marB="95227"/>
                </a:tc>
              </a:tr>
              <a:tr h="720080"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440303</a:t>
                      </a:r>
                    </a:p>
                  </a:txBody>
                  <a:tcPr marL="95250" marR="95250" marT="95227" marB="9522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Специальное (дефектологическое) образование</a:t>
                      </a:r>
                    </a:p>
                  </a:txBody>
                  <a:tcPr marL="95250" marR="95250" marT="95227" marB="9522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Зарегистрировано в Минюсте России 30 октября 2015 г. № 39561</a:t>
                      </a:r>
                    </a:p>
                  </a:txBody>
                  <a:tcPr marL="95250" marR="95250" marT="95227" marB="95227"/>
                </a:tc>
              </a:tr>
              <a:tr h="629058"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440304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0" marR="95250" marT="95227" marB="9522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Профессиональное обучение (по отраслям)</a:t>
                      </a:r>
                    </a:p>
                  </a:txBody>
                  <a:tcPr marL="95250" marR="95250" marT="95227" marB="9522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Зарегистрировано в Минюсте России 29 октября 2015 г. № 39534</a:t>
                      </a:r>
                    </a:p>
                  </a:txBody>
                  <a:tcPr marL="95250" marR="95250" marT="95227" marB="95227"/>
                </a:tc>
              </a:tr>
              <a:tr h="682052"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440305</a:t>
                      </a:r>
                    </a:p>
                  </a:txBody>
                  <a:tcPr marL="95250" marR="95250" marT="95227" marB="9522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Педагогическое образование (с двумя профилями подготовки)</a:t>
                      </a:r>
                    </a:p>
                  </a:txBody>
                  <a:tcPr marL="95250" marR="95250" marT="95227" marB="9522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Зарегистрировано в Минюсте России 02 марта 2016 г. № 41305</a:t>
                      </a:r>
                    </a:p>
                  </a:txBody>
                  <a:tcPr marL="95250" marR="95250" marT="95227" marB="95227"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611560" y="0"/>
            <a:ext cx="7920879" cy="8367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ФГОС ВО по направлениям </a:t>
            </a:r>
            <a:r>
              <a:rPr lang="ru-RU" sz="1800" b="1" dirty="0" err="1" smtClean="0">
                <a:solidFill>
                  <a:schemeClr val="tx2">
                    <a:lumMod val="25000"/>
                    <a:lumOff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1800" b="1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магистратуры</a:t>
            </a:r>
            <a:r>
              <a:rPr lang="ru-RU" sz="18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ОБРАЗОВАНИЕ И ПЕДАГОГИЧЕСКИЕ НАУКИ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82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5905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25000"/>
                    <a:lumOff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ФГОС СПО по направлениям подготовки</a:t>
            </a:r>
            <a:br>
              <a:rPr lang="ru-RU" b="1" dirty="0">
                <a:solidFill>
                  <a:schemeClr val="tx2">
                    <a:lumMod val="25000"/>
                    <a:lumOff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chemeClr val="tx2">
                  <a:lumMod val="25000"/>
                  <a:lumOff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ПЕДАГОГИЧЕСКИЕ НАУКИ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807441"/>
              </p:ext>
            </p:extLst>
          </p:nvPr>
        </p:nvGraphicFramePr>
        <p:xfrm>
          <a:off x="395536" y="1124744"/>
          <a:ext cx="8424936" cy="3961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492"/>
                <a:gridCol w="3105975"/>
                <a:gridCol w="1200376"/>
                <a:gridCol w="3012093"/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стало</a:t>
                      </a:r>
                      <a:endParaRPr lang="ru-RU" sz="1800" u="none" strike="noStrike" dirty="0"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специальностей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было</a:t>
                      </a:r>
                      <a:endParaRPr lang="ru-RU" sz="1800" u="none" strike="noStrike" dirty="0"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специальностей</a:t>
                      </a:r>
                      <a:endParaRPr lang="ru-RU" sz="1800" u="none" strike="noStrike" dirty="0"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sng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tooltip="ФГОС СПО 3+"/>
                        </a:rPr>
                        <a:t>44.02.01</a:t>
                      </a:r>
                      <a:endParaRPr lang="ru-RU" sz="180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sng" strike="noStrike" dirty="0">
                          <a:solidFill>
                            <a:srgbClr val="3536F8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tooltip="ФГОС СПО 3"/>
                        </a:rPr>
                        <a:t>050144</a:t>
                      </a:r>
                      <a:endParaRPr lang="ru-RU" sz="1800" u="none" strike="noStrike" dirty="0">
                        <a:solidFill>
                          <a:srgbClr val="33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sng" strike="noStrike" dirty="0">
                          <a:solidFill>
                            <a:srgbClr val="3536F8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tooltip="Описание специальности"/>
                        </a:rPr>
                        <a:t>Дошкольное образование</a:t>
                      </a:r>
                      <a:endParaRPr lang="ru-RU" sz="1800" u="none" strike="noStrike" dirty="0">
                        <a:solidFill>
                          <a:srgbClr val="33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sng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5" tooltip="ФГОС СПО 3+"/>
                        </a:rPr>
                        <a:t>44.02.02</a:t>
                      </a:r>
                      <a:endParaRPr lang="ru-RU" sz="180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Преподавание в начальных классах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sng" strike="noStrike" dirty="0">
                          <a:solidFill>
                            <a:srgbClr val="3536F8"/>
                          </a:solidFill>
                          <a:latin typeface="Times New Roman" pitchFamily="18" charset="0"/>
                          <a:cs typeface="Times New Roman" pitchFamily="18" charset="0"/>
                          <a:hlinkClick r:id="rId6" tooltip="ФГОС СПО 3"/>
                        </a:rPr>
                        <a:t>050146</a:t>
                      </a:r>
                      <a:endParaRPr lang="ru-RU" sz="1800" u="none" strike="noStrike" dirty="0">
                        <a:solidFill>
                          <a:srgbClr val="33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sng" strike="noStrike" dirty="0">
                          <a:solidFill>
                            <a:srgbClr val="3536F8"/>
                          </a:solidFill>
                          <a:latin typeface="Times New Roman" pitchFamily="18" charset="0"/>
                          <a:cs typeface="Times New Roman" pitchFamily="18" charset="0"/>
                          <a:hlinkClick r:id="rId7" tooltip="Описание специальности"/>
                        </a:rPr>
                        <a:t>Преподавание в начальных классах</a:t>
                      </a:r>
                      <a:endParaRPr lang="ru-RU" sz="1800" u="none" strike="noStrike" dirty="0">
                        <a:solidFill>
                          <a:srgbClr val="33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sng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8" tooltip="ФГОС СПО 3+"/>
                        </a:rPr>
                        <a:t>44.02.03</a:t>
                      </a:r>
                      <a:endParaRPr lang="ru-RU" sz="180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Педагогика дополнительного образования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sng" strike="noStrike">
                          <a:solidFill>
                            <a:srgbClr val="3536F8"/>
                          </a:solidFill>
                          <a:latin typeface="Times New Roman" pitchFamily="18" charset="0"/>
                          <a:cs typeface="Times New Roman" pitchFamily="18" charset="0"/>
                          <a:hlinkClick r:id="rId9" tooltip="ФГОС СПО 3"/>
                        </a:rPr>
                        <a:t>050148</a:t>
                      </a:r>
                      <a:endParaRPr lang="ru-RU" sz="1800" u="none" strike="noStrike">
                        <a:solidFill>
                          <a:srgbClr val="33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sng" strike="noStrike" dirty="0">
                          <a:solidFill>
                            <a:srgbClr val="3536F8"/>
                          </a:solidFill>
                          <a:latin typeface="Times New Roman" pitchFamily="18" charset="0"/>
                          <a:cs typeface="Times New Roman" pitchFamily="18" charset="0"/>
                          <a:hlinkClick r:id="rId10" tooltip="Описание специальности"/>
                        </a:rPr>
                        <a:t>Педагогика дополнительного образования</a:t>
                      </a:r>
                      <a:endParaRPr lang="ru-RU" sz="1800" u="none" strike="noStrike" dirty="0">
                        <a:solidFill>
                          <a:srgbClr val="33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sng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11" tooltip="ФГОС СПО 3+"/>
                        </a:rPr>
                        <a:t>44.02.04</a:t>
                      </a:r>
                      <a:endParaRPr lang="ru-RU" sz="180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Специальное дошкольное образование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sng" strike="noStrike">
                          <a:solidFill>
                            <a:srgbClr val="3536F8"/>
                          </a:solidFill>
                          <a:latin typeface="Times New Roman" pitchFamily="18" charset="0"/>
                          <a:cs typeface="Times New Roman" pitchFamily="18" charset="0"/>
                          <a:hlinkClick r:id="rId12" tooltip="ФГОС СПО 3"/>
                        </a:rPr>
                        <a:t>050710</a:t>
                      </a:r>
                      <a:endParaRPr lang="ru-RU" sz="1800" u="none" strike="noStrike">
                        <a:solidFill>
                          <a:srgbClr val="33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sng" strike="noStrike" dirty="0">
                          <a:solidFill>
                            <a:srgbClr val="3536F8"/>
                          </a:solidFill>
                          <a:latin typeface="Times New Roman" pitchFamily="18" charset="0"/>
                          <a:cs typeface="Times New Roman" pitchFamily="18" charset="0"/>
                          <a:hlinkClick r:id="rId13" tooltip="Описание специальности"/>
                        </a:rPr>
                        <a:t>Специальное дошкольное образование</a:t>
                      </a:r>
                      <a:endParaRPr lang="ru-RU" sz="1800" u="none" strike="noStrike" dirty="0">
                        <a:solidFill>
                          <a:srgbClr val="33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sng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14" tooltip="ФГОС СПО 3+"/>
                        </a:rPr>
                        <a:t>44.02.05</a:t>
                      </a:r>
                      <a:endParaRPr lang="ru-RU" sz="180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Коррекционная педагогика в начальном образовании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sng" strike="noStrike" dirty="0">
                          <a:solidFill>
                            <a:srgbClr val="3536F8"/>
                          </a:solidFill>
                          <a:latin typeface="Times New Roman" pitchFamily="18" charset="0"/>
                          <a:cs typeface="Times New Roman" pitchFamily="18" charset="0"/>
                          <a:hlinkClick r:id="rId15" tooltip="ФГОС СПО 3"/>
                        </a:rPr>
                        <a:t>050715</a:t>
                      </a:r>
                      <a:endParaRPr lang="ru-RU" sz="1800" u="none" strike="noStrike" dirty="0">
                        <a:solidFill>
                          <a:srgbClr val="33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sng" strike="noStrike" dirty="0">
                          <a:solidFill>
                            <a:srgbClr val="3536F8"/>
                          </a:solidFill>
                          <a:latin typeface="Times New Roman" pitchFamily="18" charset="0"/>
                          <a:cs typeface="Times New Roman" pitchFamily="18" charset="0"/>
                          <a:hlinkClick r:id="rId16" tooltip="Описание специальности"/>
                        </a:rPr>
                        <a:t>Коррекционная педагогика в начальном образовании</a:t>
                      </a:r>
                      <a:endParaRPr lang="ru-RU" sz="1800" u="none" strike="noStrike" dirty="0">
                        <a:solidFill>
                          <a:srgbClr val="33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sng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17" tooltip="ФГОС СПО 3+"/>
                        </a:rPr>
                        <a:t>44.02.06</a:t>
                      </a:r>
                      <a:endParaRPr lang="ru-RU" sz="180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Профессиональное обучение (по отраслям)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sng" strike="noStrike">
                          <a:solidFill>
                            <a:srgbClr val="3536F8"/>
                          </a:solidFill>
                          <a:latin typeface="Times New Roman" pitchFamily="18" charset="0"/>
                          <a:cs typeface="Times New Roman" pitchFamily="18" charset="0"/>
                          <a:hlinkClick r:id="rId18" tooltip="ФГОС СПО 3"/>
                        </a:rPr>
                        <a:t>051001</a:t>
                      </a:r>
                      <a:endParaRPr lang="ru-RU" sz="1800" u="none" strike="noStrike">
                        <a:solidFill>
                          <a:srgbClr val="33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sng" strike="noStrike" dirty="0">
                          <a:solidFill>
                            <a:srgbClr val="3536F8"/>
                          </a:solidFill>
                          <a:latin typeface="Times New Roman" pitchFamily="18" charset="0"/>
                          <a:cs typeface="Times New Roman" pitchFamily="18" charset="0"/>
                          <a:hlinkClick r:id="rId19" tooltip="Описание специальности"/>
                        </a:rPr>
                        <a:t>Профессиональное обучение (по отраслям)</a:t>
                      </a:r>
                      <a:endParaRPr lang="ru-RU" sz="1800" u="none" strike="noStrike" dirty="0">
                        <a:solidFill>
                          <a:srgbClr val="33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35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827584" y="0"/>
            <a:ext cx="7488832" cy="33265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solidFill>
                  <a:schemeClr val="bg2">
                    <a:lumMod val="90000"/>
                  </a:schemeClr>
                </a:solidFill>
              </a:rPr>
              <a:t>Ответственность за неприменение </a:t>
            </a:r>
            <a:r>
              <a:rPr lang="ru-RU" altLang="ru-RU" b="1" dirty="0" err="1" smtClean="0">
                <a:solidFill>
                  <a:schemeClr val="bg2">
                    <a:lumMod val="90000"/>
                  </a:schemeClr>
                </a:solidFill>
              </a:rPr>
              <a:t>профстандарта</a:t>
            </a:r>
            <a:r>
              <a:rPr lang="ru-RU" altLang="ru-RU" dirty="0" smtClean="0">
                <a:solidFill>
                  <a:srgbClr val="B95C00"/>
                </a:solidFill>
              </a:rPr>
              <a:t/>
            </a:r>
            <a:br>
              <a:rPr lang="ru-RU" altLang="ru-RU" dirty="0" smtClean="0">
                <a:solidFill>
                  <a:srgbClr val="B95C00"/>
                </a:solidFill>
              </a:rPr>
            </a:br>
            <a:endParaRPr lang="ru-RU" altLang="ru-RU" dirty="0" smtClean="0">
              <a:solidFill>
                <a:srgbClr val="B95C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692696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/>
                </a:solidFill>
              </a:rPr>
              <a:t>ст</a:t>
            </a:r>
            <a:r>
              <a:rPr lang="ru-RU" sz="2400" b="1" dirty="0">
                <a:solidFill>
                  <a:schemeClr val="accent1"/>
                </a:solidFill>
              </a:rPr>
              <a:t>. 5.27 </a:t>
            </a:r>
            <a:r>
              <a:rPr lang="ru-RU" sz="2400" dirty="0">
                <a:solidFill>
                  <a:schemeClr val="accent1"/>
                </a:solidFill>
              </a:rPr>
              <a:t>КоАП РФ </a:t>
            </a:r>
            <a:r>
              <a:rPr lang="ru-RU" sz="2400" b="1" dirty="0">
                <a:solidFill>
                  <a:schemeClr val="accent1"/>
                </a:solidFill>
              </a:rPr>
              <a:t>«Нарушение трудового законодательства и иных нормативных правовых актов, содержащих нормы трудового права</a:t>
            </a:r>
            <a:r>
              <a:rPr lang="ru-RU" sz="2400" b="1" dirty="0" smtClean="0">
                <a:solidFill>
                  <a:schemeClr val="accent1"/>
                </a:solidFill>
              </a:rPr>
              <a:t>»</a:t>
            </a:r>
          </a:p>
          <a:p>
            <a:pPr algn="just"/>
            <a:r>
              <a:rPr lang="ru-RU" sz="2400" dirty="0" smtClean="0">
                <a:solidFill>
                  <a:schemeClr val="accent1"/>
                </a:solidFill>
              </a:rPr>
              <a:t> 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однократное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нарушение: предупреждение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или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административный штраф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на должностных лиц в размере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от 1 000 до 5 000 руб.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для юридических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лиц от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30 000 до 50 000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руб.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повторном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нарушении: на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должностных лиц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размере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от 10 000 до 20 000 руб.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или дисквалификация на срок от 1 до 3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лет, 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для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юридических лиц штраф увеличивается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50 000 –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70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 000 руб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da-expert.com/files/2017-07-pedagog-shema-1.jpg">
            <a:hlinkClick r:id="rId3"/>
          </p:cNvPr>
          <p:cNvPicPr/>
          <p:nvPr/>
        </p:nvPicPr>
        <p:blipFill>
          <a:blip r:embed="rId4" cstate="print">
            <a:duotone>
              <a:prstClr val="black"/>
              <a:schemeClr val="tx2">
                <a:lumMod val="25000"/>
                <a:lumOff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" y="637177"/>
            <a:ext cx="9142237" cy="5492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-9154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DEDEE0">
                    <a:lumMod val="90000"/>
                  </a:srgbClr>
                </a:solidFill>
              </a:rPr>
              <a:t>Уровневый профессиональный стандарт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194809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da-expert.com/files/2017-07-pedagog-shema-2.jpg">
            <a:hlinkClick r:id="rId2"/>
          </p:cNvPr>
          <p:cNvPicPr/>
          <p:nvPr/>
        </p:nvPicPr>
        <p:blipFill>
          <a:blip r:embed="rId3" cstate="print">
            <a:duotone>
              <a:prstClr val="black"/>
              <a:schemeClr val="tx2">
                <a:lumMod val="25000"/>
                <a:lumOff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856983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0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DEDEE0">
                    <a:lumMod val="90000"/>
                  </a:srgbClr>
                </a:solidFill>
              </a:rPr>
              <a:t>Уровневый профессиональный стандарт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25327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6974" y="6165304"/>
            <a:ext cx="8705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Обсуждение проекта уровневого профессионального стандарта педагога и модели Национальной системы учительского роста (НСУР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 на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http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://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стандартпедагога.рф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theme.php?id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=2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0"/>
            <a:ext cx="7431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DEDEE0">
                    <a:lumMod val="90000"/>
                  </a:srgbClr>
                </a:solidFill>
              </a:rPr>
              <a:t>Уровневый профессиональный стандарт </a:t>
            </a:r>
            <a:r>
              <a:rPr lang="ru-RU" sz="2400" b="1" dirty="0">
                <a:solidFill>
                  <a:srgbClr val="DEDEE0">
                    <a:lumMod val="90000"/>
                  </a:srgbClr>
                </a:solidFill>
              </a:rPr>
              <a:t>педагога</a:t>
            </a:r>
            <a:endParaRPr lang="ru-RU" sz="2400" dirty="0">
              <a:solidFill>
                <a:srgbClr val="DEDEE0">
                  <a:lumMod val="90000"/>
                </a:srgbClr>
              </a:solidFill>
            </a:endParaRPr>
          </a:p>
        </p:txBody>
      </p:sp>
      <p:pic>
        <p:nvPicPr>
          <p:cNvPr id="6" name="Рисунок 5" descr="http://bda-expert.com/files/prof-standart-pedagoga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86" y="548680"/>
            <a:ext cx="8489482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01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04808777"/>
              </p:ext>
            </p:extLst>
          </p:nvPr>
        </p:nvGraphicFramePr>
        <p:xfrm>
          <a:off x="683568" y="836712"/>
          <a:ext cx="82809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7277" y="0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Концептуальные предложения формирования НСУР</a:t>
            </a:r>
          </a:p>
        </p:txBody>
      </p:sp>
    </p:spTree>
    <p:extLst>
      <p:ext uri="{BB962C8B-B14F-4D97-AF65-F5344CB8AC3E}">
        <p14:creationId xmlns:p14="http://schemas.microsoft.com/office/powerpoint/2010/main" val="26525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1610</TotalTime>
  <Words>1565</Words>
  <Application>Microsoft Office PowerPoint</Application>
  <PresentationFormat>Экран (4:3)</PresentationFormat>
  <Paragraphs>515</Paragraphs>
  <Slides>16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Проект  уровневого профессионального стандарта педагога   и модель  Национальной системы учительского роста  (НСУР)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naa</dc:creator>
  <cp:lastModifiedBy>naa</cp:lastModifiedBy>
  <cp:revision>58</cp:revision>
  <cp:lastPrinted>2017-08-17T11:43:22Z</cp:lastPrinted>
  <dcterms:created xsi:type="dcterms:W3CDTF">2017-06-02T02:40:54Z</dcterms:created>
  <dcterms:modified xsi:type="dcterms:W3CDTF">2017-08-24T07:44:34Z</dcterms:modified>
</cp:coreProperties>
</file>