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85" r:id="rId4"/>
    <p:sldId id="290" r:id="rId5"/>
    <p:sldId id="286" r:id="rId6"/>
    <p:sldId id="288" r:id="rId7"/>
    <p:sldId id="287" r:id="rId8"/>
    <p:sldId id="289" r:id="rId9"/>
    <p:sldId id="28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848" autoAdjust="0"/>
  </p:normalViewPr>
  <p:slideViewPr>
    <p:cSldViewPr>
      <p:cViewPr>
        <p:scale>
          <a:sx n="70" d="100"/>
          <a:sy n="70" d="100"/>
        </p:scale>
        <p:origin x="-998" y="-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педагогических работников прошедших процедуру аттестации (от общего количества педагогов Томской области)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 (первое полугодие)</c:v>
                </c:pt>
                <c:pt idx="2">
                  <c:v>предполагаемый результат на конец 2017 года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9.6000000000000002E-2</c:v>
                </c:pt>
                <c:pt idx="1">
                  <c:v>7.8E-2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99040"/>
        <c:axId val="70600576"/>
      </c:barChart>
      <c:catAx>
        <c:axId val="7059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70600576"/>
        <c:crosses val="autoZero"/>
        <c:auto val="1"/>
        <c:lblAlgn val="ctr"/>
        <c:lblOffset val="100"/>
        <c:noMultiLvlLbl val="0"/>
      </c:catAx>
      <c:valAx>
        <c:axId val="70600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059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</cdr:x>
      <cdr:y>0.27273</cdr:y>
    </cdr:from>
    <cdr:to>
      <cdr:x>0.31544</cdr:x>
      <cdr:y>0.34091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864096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A57A1-647B-416D-8BB4-B290D2EEF1D3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060E-AF14-42E6-9FD4-1E26318EE6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9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?id=70070946&amp;sub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2016 и 2017 годах наблюдается значительное увеличение доли педагогических работников впервые вышедших на аттестацию для установления первой (высшей) квалификационной категории, что составило в первом полугодии 2017 года 2,3 % от общего числа педагогов Томской области и 5,8 % в 2016 году.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увеличение связано с реализацией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указа Президента РФ от 7 мая 2012 г. N 599 «О мерах по реализации государственной политики в области образования и 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постановления администрации Томской области от 30 октября 2014 г. N 413-а «ОБ УТВЕРЖДЕНИИ ГОСУДАРСТВЕННОЙ ПРОГРАММЫ "РАЗВИТИЕ ОБРАЗОВАНИЯ В ТОМСКОЙ ОБЛАСТИ", в результате чего на территории Томской области были построены детские сады, школы и открыты новые рабочие места для педагогических работников.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Коричневым цветом выделены проблемные точки.</a:t>
            </a:r>
          </a:p>
          <a:p>
            <a:r>
              <a:rPr lang="ru-RU" dirty="0" smtClean="0"/>
              <a:t>Синим –произошли изменения в положительную сторону.</a:t>
            </a:r>
          </a:p>
          <a:p>
            <a:r>
              <a:rPr lang="ru-RU" dirty="0" smtClean="0"/>
              <a:t>Синий и </a:t>
            </a:r>
            <a:r>
              <a:rPr lang="ru-RU" dirty="0" err="1" smtClean="0"/>
              <a:t>корич</a:t>
            </a:r>
            <a:r>
              <a:rPr lang="ru-RU" dirty="0" smtClean="0"/>
              <a:t>- необходимо указывать индивидуальный </a:t>
            </a:r>
            <a:r>
              <a:rPr lang="ru-RU" smtClean="0"/>
              <a:t>результат обучающихся.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vo.garant.ru/document?id=70070946&amp;sub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&#1082;&#1072;&#1073;&#1080;&#1085;&#1077;&#1090;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904656" cy="1800200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>
                <a:solidFill>
                  <a:schemeClr val="bg1"/>
                </a:solidFill>
              </a:rPr>
              <a:t>Семинар-совещание «О результатах и актуальных задачах аттестации педагогических работников Томской области»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571836"/>
            <a:ext cx="3009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Казакова Ирина Ильинична, </a:t>
            </a:r>
          </a:p>
          <a:p>
            <a:r>
              <a:rPr lang="ru-RU" dirty="0" smtClean="0"/>
              <a:t>зав. Центром аттестации </a:t>
            </a:r>
          </a:p>
          <a:p>
            <a:r>
              <a:rPr lang="ru-RU" dirty="0" smtClean="0"/>
              <a:t>педагогических работников</a:t>
            </a:r>
          </a:p>
          <a:p>
            <a:r>
              <a:rPr lang="ru-RU" dirty="0" smtClean="0"/>
              <a:t>ТОИПКРО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8575"/>
            <a:ext cx="6264696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Результаты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56351"/>
            <a:ext cx="288032" cy="241002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420888"/>
            <a:ext cx="8154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/>
              <a:t>Доля </a:t>
            </a:r>
            <a:r>
              <a:rPr lang="ru-RU" b="1" dirty="0"/>
              <a:t>педагогических работников успешно прошедших процедуру аттестации </a:t>
            </a:r>
            <a:r>
              <a:rPr lang="ru-RU" dirty="0"/>
              <a:t>(% от общего количества педагогов Томской области)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021288"/>
            <a:ext cx="8208912" cy="64633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 концу </a:t>
            </a:r>
            <a:r>
              <a:rPr lang="ru-RU" dirty="0" smtClean="0"/>
              <a:t>2017 года </a:t>
            </a:r>
            <a:r>
              <a:rPr lang="ru-RU" dirty="0"/>
              <a:t>предполагается увеличение доли аттестованных педагогических работников до 15 %, что превысит показатель 2016 года на 5,4 </a:t>
            </a:r>
            <a:r>
              <a:rPr lang="ru-RU" dirty="0" smtClean="0"/>
              <a:t>%.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1344" y="1412776"/>
            <a:ext cx="8357120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Количество аттестованных педагогических работников в 2016-2017 уч. году </a:t>
            </a:r>
            <a:r>
              <a:rPr lang="ru-RU" sz="2400" b="1" dirty="0" smtClean="0">
                <a:solidFill>
                  <a:srgbClr val="FF0000"/>
                </a:solidFill>
              </a:rPr>
              <a:t>2039</a:t>
            </a:r>
            <a:r>
              <a:rPr lang="ru-RU" sz="2400" dirty="0"/>
              <a:t> </a:t>
            </a:r>
            <a:r>
              <a:rPr lang="ru-RU" sz="2400" dirty="0" smtClean="0"/>
              <a:t>педагогов</a:t>
            </a:r>
            <a:endParaRPr lang="ru-RU" sz="24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3344218"/>
            <a:ext cx="8352928" cy="2736304"/>
            <a:chOff x="251520" y="3344218"/>
            <a:chExt cx="8352928" cy="273630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51520" y="3344218"/>
              <a:ext cx="8352928" cy="2736304"/>
              <a:chOff x="251520" y="3344218"/>
              <a:chExt cx="8352928" cy="273630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251520" y="3344218"/>
                <a:ext cx="8352928" cy="2736304"/>
                <a:chOff x="176622" y="2672045"/>
                <a:chExt cx="8642548" cy="3168352"/>
              </a:xfrm>
            </p:grpSpPr>
            <p:graphicFrame>
              <p:nvGraphicFramePr>
                <p:cNvPr id="7" name="Диаграмма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385721387"/>
                    </p:ext>
                  </p:extLst>
                </p:nvPr>
              </p:nvGraphicFramePr>
              <p:xfrm>
                <a:off x="176622" y="2672045"/>
                <a:ext cx="8642548" cy="316835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" name="TextBox 3"/>
                <p:cNvSpPr txBox="1"/>
                <p:nvPr/>
              </p:nvSpPr>
              <p:spPr>
                <a:xfrm>
                  <a:off x="1835696" y="3916589"/>
                  <a:ext cx="909786" cy="47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bg1"/>
                      </a:solidFill>
                    </a:rPr>
                    <a:t>9,6 %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092280" y="3720152"/>
                  <a:ext cx="792088" cy="47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bg1"/>
                      </a:solidFill>
                    </a:rPr>
                    <a:t>15%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4432548" y="3960135"/>
                  <a:ext cx="1020577" cy="47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bg1"/>
                      </a:solidFill>
                    </a:rPr>
                    <a:t>7,8%</a:t>
                  </a: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403648" y="3885244"/>
                <a:ext cx="1498487" cy="36933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1568 человек</a:t>
                </a:r>
                <a:endParaRPr lang="ru-RU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23928" y="3883993"/>
                <a:ext cx="1498487" cy="36933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1282 человек</a:t>
                </a:r>
                <a:endParaRPr lang="ru-RU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444208" y="3513919"/>
              <a:ext cx="1498487" cy="3693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2500 человек</a:t>
              </a:r>
              <a:endParaRPr lang="ru-RU" dirty="0"/>
            </a:p>
          </p:txBody>
        </p:sp>
      </p:grpSp>
      <p:cxnSp>
        <p:nvCxnSpPr>
          <p:cNvPr id="20" name="Прямая со стрелкой 19"/>
          <p:cNvCxnSpPr/>
          <p:nvPr/>
        </p:nvCxnSpPr>
        <p:spPr>
          <a:xfrm flipV="1">
            <a:off x="2051720" y="3344219"/>
            <a:ext cx="5266480" cy="539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48" y="41474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7,8%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81899"/>
              </p:ext>
            </p:extLst>
          </p:nvPr>
        </p:nvGraphicFramePr>
        <p:xfrm>
          <a:off x="261392" y="836713"/>
          <a:ext cx="8640960" cy="4644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027"/>
                <a:gridCol w="951970"/>
                <a:gridCol w="1537798"/>
                <a:gridCol w="805513"/>
                <a:gridCol w="1611027"/>
                <a:gridCol w="732285"/>
                <a:gridCol w="1391340"/>
              </a:tblGrid>
              <a:tr h="68160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Педагогические работники впервые прошедшие процедуру аттестации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первую категорию (не имели категории)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 высшую категорию (имели первую)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2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% от общего числа педагогов области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от общего числа педагогов области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 от общего числа педагогов области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482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1,1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994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5,8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 (первое полугодие)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381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>
          <a:xfrm>
            <a:off x="1979712" y="0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srgbClr val="7030A0"/>
                </a:solidFill>
              </a:rPr>
              <a:t>Результаты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62993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4"/>
              </a:rPr>
              <a:t>У</a:t>
            </a:r>
            <a:r>
              <a:rPr lang="ru-RU" sz="1600" dirty="0" smtClean="0">
                <a:hlinkClick r:id="rId4"/>
              </a:rPr>
              <a:t>каз </a:t>
            </a:r>
            <a:r>
              <a:rPr lang="ru-RU" sz="1600" dirty="0">
                <a:hlinkClick r:id="rId4"/>
              </a:rPr>
              <a:t>Президента РФ от 7 мая 2012 г. N 599 «О мерах по реализации государственной политики в области образования и науки</a:t>
            </a:r>
            <a:r>
              <a:rPr lang="ru-RU" sz="1600" dirty="0"/>
              <a:t>», </a:t>
            </a:r>
            <a:r>
              <a:rPr lang="ru-RU" sz="1600" dirty="0" smtClean="0"/>
              <a:t>постановление </a:t>
            </a:r>
            <a:r>
              <a:rPr lang="ru-RU" sz="1600" dirty="0"/>
              <a:t>администрации Томской области от 30 октября 2014 г. N 413-а «ОБ УТВЕРЖДЕНИИ ГОСУДАРСТВЕННОЙ ПРОГРАММЫ "РАЗВИТИЕ ОБРАЗОВАНИЯ В ТОМСКОЙ ОБЛАСТИ", </a:t>
            </a:r>
          </a:p>
        </p:txBody>
      </p:sp>
    </p:spTree>
    <p:extLst>
      <p:ext uri="{BB962C8B-B14F-4D97-AF65-F5344CB8AC3E}">
        <p14:creationId xmlns:p14="http://schemas.microsoft.com/office/powerpoint/2010/main" val="34188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48" y="41474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7,8%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72648"/>
              </p:ext>
            </p:extLst>
          </p:nvPr>
        </p:nvGraphicFramePr>
        <p:xfrm>
          <a:off x="251520" y="1419265"/>
          <a:ext cx="8640960" cy="450843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44217"/>
                <a:gridCol w="2298692"/>
                <a:gridCol w="2262412"/>
                <a:gridCol w="2135639"/>
              </a:tblGrid>
              <a:tr h="507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Аттестовано по Отраслевому соглашению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Из них: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0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 первую квалификационную категорию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на высшую квалификационную категорию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2014 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59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7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5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2017 (первое полугодие)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104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2627784" y="28575"/>
            <a:ext cx="6264696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Результаты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48" y="41474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7,8%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0252" y="1504160"/>
            <a:ext cx="76701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ходе аттестации оцениваются: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результаты освоения обучающимися образовательных программ по итогам мониторингов, </a:t>
            </a:r>
            <a:r>
              <a:rPr lang="ru-RU" sz="2400" b="1" dirty="0">
                <a:solidFill>
                  <a:srgbClr val="C00000"/>
                </a:solidFill>
              </a:rPr>
              <a:t>про</a:t>
            </a:r>
            <a:r>
              <a:rPr lang="ru-RU" sz="2400" b="1" dirty="0">
                <a:solidFill>
                  <a:srgbClr val="0070C0"/>
                </a:solidFill>
              </a:rPr>
              <a:t>водимых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об</a:t>
            </a:r>
            <a:r>
              <a:rPr lang="ru-RU" sz="2400" b="1" dirty="0" smtClean="0">
                <a:solidFill>
                  <a:srgbClr val="0070C0"/>
                </a:solidFill>
              </a:rPr>
              <a:t>разовательной</a:t>
            </a:r>
            <a:r>
              <a:rPr lang="ru-RU" sz="2400" b="1" dirty="0" smtClean="0">
                <a:solidFill>
                  <a:srgbClr val="C00000"/>
                </a:solidFill>
              </a:rPr>
              <a:t> орг</a:t>
            </a:r>
            <a:r>
              <a:rPr lang="ru-RU" sz="2400" b="1" dirty="0" smtClean="0">
                <a:solidFill>
                  <a:srgbClr val="0070C0"/>
                </a:solidFill>
              </a:rPr>
              <a:t>анизацией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b="1" dirty="0">
                <a:solidFill>
                  <a:srgbClr val="C00000"/>
                </a:solidFill>
              </a:rPr>
              <a:t>системой образования РФ</a:t>
            </a:r>
            <a:r>
              <a:rPr lang="ru-RU" sz="2400" dirty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результаты по </a:t>
            </a:r>
            <a:r>
              <a:rPr lang="ru-RU" sz="2400" b="1" dirty="0">
                <a:solidFill>
                  <a:srgbClr val="0070C0"/>
                </a:solidFill>
              </a:rPr>
              <a:t>выявлению</a:t>
            </a:r>
            <a:r>
              <a:rPr lang="ru-RU" sz="2400" dirty="0"/>
              <a:t> и </a:t>
            </a:r>
            <a:r>
              <a:rPr lang="ru-RU" sz="2400" b="1" dirty="0">
                <a:solidFill>
                  <a:srgbClr val="0070C0"/>
                </a:solidFill>
              </a:rPr>
              <a:t>развитию</a:t>
            </a:r>
            <a:r>
              <a:rPr lang="ru-RU" sz="2400" dirty="0"/>
              <a:t> способностей обучающихся;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личный вклад в повышение качества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практические результаты экспериментальной и инновационной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методическая работа педагога;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/>
              <a:t>опыт разработки </a:t>
            </a:r>
            <a:r>
              <a:rPr lang="ru-RU" sz="2400" b="1" dirty="0">
                <a:solidFill>
                  <a:srgbClr val="C00000"/>
                </a:solidFill>
              </a:rPr>
              <a:t>программно-методического сопровождения образовательного </a:t>
            </a:r>
            <a:r>
              <a:rPr lang="ru-RU" sz="2400" dirty="0"/>
              <a:t>процесса.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2292077" y="186780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srgbClr val="7030A0"/>
                </a:solidFill>
              </a:rPr>
              <a:t>Результаты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6" y="1171571"/>
            <a:ext cx="9866215" cy="554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28575"/>
            <a:ext cx="7272809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Изменения  с 1 марта 2017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48" y="41474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7,8%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39552" y="2060848"/>
            <a:ext cx="690376" cy="2423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8569132" y="3369896"/>
            <a:ext cx="518694" cy="350256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/>
        </p:nvSpPr>
        <p:spPr>
          <a:xfrm>
            <a:off x="2987824" y="4410367"/>
            <a:ext cx="48295" cy="7200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1521594" y="5517232"/>
            <a:ext cx="1466391" cy="69473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27784" y="28575"/>
            <a:ext cx="62646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Совершенствование процедуры аттестации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548" y="414742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7,8%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444" y="1166442"/>
            <a:ext cx="10423036" cy="586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>
            <a:off x="107504" y="4648869"/>
            <a:ext cx="618368" cy="29656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61245" y="5013176"/>
            <a:ext cx="6264696" cy="9318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90589" y="28575"/>
            <a:ext cx="6601891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Задачи на 2017-2018 уч. год: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946445"/>
            <a:ext cx="90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9,6 %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0" y="37201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15%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45799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Обеспечение качественного организационно-технического и методического сопровождения процедуры аттестации: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ru-RU" sz="2400" u="sng" dirty="0" smtClean="0"/>
              <a:t>провести </a:t>
            </a:r>
            <a:r>
              <a:rPr lang="ru-RU" sz="2400" u="sng" dirty="0"/>
              <a:t>обучение </a:t>
            </a:r>
            <a:r>
              <a:rPr lang="ru-RU" sz="2400" u="sng" dirty="0">
                <a:solidFill>
                  <a:srgbClr val="7030A0"/>
                </a:solidFill>
              </a:rPr>
              <a:t>специалистов</a:t>
            </a:r>
            <a:r>
              <a:rPr lang="ru-RU" sz="2400" u="sng" dirty="0"/>
              <a:t> аттестационных </a:t>
            </a:r>
            <a:r>
              <a:rPr lang="ru-RU" sz="2400" u="sng" dirty="0" smtClean="0"/>
              <a:t>комиссий (выявление уровня подготовки/тест) и </a:t>
            </a:r>
            <a:r>
              <a:rPr lang="ru-RU" sz="2400" dirty="0" smtClean="0"/>
              <a:t>координаторов по </a:t>
            </a:r>
            <a:r>
              <a:rPr lang="ru-RU" sz="2400" dirty="0"/>
              <a:t>аттестации</a:t>
            </a:r>
            <a:r>
              <a:rPr lang="ru-RU" sz="2400" dirty="0" smtClean="0"/>
              <a:t>;</a:t>
            </a:r>
            <a:r>
              <a:rPr lang="ru-RU" sz="2400" dirty="0">
                <a:hlinkClick r:id="rId4" action="ppaction://hlinkpres?slideindex=1&amp;slidetitle="/>
              </a:rPr>
              <a:t> </a:t>
            </a:r>
            <a:endParaRPr lang="ru-RU" sz="2400" dirty="0" smtClean="0">
              <a:hlinkClick r:id="rId4" action="ppaction://hlinkpres?slideindex=1&amp;slidetitle=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hlinkClick r:id="rId4" action="ppaction://hlinkpres?slideindex=1&amp;slidetitle="/>
              </a:rPr>
              <a:t>апробировать </a:t>
            </a:r>
            <a:r>
              <a:rPr lang="ru-RU" sz="2400" dirty="0">
                <a:hlinkClick r:id="rId4" action="ppaction://hlinkpres?slideindex=1&amp;slidetitle="/>
              </a:rPr>
              <a:t>электронную систему подачи заявления </a:t>
            </a:r>
            <a:r>
              <a:rPr lang="ru-RU" sz="2400" dirty="0"/>
              <a:t>на аттестацию для педагогических работников Томской </a:t>
            </a:r>
            <a:r>
              <a:rPr lang="ru-RU" sz="2400" dirty="0" smtClean="0"/>
              <a:t>области.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Введение национальной системы учительского роста, </a:t>
            </a:r>
            <a:r>
              <a:rPr lang="ru-RU" sz="2400" dirty="0" smtClean="0"/>
              <a:t>в части относящейся к аттестации педагогов: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апробация </a:t>
            </a:r>
            <a:r>
              <a:rPr lang="ru-RU" sz="2400" dirty="0"/>
              <a:t>модели уровневой оценки компетенций учителей русского языка и </a:t>
            </a:r>
            <a:r>
              <a:rPr lang="ru-RU" sz="2400" dirty="0" smtClean="0"/>
              <a:t>математики.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2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 descr="C:\Users\nikulshin\Desktop\1346435993_s-novym-uchebnym-go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" y="-1"/>
            <a:ext cx="9110440" cy="68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72400" y="6453336"/>
            <a:ext cx="864096" cy="3494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468</Words>
  <Application>Microsoft Office PowerPoint</Application>
  <PresentationFormat>Экран (4:3)</PresentationFormat>
  <Paragraphs>139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Семинар-совещание «О результатах и актуальных задачах аттестации педагогических работников Томской области»</vt:lpstr>
      <vt:lpstr>Результаты</vt:lpstr>
      <vt:lpstr>Презентация PowerPoint</vt:lpstr>
      <vt:lpstr>Результаты</vt:lpstr>
      <vt:lpstr>Презентация PowerPoint</vt:lpstr>
      <vt:lpstr>Изменения  с 1 марта 2017 года</vt:lpstr>
      <vt:lpstr>Совершенствование процедуры аттестации</vt:lpstr>
      <vt:lpstr>Задачи на 2017-2018 уч. год: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Сергей М. Никульшин</cp:lastModifiedBy>
  <cp:revision>176</cp:revision>
  <cp:lastPrinted>2017-08-21T05:28:26Z</cp:lastPrinted>
  <dcterms:created xsi:type="dcterms:W3CDTF">2015-08-07T17:34:38Z</dcterms:created>
  <dcterms:modified xsi:type="dcterms:W3CDTF">2017-08-28T08:34:12Z</dcterms:modified>
</cp:coreProperties>
</file>