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50" r:id="rId3"/>
    <p:sldId id="351" r:id="rId4"/>
    <p:sldId id="352" r:id="rId5"/>
    <p:sldId id="353" r:id="rId6"/>
    <p:sldId id="357" r:id="rId7"/>
    <p:sldId id="354" r:id="rId8"/>
    <p:sldId id="358" r:id="rId9"/>
    <p:sldId id="355" r:id="rId10"/>
    <p:sldId id="356" r:id="rId11"/>
    <p:sldId id="362" r:id="rId12"/>
    <p:sldId id="359" r:id="rId13"/>
    <p:sldId id="288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пециалист" initials="С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F2"/>
    <a:srgbClr val="2EA2A2"/>
    <a:srgbClr val="109EB4"/>
    <a:srgbClr val="CCECFF"/>
    <a:srgbClr val="FFFFFF"/>
    <a:srgbClr val="007D7A"/>
    <a:srgbClr val="67C3D0"/>
    <a:srgbClr val="2EB4A4"/>
    <a:srgbClr val="0033CC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 autoAdjust="0"/>
    <p:restoredTop sz="96441" autoAdjust="0"/>
  </p:normalViewPr>
  <p:slideViewPr>
    <p:cSldViewPr>
      <p:cViewPr>
        <p:scale>
          <a:sx n="90" d="100"/>
          <a:sy n="90" d="100"/>
        </p:scale>
        <p:origin x="-146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93E56-090B-4A06-81CC-612464C99A0A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68A2D-FFDF-456C-9B4F-55943642B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302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9574-C409-4E25-BAC8-C4452B7BF775}" type="datetimeFigureOut">
              <a:rPr lang="ru-RU" smtClean="0"/>
              <a:t>08.10.2018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0E1C7-1ED4-4D41-8773-C527150BB9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99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3DC89A8-113F-440E-95F6-6A050F1082FA}" type="slidenum">
              <a:rPr lang="ru-RU" altLang="ru-RU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6430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3DC89A8-113F-440E-95F6-6A050F1082FA}" type="slidenum">
              <a:rPr lang="ru-RU" altLang="ru-RU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6430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3DC89A8-113F-440E-95F6-6A050F1082FA}" type="slidenum">
              <a:rPr lang="ru-RU" altLang="ru-RU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6430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3DC89A8-113F-440E-95F6-6A050F1082FA}" type="slidenum">
              <a:rPr lang="ru-RU" altLang="ru-RU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6430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3DC89A8-113F-440E-95F6-6A050F1082FA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6430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3DC89A8-113F-440E-95F6-6A050F1082FA}" type="slidenum">
              <a:rPr lang="ru-RU" altLang="ru-RU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6430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3DC89A8-113F-440E-95F6-6A050F1082FA}" type="slidenum">
              <a:rPr lang="ru-RU" altLang="ru-RU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6430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3DC89A8-113F-440E-95F6-6A050F1082FA}" type="slidenum">
              <a:rPr lang="ru-RU" altLang="ru-RU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6430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3DC89A8-113F-440E-95F6-6A050F1082FA}" type="slidenum">
              <a:rPr lang="ru-RU" altLang="ru-RU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6430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3DC89A8-113F-440E-95F6-6A050F1082FA}" type="slidenum">
              <a:rPr lang="ru-RU" altLang="ru-RU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6430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3DC89A8-113F-440E-95F6-6A050F1082FA}" type="slidenum">
              <a:rPr lang="ru-RU" altLang="ru-RU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6430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/>
              <a:t>08.10.2018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29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/>
              <a:t>08.10.2018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68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/>
              <a:t>08.10.2018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3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/>
              <a:t>08.10.2018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1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/>
              <a:t>08.10.2018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98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/>
              <a:t>08.10.2018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95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/>
              <a:t>08.10.2018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0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/>
              <a:t>08.10.2018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07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/>
              <a:t>08.10.2018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22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/>
              <a:t>08.10.2018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34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/>
              <a:t>08.10.2018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07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/>
              <a:t>08.10.2018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94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2.jp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hyperlink" Target="http://academy.prosv.ru/teachers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4293096"/>
            <a:ext cx="5328592" cy="158417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Constantia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Constantia" pitchFamily="18" charset="0"/>
              </a:rPr>
            </a:br>
            <a:endParaRPr lang="ru-RU" sz="20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4293096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Исследование компетенций учителей, обеспечивающих </a:t>
            </a:r>
            <a:r>
              <a:rPr lang="ru-RU" b="1" dirty="0">
                <a:solidFill>
                  <a:schemeClr val="bg1"/>
                </a:solidFill>
              </a:rPr>
              <a:t>формирование предметных результатов в ходе освоения </a:t>
            </a:r>
            <a:r>
              <a:rPr lang="ru-RU" b="1" dirty="0" smtClean="0">
                <a:solidFill>
                  <a:schemeClr val="bg1"/>
                </a:solidFill>
              </a:rPr>
              <a:t>обучающимися </a:t>
            </a:r>
            <a:r>
              <a:rPr lang="ru-RU" b="1" dirty="0">
                <a:solidFill>
                  <a:schemeClr val="bg1"/>
                </a:solidFill>
              </a:rPr>
              <a:t>основной образовательной программы основного </a:t>
            </a:r>
            <a:r>
              <a:rPr lang="ru-RU" b="1" dirty="0" smtClean="0">
                <a:solidFill>
                  <a:schemeClr val="bg1"/>
                </a:solidFill>
              </a:rPr>
              <a:t>общего </a:t>
            </a:r>
            <a:r>
              <a:rPr lang="ru-RU" b="1" dirty="0">
                <a:solidFill>
                  <a:schemeClr val="bg1"/>
                </a:solidFill>
              </a:rPr>
              <a:t>и/или среднего общего образования на </a:t>
            </a:r>
            <a:r>
              <a:rPr lang="ru-RU" b="1" dirty="0" smtClean="0">
                <a:solidFill>
                  <a:schemeClr val="bg1"/>
                </a:solidFill>
              </a:rPr>
              <a:t>территории </a:t>
            </a:r>
            <a:r>
              <a:rPr lang="ru-RU" b="1" dirty="0">
                <a:solidFill>
                  <a:schemeClr val="bg1"/>
                </a:solidFill>
              </a:rPr>
              <a:t>Томской области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4513973"/>
            <a:ext cx="23351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Центр аттестации</a:t>
            </a:r>
          </a:p>
          <a:p>
            <a:r>
              <a:rPr lang="ru-RU" dirty="0" smtClean="0"/>
              <a:t> педагогических </a:t>
            </a:r>
          </a:p>
          <a:p>
            <a:r>
              <a:rPr lang="ru-RU" dirty="0" smtClean="0"/>
              <a:t>работников ТОИПКРО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6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32160"/>
            <a:ext cx="4248473" cy="616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1013" y="630872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7B368D5-3EB2-4131-84EE-56C73AFCA250}" type="slidenum">
              <a:rPr lang="ru-RU" altLang="ru-RU" sz="1800">
                <a:solidFill>
                  <a:srgbClr val="31859C"/>
                </a:solidFill>
              </a:rPr>
              <a:pPr/>
              <a:t>10</a:t>
            </a:fld>
            <a:endParaRPr lang="ru-RU" altLang="ru-RU" sz="1800" dirty="0">
              <a:solidFill>
                <a:srgbClr val="31859C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683568" y="764704"/>
            <a:ext cx="1872208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9092" y="1780539"/>
            <a:ext cx="4784395" cy="38164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8297" y="5694312"/>
            <a:ext cx="5400600" cy="728464"/>
          </a:xfrm>
          <a:prstGeom prst="rect">
            <a:avLst/>
          </a:prstGeom>
          <a:noFill/>
          <a:ln>
            <a:solidFill>
              <a:srgbClr val="2EA2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/>
          <p:cNvSpPr/>
          <p:nvPr/>
        </p:nvSpPr>
        <p:spPr>
          <a:xfrm>
            <a:off x="4926508" y="2480816"/>
            <a:ext cx="3670961" cy="2304256"/>
          </a:xfrm>
          <a:prstGeom prst="leftArrow">
            <a:avLst>
              <a:gd name="adj1" fmla="val 63963"/>
              <a:gd name="adj2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До начала диагностической работы</a:t>
            </a:r>
            <a:endParaRPr lang="ru-RU" sz="2800" b="1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5528897" y="4797152"/>
            <a:ext cx="3435591" cy="2027973"/>
          </a:xfrm>
          <a:prstGeom prst="leftArrow">
            <a:avLst>
              <a:gd name="adj1" fmla="val 62525"/>
              <a:gd name="adj2" fmla="val 50000"/>
            </a:avLst>
          </a:prstGeom>
          <a:solidFill>
            <a:srgbClr val="00B3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После выполнения диагностической работы</a:t>
            </a:r>
            <a:endParaRPr lang="ru-RU" sz="2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017" y="84794"/>
            <a:ext cx="5398471" cy="233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450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1013" y="630872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7B368D5-3EB2-4131-84EE-56C73AFCA250}" type="slidenum">
              <a:rPr lang="ru-RU" altLang="ru-RU" sz="1800">
                <a:solidFill>
                  <a:srgbClr val="31859C"/>
                </a:solidFill>
              </a:rPr>
              <a:pPr/>
              <a:t>11</a:t>
            </a:fld>
            <a:endParaRPr lang="ru-RU" altLang="ru-RU" sz="1800" dirty="0">
              <a:solidFill>
                <a:srgbClr val="31859C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22" y="123478"/>
            <a:ext cx="67246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fiction-books.ru/img/10157939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1704188" cy="127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nachalo4ka.ru/wp-content/uploads/2014/08/fon-shkolnaya-doska-1-sentyabry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780" y="1466781"/>
            <a:ext cx="1956763" cy="119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52" y="1837812"/>
            <a:ext cx="4931519" cy="352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53" y="5466762"/>
            <a:ext cx="5867623" cy="120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1115615" y="2708920"/>
            <a:ext cx="1638695" cy="10584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934962" y="3501008"/>
            <a:ext cx="54880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395536" y="4725144"/>
            <a:ext cx="1728192" cy="144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1270555" y="5949280"/>
            <a:ext cx="949733" cy="432047"/>
          </a:xfrm>
          <a:prstGeom prst="straightConnector1">
            <a:avLst/>
          </a:prstGeom>
          <a:ln w="38100">
            <a:solidFill>
              <a:srgbClr val="00B3F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670" y="2994945"/>
            <a:ext cx="3530932" cy="235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220072" y="2780928"/>
            <a:ext cx="3816424" cy="151216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97109" y="5393295"/>
            <a:ext cx="2030492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Заполняем черной</a:t>
            </a:r>
          </a:p>
          <a:p>
            <a:r>
              <a:rPr lang="ru-RU" dirty="0" smtClean="0"/>
              <a:t> гелиевой ручкой!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4614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1013" y="630872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7B368D5-3EB2-4131-84EE-56C73AFCA250}" type="slidenum">
              <a:rPr lang="ru-RU" altLang="ru-RU" sz="1800">
                <a:solidFill>
                  <a:srgbClr val="31859C"/>
                </a:solidFill>
              </a:rPr>
              <a:pPr/>
              <a:t>12</a:t>
            </a:fld>
            <a:endParaRPr lang="ru-RU" altLang="ru-RU" sz="1800" dirty="0">
              <a:solidFill>
                <a:srgbClr val="31859C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350945" cy="317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s://www.rsu.edu.ru/wp-content/uploads/2014/01/fil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97151"/>
            <a:ext cx="3360528" cy="188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558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4293096"/>
            <a:ext cx="5328592" cy="158417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n-lt"/>
              </a:rPr>
              <a:t>Спасибо за внимание!</a:t>
            </a:r>
            <a:endParaRPr lang="ru-RU" sz="4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265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1013" y="630872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7B368D5-3EB2-4131-84EE-56C73AFCA250}" type="slidenum">
              <a:rPr lang="ru-RU" altLang="ru-RU" sz="1800">
                <a:solidFill>
                  <a:srgbClr val="31859C"/>
                </a:solidFill>
              </a:rPr>
              <a:pPr/>
              <a:t>2</a:t>
            </a:fld>
            <a:endParaRPr lang="ru-RU" altLang="ru-RU" sz="1800" dirty="0">
              <a:solidFill>
                <a:srgbClr val="31859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412776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b="1" dirty="0"/>
              <a:t>разработка и апробация </a:t>
            </a:r>
            <a:r>
              <a:rPr lang="ru-RU" sz="2400" dirty="0"/>
              <a:t>инструментария для получения достоверной информации об уровне владения </a:t>
            </a:r>
            <a:r>
              <a:rPr lang="ru-RU" sz="2400" b="1" dirty="0">
                <a:solidFill>
                  <a:srgbClr val="C00000"/>
                </a:solidFill>
              </a:rPr>
              <a:t>предметными и методическими компетенциями </a:t>
            </a:r>
            <a:r>
              <a:rPr lang="ru-RU" sz="2400" dirty="0"/>
              <a:t>учителями, обеспечивающими предметные результаты освоения обучающимися основной образовательной программы основного общего и/или среднего общего образования по предметам (учебным предметам)/предметным областям: «История», «Обществознание», «Экономика», «Право», «Россия в мире</a:t>
            </a:r>
            <a:r>
              <a:rPr lang="ru-RU" sz="2400" dirty="0" smtClean="0"/>
              <a:t>»,  </a:t>
            </a:r>
            <a:r>
              <a:rPr lang="ru-RU" sz="2400" dirty="0"/>
              <a:t>«Русский язык и литература», «Математика и информатика», «Родной язык и родная литература», «Основы духовно-нравственной культуры народов России».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260648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Цели исследования предметных и методических компетенций учителей (далее – Исследование)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22" name="Picture 2" descr="http://freevoice.online/wp-content/uploads/2017/03/%D1%86%D0%B5%D0%BB%D1%8C_%D0%B2_%D0%BF%D0%B5%D0%BD%D0%B8%D0%B8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17232"/>
            <a:ext cx="1423805" cy="106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597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60648"/>
            <a:ext cx="6390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Порядок 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и технологии проведения процедур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исследования организатором Исследования 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268760"/>
            <a:ext cx="885698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При проведении исследования последовательно реализуется 6 процедур и осуществляется мониторинг прохождения процедур исследования с применением специализированного портала ABBYY Мониторинг: </a:t>
            </a:r>
          </a:p>
          <a:p>
            <a:r>
              <a:rPr lang="ru-RU" sz="2200" dirty="0"/>
              <a:t>1. Печать комплектов диагностических работ. </a:t>
            </a:r>
          </a:p>
          <a:p>
            <a:r>
              <a:rPr lang="ru-RU" sz="2200" dirty="0"/>
              <a:t>2. Сбор дополнительной информации об учителях-участниках исследования. </a:t>
            </a:r>
          </a:p>
          <a:p>
            <a:r>
              <a:rPr lang="ru-RU" sz="2200" dirty="0"/>
              <a:t>3. Выполнение диагностической работы. </a:t>
            </a:r>
          </a:p>
          <a:p>
            <a:r>
              <a:rPr lang="ru-RU" sz="2200" dirty="0"/>
              <a:t>4. Сбор мнений учителей о содержании диагностической работы. </a:t>
            </a:r>
          </a:p>
          <a:p>
            <a:r>
              <a:rPr lang="ru-RU" sz="2200" dirty="0"/>
              <a:t>5. Обработка бланков ответов. </a:t>
            </a:r>
            <a:endParaRPr lang="ru-RU" sz="2200" dirty="0" smtClean="0"/>
          </a:p>
          <a:p>
            <a:endParaRPr lang="ru-RU" sz="2200" dirty="0"/>
          </a:p>
          <a:p>
            <a:r>
              <a:rPr lang="ru-RU" sz="2200" i="1" dirty="0"/>
              <a:t>6. Экспертная оценка результатов выполнения диагностической работы. </a:t>
            </a:r>
          </a:p>
          <a:p>
            <a:r>
              <a:rPr lang="ru-RU" sz="2200" i="1" dirty="0"/>
              <a:t>7. Формирование итоговых оценок. </a:t>
            </a:r>
          </a:p>
          <a:p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</a:rPr>
              <a:t>*Организатор 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</a:rPr>
              <a:t>исследования участвует в осуществлении процедур 1-5. </a:t>
            </a:r>
          </a:p>
        </p:txBody>
      </p:sp>
    </p:spTree>
    <p:extLst>
      <p:ext uri="{BB962C8B-B14F-4D97-AF65-F5344CB8AC3E}">
        <p14:creationId xmlns:p14="http://schemas.microsoft.com/office/powerpoint/2010/main" val="3248677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1013" y="630872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7B368D5-3EB2-4131-84EE-56C73AFCA250}" type="slidenum">
              <a:rPr lang="ru-RU" altLang="ru-RU" sz="1800">
                <a:solidFill>
                  <a:srgbClr val="31859C"/>
                </a:solidFill>
              </a:rPr>
              <a:pPr/>
              <a:t>4</a:t>
            </a:fld>
            <a:endParaRPr lang="ru-RU" altLang="ru-RU" sz="1800" dirty="0">
              <a:solidFill>
                <a:srgbClr val="31859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700808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 </a:t>
            </a:r>
            <a:r>
              <a:rPr lang="ru-RU" sz="2400" dirty="0"/>
              <a:t>организации или участию в процедурах исследования привлечены следующие категории специалистов: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федеральные </a:t>
            </a:r>
            <a:r>
              <a:rPr lang="ru-RU" sz="2400" dirty="0"/>
              <a:t>координаторы исследования;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региональные </a:t>
            </a:r>
            <a:r>
              <a:rPr lang="ru-RU" sz="2400" dirty="0"/>
              <a:t>координаторы исследования;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учителя </a:t>
            </a:r>
            <a:r>
              <a:rPr lang="ru-RU" sz="2400" dirty="0"/>
              <a:t>- участники исследования;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организаторы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исследования;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руководители </a:t>
            </a:r>
            <a:r>
              <a:rPr lang="ru-RU" sz="2400" dirty="0"/>
              <a:t>образовательных организаций, учителя которых являются участниками исследования;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технические </a:t>
            </a:r>
            <a:r>
              <a:rPr lang="ru-RU" sz="2400" dirty="0"/>
              <a:t>специалисты;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привлеченные </a:t>
            </a:r>
            <a:r>
              <a:rPr lang="ru-RU" sz="2400" dirty="0"/>
              <a:t>эксперты.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90909" y="404664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Категории специалистов, привлекаемые к участию или организации процедур исследования 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913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1013" y="630872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7B368D5-3EB2-4131-84EE-56C73AFCA250}" type="slidenum">
              <a:rPr lang="ru-RU" altLang="ru-RU" sz="1800">
                <a:solidFill>
                  <a:srgbClr val="31859C"/>
                </a:solidFill>
              </a:rPr>
              <a:pPr/>
              <a:t>5</a:t>
            </a:fld>
            <a:endParaRPr lang="ru-RU" altLang="ru-RU" sz="1800" dirty="0">
              <a:solidFill>
                <a:srgbClr val="31859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260648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Технология проведения процедур исследования 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2656" y="1208227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Выполнение диагностических работ и заполнение бланка Опросника осуществляется в пунктах проведения исследований. </a:t>
            </a:r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48930"/>
              </p:ext>
            </p:extLst>
          </p:nvPr>
        </p:nvGraphicFramePr>
        <p:xfrm>
          <a:off x="368640" y="2060848"/>
          <a:ext cx="8424936" cy="4423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24936"/>
              </a:tblGrid>
              <a:tr h="133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Наименование пункта проведения Исследования, его местоположение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136" marR="23136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00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Муниципальное бюджетное </a:t>
                      </a: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общеобразовательное </a:t>
                      </a: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учреждение «Каргасокская СОШ-интернат №1» 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136" marR="231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7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Муниципальное автономное общеобразовательное учреждение «</a:t>
                      </a:r>
                      <a:r>
                        <a:rPr lang="ru-RU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Молчановская</a:t>
                      </a: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средняя общеобразовательная школа №1</a:t>
                      </a: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»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136" marR="231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00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Муниципальное бюджетное общеобразовательное учреждение средняя общеобразовательная школа №1 </a:t>
                      </a:r>
                      <a:r>
                        <a:rPr lang="ru-RU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г.Кедрового</a:t>
                      </a: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. 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136" marR="231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00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Муниципальное бюджетное общеобразовательное учреждение «Зырянская СОШ</a:t>
                      </a: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»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136" marR="231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00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Муниципальное бюджетное общеобразовательное учреждение «СОШ № 198» , г. Северск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136" marR="231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7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Муниципальное автономное общеобразовательное учреждение «Кожевниковская средняя общеобразовательная школа №1». 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136" marR="231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00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Муниципальное автономное общеобразовательное учреждение - средняя общеобразовательная школа №4, г. Асино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136" marR="231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00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Муниципальное автономное общеобразовательное учреждение «СОШ № </a:t>
                      </a: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2»</a:t>
                      </a:r>
                      <a:r>
                        <a:rPr lang="ru-RU" sz="16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г.Колпашево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136" marR="231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39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Муниципальное казенное общеобразовательное учреждение «</a:t>
                      </a:r>
                      <a:r>
                        <a:rPr lang="ru-RU" sz="16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Берегаевская</a:t>
                      </a: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средняя общеобразовательная школа», </a:t>
                      </a: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Тегульдетский район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136" marR="231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7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ТОИПКРО,  </a:t>
                      </a: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г. </a:t>
                      </a: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Томск+ подведомственные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136" marR="231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4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Муниципальное общеобразовательное учреждение «СОШ № 3» </a:t>
                      </a: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г</a:t>
                      </a: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. Стрежевой</a:t>
                      </a: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,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136" marR="231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94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1013" y="630872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7B368D5-3EB2-4131-84EE-56C73AFCA250}" type="slidenum">
              <a:rPr lang="ru-RU" altLang="ru-RU" sz="1800">
                <a:solidFill>
                  <a:srgbClr val="31859C"/>
                </a:solidFill>
              </a:rPr>
              <a:pPr/>
              <a:t>6</a:t>
            </a:fld>
            <a:endParaRPr lang="ru-RU" altLang="ru-RU" sz="1800" dirty="0">
              <a:solidFill>
                <a:srgbClr val="31859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260648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Технология проведения процедур исследования 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269174"/>
              </p:ext>
            </p:extLst>
          </p:nvPr>
        </p:nvGraphicFramePr>
        <p:xfrm>
          <a:off x="285387" y="1484784"/>
          <a:ext cx="8640960" cy="466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0"/>
              </a:tblGrid>
              <a:tr h="133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Наименование пункта проведения Исследования, его местоположение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136" marR="23136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00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Муниципальное казенное общеобразовательное учреждение «Шегарская СОШ №2</a:t>
                      </a: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»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136" marR="231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47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18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Бакчарская</a:t>
                      </a: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136" marR="231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00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Муниципальное бюджетное общеобразовательное учреждение «Парабельская гимназия</a:t>
                      </a: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»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136" marR="231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27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Муниципальное бюджетное общеобразовательное учреждение «Белоярская школа №1</a:t>
                      </a: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»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136" marR="231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00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Муниципальное бюджетное общеобразовательное учреждение «Первомайская СОШ</a:t>
                      </a: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»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136" marR="231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336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Муниципальное бюджетное общеобразовательное учреждение «</a:t>
                      </a:r>
                      <a:r>
                        <a:rPr lang="ru-RU" sz="18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Зоркальцевская</a:t>
                      </a: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136" marR="231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4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Муниципальное автономное общеобразовательное учреждение Чаинского района «Подгорнская средняя общеобразовательная школа</a:t>
                      </a: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»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136" marR="231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00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Муниципальное автономное общеобразовательное учреждение СОШ№</a:t>
                      </a: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с.Александровское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136" marR="231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7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Муниципальное бюджетное общеобразовательное учреждение «Кривошеинская СОШ им. Героя Советского Союза Ф.М. Зинченко</a:t>
                      </a: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»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136" marR="231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2560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1013" y="630872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7B368D5-3EB2-4131-84EE-56C73AFCA250}" type="slidenum">
              <a:rPr lang="ru-RU" altLang="ru-RU" sz="1800">
                <a:solidFill>
                  <a:srgbClr val="31859C"/>
                </a:solidFill>
              </a:rPr>
              <a:pPr/>
              <a:t>7</a:t>
            </a:fld>
            <a:endParaRPr lang="ru-RU" altLang="ru-RU" sz="1800" dirty="0">
              <a:solidFill>
                <a:srgbClr val="31859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16632"/>
            <a:ext cx="7412694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Учителя-участники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/>
              <a:t>исследования приглашаются в пункты проведения исследования с 08 октября 2018 г. по 16 октября 2018 г. в соответствии с установленным </a:t>
            </a:r>
            <a:r>
              <a:rPr lang="ru-RU" dirty="0" smtClean="0"/>
              <a:t>графиком.</a:t>
            </a:r>
          </a:p>
          <a:p>
            <a:r>
              <a:rPr lang="ru-RU" u="sng" dirty="0" smtClean="0"/>
              <a:t>Информирование</a:t>
            </a:r>
            <a:r>
              <a:rPr lang="ru-RU" dirty="0" smtClean="0"/>
              <a:t> </a:t>
            </a:r>
            <a:r>
              <a:rPr lang="ru-RU" dirty="0"/>
              <a:t>учителей осуществляется </a:t>
            </a:r>
            <a:r>
              <a:rPr lang="ru-RU" u="sng" dirty="0"/>
              <a:t>через организаторов исследования, руководителей образовательных организаций</a:t>
            </a:r>
            <a:r>
              <a:rPr lang="ru-RU" dirty="0"/>
              <a:t>, в которых работают </a:t>
            </a:r>
            <a:r>
              <a:rPr lang="ru-RU" dirty="0" smtClean="0"/>
              <a:t>учителя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73356"/>
            <a:ext cx="8072376" cy="449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5297088" y="3538006"/>
            <a:ext cx="648072" cy="9149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008629" y="4452972"/>
            <a:ext cx="553164" cy="9202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905263" y="5373214"/>
            <a:ext cx="555169" cy="9341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79262" y="3499619"/>
            <a:ext cx="1418456" cy="9144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Томская область</a:t>
            </a:r>
            <a:endParaRPr lang="ru-RU" b="1" dirty="0"/>
          </a:p>
        </p:txBody>
      </p:sp>
      <p:cxnSp>
        <p:nvCxnSpPr>
          <p:cNvPr id="10" name="Прямая со стрелкой 9"/>
          <p:cNvCxnSpPr>
            <a:endCxn id="4" idx="6"/>
          </p:cNvCxnSpPr>
          <p:nvPr/>
        </p:nvCxnSpPr>
        <p:spPr>
          <a:xfrm flipH="1" flipV="1">
            <a:off x="5945160" y="3995490"/>
            <a:ext cx="1406222" cy="8158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7" idx="7"/>
          </p:cNvCxnSpPr>
          <p:nvPr/>
        </p:nvCxnSpPr>
        <p:spPr>
          <a:xfrm flipH="1">
            <a:off x="6480784" y="4077072"/>
            <a:ext cx="917702" cy="5106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8132948" y="4319545"/>
            <a:ext cx="96351" cy="9096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770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1013" y="630872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7B368D5-3EB2-4131-84EE-56C73AFCA250}" type="slidenum">
              <a:rPr lang="ru-RU" altLang="ru-RU" sz="1800">
                <a:solidFill>
                  <a:srgbClr val="31859C"/>
                </a:solidFill>
              </a:rPr>
              <a:pPr/>
              <a:t>8</a:t>
            </a:fld>
            <a:endParaRPr lang="ru-RU" altLang="ru-RU" sz="1800" dirty="0">
              <a:solidFill>
                <a:srgbClr val="31859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188640"/>
            <a:ext cx="65527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Требования к пункту проведения исследования 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6331" y="1268760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пункте проведения исследования для проведения диагностических работ должна быть выделена одна или несколько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аудиторий</a:t>
            </a:r>
            <a:r>
              <a:rPr lang="ru-RU" dirty="0"/>
              <a:t>. Количество и расположение аудиторий определяется исходя из особенностей рассадки участников и общей численности участников исследования в пункте проведения исследования.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6822" y="2746088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каждого участника диагностической работы должно быть выделено отдельное рабочее место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(индивидуальный стол и стул), </a:t>
            </a:r>
            <a:r>
              <a:rPr lang="ru-RU" dirty="0"/>
              <a:t>т.к. последующая рассадка участников диагностической работы должна производиться по одному участнику за парту (рабочее место). </a:t>
            </a:r>
          </a:p>
          <a:p>
            <a:r>
              <a:rPr lang="ru-RU" dirty="0"/>
              <a:t>В аудиториях должны быть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закрыты стенды, плакаты и иные матери</a:t>
            </a:r>
            <a:r>
              <a:rPr lang="ru-RU" b="1" dirty="0">
                <a:solidFill>
                  <a:srgbClr val="2EA2A2"/>
                </a:solidFill>
              </a:rPr>
              <a:t>алы </a:t>
            </a:r>
            <a:r>
              <a:rPr lang="ru-RU" dirty="0"/>
              <a:t>со справочно-познавательной информацией по соответствующим учебным предметам. </a:t>
            </a:r>
          </a:p>
          <a:p>
            <a:r>
              <a:rPr lang="ru-RU" dirty="0"/>
              <a:t>В аудиториях должна быть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подготовлена бумага для черновиков </a:t>
            </a:r>
            <a:r>
              <a:rPr lang="ru-RU" dirty="0"/>
              <a:t>из расчета не менее двух листов на каждого участника диагностических работ. </a:t>
            </a:r>
          </a:p>
          <a:p>
            <a:r>
              <a:rPr lang="ru-RU" dirty="0"/>
              <a:t>Аудитория должна быть оборудована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доской </a:t>
            </a:r>
            <a:r>
              <a:rPr lang="ru-RU" dirty="0"/>
              <a:t>для записи времени начала и окончания диагностической работы. </a:t>
            </a:r>
          </a:p>
          <a:p>
            <a:r>
              <a:rPr lang="ru-RU" dirty="0"/>
              <a:t>В аудитории должны находиться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часы</a:t>
            </a:r>
            <a:r>
              <a:rPr lang="ru-RU" dirty="0"/>
              <a:t> с верно выставленным временем для контроля соблюдения регламента продолжительности диагностической работы. </a:t>
            </a:r>
          </a:p>
          <a:p>
            <a:r>
              <a:rPr lang="ru-RU" dirty="0"/>
              <a:t>В пункте проведения исследования должно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быть оборудовано рабочее место технического специалиста</a:t>
            </a:r>
            <a:r>
              <a:rPr lang="ru-RU" dirty="0"/>
              <a:t> с оборудованием и программным обеспечением, </a:t>
            </a:r>
          </a:p>
        </p:txBody>
      </p:sp>
    </p:spTree>
    <p:extLst>
      <p:ext uri="{BB962C8B-B14F-4D97-AF65-F5344CB8AC3E}">
        <p14:creationId xmlns:p14="http://schemas.microsoft.com/office/powerpoint/2010/main" val="1452951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1013" y="630872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7B368D5-3EB2-4131-84EE-56C73AFCA250}" type="slidenum">
              <a:rPr lang="ru-RU" altLang="ru-RU" sz="1800">
                <a:solidFill>
                  <a:srgbClr val="31859C"/>
                </a:solidFill>
              </a:rPr>
              <a:pPr/>
              <a:t>9</a:t>
            </a:fld>
            <a:endParaRPr lang="ru-RU" altLang="ru-RU" sz="1800" dirty="0">
              <a:solidFill>
                <a:srgbClr val="31859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188640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Последовательность действий организатора исследования 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96670"/>
            <a:ext cx="8715127" cy="511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816" y="6309320"/>
            <a:ext cx="3391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academy.prosv.ru/teachers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286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5874</TotalTime>
  <Words>763</Words>
  <Application>Microsoft Office PowerPoint</Application>
  <PresentationFormat>Экран (4:3)</PresentationFormat>
  <Paragraphs>91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ФГОС  основной образовательной школы в штатном режиме</dc:title>
  <dc:creator>Елена</dc:creator>
  <cp:lastModifiedBy>Сергей М. Никульшин</cp:lastModifiedBy>
  <cp:revision>496</cp:revision>
  <cp:lastPrinted>2018-08-21T09:58:01Z</cp:lastPrinted>
  <dcterms:created xsi:type="dcterms:W3CDTF">2015-08-07T17:34:38Z</dcterms:created>
  <dcterms:modified xsi:type="dcterms:W3CDTF">2018-10-08T02:51:40Z</dcterms:modified>
</cp:coreProperties>
</file>