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2" r:id="rId4"/>
    <p:sldId id="263" r:id="rId5"/>
    <p:sldId id="264" r:id="rId6"/>
    <p:sldId id="265" r:id="rId7"/>
  </p:sldIdLst>
  <p:sldSz cx="12192000" cy="6858000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2E600"/>
    <a:srgbClr val="DAD00C"/>
    <a:srgbClr val="E6DB00"/>
    <a:srgbClr val="0000FF"/>
    <a:srgbClr val="66FF33"/>
    <a:srgbClr val="0099FF"/>
    <a:srgbClr val="E0E501"/>
    <a:srgbClr val="FFF901"/>
    <a:srgbClr val="043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86" autoAdjust="0"/>
  </p:normalViewPr>
  <p:slideViewPr>
    <p:cSldViewPr>
      <p:cViewPr varScale="1">
        <p:scale>
          <a:sx n="93" d="100"/>
          <a:sy n="93" d="100"/>
        </p:scale>
        <p:origin x="13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92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7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1" y="5592824"/>
            <a:ext cx="10945216" cy="932521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31371" y="1988840"/>
            <a:ext cx="11041227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599723" y="-27384"/>
            <a:ext cx="8448939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7382" y="1999382"/>
            <a:ext cx="5664629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88022" y="1999382"/>
            <a:ext cx="5664629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9723" y="-27384"/>
            <a:ext cx="8448939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371" y="1988840"/>
            <a:ext cx="11041227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рапеция 17"/>
          <p:cNvSpPr/>
          <p:nvPr/>
        </p:nvSpPr>
        <p:spPr>
          <a:xfrm rot="16200000">
            <a:off x="2790516" y="-2673884"/>
            <a:ext cx="6610968" cy="12192000"/>
          </a:xfrm>
          <a:prstGeom prst="trapezoid">
            <a:avLst>
              <a:gd name="adj" fmla="val 40092"/>
            </a:avLst>
          </a:prstGeom>
          <a:solidFill>
            <a:srgbClr val="FFFF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32104" y="3568962"/>
            <a:ext cx="5139633" cy="3289038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3573024"/>
            <a:ext cx="4511824" cy="3290697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5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Параллелограмм 18"/>
          <p:cNvSpPr/>
          <p:nvPr/>
        </p:nvSpPr>
        <p:spPr>
          <a:xfrm>
            <a:off x="3575720" y="3573016"/>
            <a:ext cx="5112568" cy="3290376"/>
          </a:xfrm>
          <a:prstGeom prst="parallelogram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230217" y="614720"/>
            <a:ext cx="1008112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Региональная </a:t>
            </a:r>
            <a:r>
              <a:rPr 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программа</a:t>
            </a:r>
            <a:endParaRPr lang="ru-RU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  <a:p>
            <a:r>
              <a:rPr lang="ru-RU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«Профессионализация молодых педагогов: от адаптации к педагогической индивидуальности»</a:t>
            </a:r>
            <a:endParaRPr lang="ru-RU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5099"/>
            <a:ext cx="2471908" cy="279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 flipV="1">
            <a:off x="-7044" y="5661248"/>
            <a:ext cx="2135560" cy="936104"/>
          </a:xfrm>
          <a:prstGeom prst="line">
            <a:avLst/>
          </a:prstGeom>
          <a:ln w="69850"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9157120" y="685963"/>
            <a:ext cx="2837029" cy="1018714"/>
          </a:xfrm>
          <a:prstGeom prst="line">
            <a:avLst/>
          </a:prstGeom>
          <a:ln w="698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8003647" y="1687185"/>
            <a:ext cx="1161890" cy="1144018"/>
          </a:xfrm>
          <a:prstGeom prst="line">
            <a:avLst/>
          </a:prstGeom>
          <a:ln w="69850"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687106" y="2928268"/>
            <a:ext cx="4350821" cy="1453385"/>
          </a:xfrm>
          <a:prstGeom prst="line">
            <a:avLst/>
          </a:prstGeom>
          <a:ln w="69850"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095886" y="4284588"/>
            <a:ext cx="1591220" cy="1385912"/>
          </a:xfrm>
          <a:prstGeom prst="line">
            <a:avLst/>
          </a:prstGeom>
          <a:ln w="69850"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542942" y="4205976"/>
            <a:ext cx="223068" cy="2294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79376" y="6221456"/>
            <a:ext cx="223068" cy="2294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889855" y="2718733"/>
            <a:ext cx="223068" cy="2294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876151" y="6348194"/>
            <a:ext cx="625426" cy="15856"/>
          </a:xfrm>
          <a:prstGeom prst="line">
            <a:avLst/>
          </a:prstGeom>
          <a:ln w="412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3863752" y="4344154"/>
            <a:ext cx="625426" cy="15856"/>
          </a:xfrm>
          <a:prstGeom prst="line">
            <a:avLst/>
          </a:prstGeom>
          <a:ln w="412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8181878" y="2831203"/>
            <a:ext cx="402714" cy="11139"/>
          </a:xfrm>
          <a:prstGeom prst="line">
            <a:avLst/>
          </a:prstGeom>
          <a:ln w="412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Заголовок 1"/>
          <p:cNvSpPr txBox="1">
            <a:spLocks/>
          </p:cNvSpPr>
          <p:nvPr/>
        </p:nvSpPr>
        <p:spPr>
          <a:xfrm>
            <a:off x="5519936" y="3829131"/>
            <a:ext cx="6901494" cy="3799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90039" y="5921062"/>
            <a:ext cx="4794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молодых педагогов Томской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в образовательной среде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166610" y="402131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Непрерывное повышение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квалификации молодых педагогов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055930" y="241296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сообщества </a:t>
            </a:r>
          </a:p>
          <a:p>
            <a:pPr lvl="0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молодых педагогов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1937" y="294727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Томской области комфортной среды для становления и развития молодых педагогов, а также формирование положительного образа современного </a:t>
            </a:r>
          </a:p>
          <a:p>
            <a:pPr algn="just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>
          <a:xfrm>
            <a:off x="263352" y="141755"/>
            <a:ext cx="6208260" cy="237626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 3-ех дневная выездная образовательная смена для молодых педагогов</a:t>
            </a:r>
          </a:p>
          <a:p>
            <a:pPr algn="l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КОГДА? август</a:t>
            </a:r>
          </a:p>
          <a:p>
            <a:pPr algn="l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ЗАЧЕМ? повышение квалификации, 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и формирование предпосылок для создания сообщества молодых педагогов</a:t>
            </a:r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7757" y="5757460"/>
            <a:ext cx="11496600" cy="13608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endParaRPr lang="ru-RU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6304" y="2924944"/>
            <a:ext cx="5734882" cy="280831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мастерская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 4 образовательных блока для молодых педагогов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КОГДА? ноябрь, январь, март, май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ЗАЧЕМ? повышение квалификации, ликвидации профессиональных дефицитов молодых педагогов, создание единого поля деятельности, с целью формирования сообщества молодых педагогов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736164" y="306094"/>
            <a:ext cx="5455836" cy="280831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к вершинам профессионального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 конкурс профессионального мастерства для молодых педагогов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КОГДА? февраль – март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ЗАЧЕМ? выявление талантливых молодых педагогов, с целью их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роста, поддержки и поощрения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328248" y="3356993"/>
            <a:ext cx="3585964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84032" y="3212976"/>
            <a:ext cx="5375920" cy="292387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Игровой чемпионат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с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ерия интеллектуальных игр для молодых педагогов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КОГДА? с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ентябрь, ноябрь, февраль, апрель 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ЗАЧЕМ?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командообразование сообщества молодых педагогов, организация пространства неформального общения, создание положительного интеллектуального досуга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15103" y="346713"/>
            <a:ext cx="2914698" cy="497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68780" y="3044409"/>
            <a:ext cx="2823867" cy="48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2236" y="625783"/>
            <a:ext cx="2703687" cy="462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40"/>
          <a:stretch/>
        </p:blipFill>
        <p:spPr bwMode="auto">
          <a:xfrm>
            <a:off x="2489820" y="2489751"/>
            <a:ext cx="2411455" cy="158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2" b="35938"/>
          <a:stretch/>
        </p:blipFill>
        <p:spPr bwMode="auto">
          <a:xfrm>
            <a:off x="6478591" y="5381202"/>
            <a:ext cx="1925397" cy="126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" t="65792" r="504" b="1248"/>
          <a:stretch/>
        </p:blipFill>
        <p:spPr bwMode="auto">
          <a:xfrm>
            <a:off x="10007152" y="2649923"/>
            <a:ext cx="2160240" cy="142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83432" y="187521"/>
            <a:ext cx="11509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9"/>
          <p:cNvSpPr/>
          <p:nvPr/>
        </p:nvSpPr>
        <p:spPr>
          <a:xfrm>
            <a:off x="441132" y="1751417"/>
            <a:ext cx="37101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826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4826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дорожной карты по работе</a:t>
            </a:r>
          </a:p>
          <a:p>
            <a:pPr algn="ctr">
              <a:tabLst>
                <a:tab pos="4826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молодыми педагогами в муниципалитетах Томской области и г. Томска</a:t>
            </a:r>
          </a:p>
        </p:txBody>
      </p:sp>
      <p:sp>
        <p:nvSpPr>
          <p:cNvPr id="7" name="Rectangle 19"/>
          <p:cNvSpPr/>
          <p:nvPr/>
        </p:nvSpPr>
        <p:spPr>
          <a:xfrm>
            <a:off x="3905911" y="4251587"/>
            <a:ext cx="3612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826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4826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утверждение единой региональной программы по работе с молодыми педагогами Томской области</a:t>
            </a:r>
          </a:p>
        </p:txBody>
      </p:sp>
      <p:sp>
        <p:nvSpPr>
          <p:cNvPr id="15" name="Rectangle 19"/>
          <p:cNvSpPr/>
          <p:nvPr/>
        </p:nvSpPr>
        <p:spPr>
          <a:xfrm>
            <a:off x="7408314" y="1772760"/>
            <a:ext cx="38882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826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4826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и проведение мониторинга по итогам реализации региональной программы по работе с молодыми педагогами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75106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686217" y="2156476"/>
            <a:ext cx="3587122" cy="181355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37454" y="4358555"/>
            <a:ext cx="3793362" cy="1756163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45488" y="167813"/>
            <a:ext cx="3538059" cy="1749234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541741" y="548680"/>
            <a:ext cx="5444802" cy="5235462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9248096">
            <a:off x="9014084" y="1258077"/>
            <a:ext cx="700904" cy="535019"/>
          </a:xfrm>
          <a:prstGeom prst="triangle">
            <a:avLst>
              <a:gd name="adj" fmla="val 380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8" y="608364"/>
            <a:ext cx="703320" cy="70332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5422541" y="987391"/>
            <a:ext cx="288032" cy="2501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17828" y="254557"/>
            <a:ext cx="31555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программе не менее 50% молодых педагогов Томской области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34045" y="3118355"/>
            <a:ext cx="288032" cy="2501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72501" y="2210414"/>
            <a:ext cx="32094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16 региональных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54" y="2761638"/>
            <a:ext cx="824349" cy="824349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939331" y="4298836"/>
            <a:ext cx="37503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активного сообщества молодых педагогов региона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182693" y="4799218"/>
            <a:ext cx="288032" cy="2501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3945">
            <a:off x="199477" y="5091879"/>
            <a:ext cx="703320" cy="703320"/>
          </a:xfrm>
          <a:prstGeom prst="rect">
            <a:avLst/>
          </a:prstGeom>
        </p:spPr>
      </p:pic>
      <p:sp>
        <p:nvSpPr>
          <p:cNvPr id="39" name="Заголовок 4"/>
          <p:cNvSpPr>
            <a:spLocks noGrp="1"/>
          </p:cNvSpPr>
          <p:nvPr>
            <p:ph type="title"/>
          </p:nvPr>
        </p:nvSpPr>
        <p:spPr>
          <a:xfrm>
            <a:off x="5321267" y="2981398"/>
            <a:ext cx="6978819" cy="156509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6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>
          <a:xfrm rot="16200000">
            <a:off x="2790516" y="-2673884"/>
            <a:ext cx="6610968" cy="12192000"/>
          </a:xfrm>
          <a:prstGeom prst="trapezoid">
            <a:avLst>
              <a:gd name="adj" fmla="val 40092"/>
            </a:avLst>
          </a:prstGeom>
          <a:solidFill>
            <a:srgbClr val="FFFF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32104" y="3568962"/>
            <a:ext cx="5139633" cy="3289038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573024"/>
            <a:ext cx="4511824" cy="3290697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5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3575720" y="3573016"/>
            <a:ext cx="5112568" cy="3290376"/>
          </a:xfrm>
          <a:prstGeom prst="parallelogram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5099"/>
            <a:ext cx="2471908" cy="2798435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079412" y="1124744"/>
            <a:ext cx="1008112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Региональная </a:t>
            </a:r>
            <a:r>
              <a:rPr 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программа</a:t>
            </a:r>
          </a:p>
          <a:p>
            <a:endParaRPr lang="ru-RU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  <a:p>
            <a:r>
              <a:rPr lang="ru-RU" sz="2800" dirty="0" smtClean="0">
                <a:ln w="0"/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«Профессионализация молодых педагогов: </a:t>
            </a:r>
            <a:endParaRPr lang="ru-RU" sz="2800" dirty="0" smtClean="0">
              <a:ln w="0"/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  <a:p>
            <a:r>
              <a:rPr lang="ru-RU" sz="2800" dirty="0" smtClean="0">
                <a:ln w="0"/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от </a:t>
            </a:r>
            <a:r>
              <a:rPr lang="ru-RU" sz="2800" dirty="0" smtClean="0">
                <a:ln w="0"/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адаптации к педагогической индивидуальности»</a:t>
            </a:r>
          </a:p>
          <a:p>
            <a:r>
              <a:rPr lang="ru-RU" sz="2800" dirty="0" smtClean="0">
                <a:ln w="0"/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Контакты: 8(3822)90-20-56</a:t>
            </a:r>
          </a:p>
          <a:p>
            <a:r>
              <a:rPr lang="en-US" sz="2800" dirty="0">
                <a:ln w="0"/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c</a:t>
            </a:r>
            <a:r>
              <a:rPr lang="en-US" sz="2800" dirty="0" smtClean="0">
                <a:ln w="0"/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afedra.pip@yandex.ru</a:t>
            </a:r>
            <a:endParaRPr lang="ru-RU" sz="2800" dirty="0" smtClean="0">
              <a:ln w="0"/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  <a:p>
            <a:endParaRPr lang="ru-RU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83a4d896bf5acc7bc969396514be85c621df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293</Words>
  <Application>Microsoft Office PowerPoint</Application>
  <PresentationFormat>Широкоэкранный</PresentationFormat>
  <Paragraphs>53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Bahnschrift</vt:lpstr>
      <vt:lpstr>Calibri</vt:lpstr>
      <vt:lpstr>Times New Roman</vt:lpstr>
      <vt:lpstr>Тема Office</vt:lpstr>
      <vt:lpstr>Презентация PowerPoint</vt:lpstr>
      <vt:lpstr>Презентация PowerPoint</vt:lpstr>
      <vt:lpstr>МЕХАНИЗМ РЕАЛИЗАЦИИ</vt:lpstr>
      <vt:lpstr>Презентация PowerPoint</vt:lpstr>
      <vt:lpstr>ОЖИДАЕМЫЕ  РЕЗУЛЬТАТЫ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обучение</dc:title>
  <dc:creator>obstinate</dc:creator>
  <dc:description>Шаблон презентации с сайта https://presentation-creation.ru/</dc:description>
  <cp:lastModifiedBy>Оксана Михайловна Замятина</cp:lastModifiedBy>
  <cp:revision>412</cp:revision>
  <dcterms:created xsi:type="dcterms:W3CDTF">2018-02-25T09:09:03Z</dcterms:created>
  <dcterms:modified xsi:type="dcterms:W3CDTF">2019-12-13T02:30:29Z</dcterms:modified>
</cp:coreProperties>
</file>