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nteg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5648"/>
            <a:ext cx="6697289" cy="673235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00298" y="0"/>
            <a:ext cx="377076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аССОЦИАЦИЯ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57166"/>
            <a:ext cx="409086" cy="59400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Й</a:t>
            </a: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29586" y="500042"/>
            <a:ext cx="409086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Й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/>
          <p:cNvSpPr/>
          <p:nvPr/>
        </p:nvSpPr>
        <p:spPr>
          <a:xfrm>
            <a:off x="6415067" y="190207"/>
            <a:ext cx="2592000" cy="270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alibri"/>
              </a:rPr>
              <a:t>Какие задачи</a:t>
            </a:r>
            <a:endParaRPr lang="ru-RU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429388" y="142852"/>
            <a:ext cx="2592000" cy="2700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857356" y="3571876"/>
            <a:ext cx="2592000" cy="270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alibri"/>
              </a:rPr>
              <a:t>Какие формы работы выбрать</a:t>
            </a:r>
            <a:endParaRPr lang="ru-RU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857356" y="3571876"/>
            <a:ext cx="2592000" cy="2700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0051" y="190207"/>
            <a:ext cx="2592000" cy="270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alibri"/>
              </a:rPr>
              <a:t>Какова цель</a:t>
            </a:r>
            <a:endParaRPr lang="ru-RU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214290"/>
            <a:ext cx="2592000" cy="2700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40166" y="190207"/>
            <a:ext cx="2974908" cy="270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300" b="1" dirty="0" smtClean="0">
                <a:solidFill>
                  <a:srgbClr val="002060"/>
                </a:solidFill>
                <a:latin typeface="Calibri"/>
              </a:rPr>
              <a:t>Какие направления деятельности</a:t>
            </a:r>
            <a:endParaRPr lang="ru-RU" sz="3300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14678" y="214290"/>
            <a:ext cx="3000396" cy="2700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19067" y="3625060"/>
            <a:ext cx="2592000" cy="270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alibri"/>
              </a:rPr>
              <a:t>Как избежать дублирования</a:t>
            </a:r>
            <a:endParaRPr lang="ru-RU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72066" y="3643314"/>
            <a:ext cx="2592000" cy="2700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28575"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35948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2" grpId="1" animBg="1"/>
      <p:bldP spid="40" grpId="0" animBg="1"/>
      <p:bldP spid="51" grpId="0" animBg="1"/>
      <p:bldP spid="51" grpId="1" animBg="1"/>
      <p:bldP spid="8" grpId="0" animBg="1"/>
      <p:bldP spid="9" grpId="0" animBg="1"/>
      <p:bldP spid="9" grpId="1" animBg="1"/>
      <p:bldP spid="11" grpId="0" animBg="1"/>
      <p:bldP spid="12" grpId="0" animBg="1"/>
      <p:bldP spid="12" grpId="1" animBg="1"/>
      <p:bldP spid="14" grpId="0" animBg="1"/>
      <p:bldP spid="15" grpId="0" animBg="1"/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err="1" smtClean="0">
                <a:solidFill>
                  <a:srgbClr val="800000"/>
                </a:solidFill>
                <a:latin typeface="Times New Roman" pitchFamily="18" charset="0"/>
              </a:rPr>
              <a:t>Синквейн</a:t>
            </a:r>
            <a:endParaRPr lang="ru-RU" b="1" i="1" dirty="0" smtClean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3555" name="AutoShape 6"/>
          <p:cNvSpPr>
            <a:spLocks noChangeArrowheads="1"/>
          </p:cNvSpPr>
          <p:nvPr/>
        </p:nvSpPr>
        <p:spPr bwMode="auto">
          <a:xfrm>
            <a:off x="3276600" y="1125538"/>
            <a:ext cx="2303463" cy="503237"/>
          </a:xfrm>
          <a:prstGeom prst="flowChart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400" b="1" dirty="0" smtClean="0">
                <a:latin typeface="Times New Roman" pitchFamily="18" charset="0"/>
              </a:rPr>
              <a:t>Ассоциация</a:t>
            </a:r>
            <a:endParaRPr lang="ru-RU" altLang="ru-RU" sz="2400" b="1" dirty="0">
              <a:latin typeface="Times New Roman" pitchFamily="18" charset="0"/>
            </a:endParaRPr>
          </a:p>
        </p:txBody>
      </p:sp>
      <p:sp>
        <p:nvSpPr>
          <p:cNvPr id="23556" name="AutoShape 7"/>
          <p:cNvSpPr>
            <a:spLocks noChangeArrowheads="1"/>
          </p:cNvSpPr>
          <p:nvPr/>
        </p:nvSpPr>
        <p:spPr bwMode="auto">
          <a:xfrm>
            <a:off x="2195513" y="1773238"/>
            <a:ext cx="2087562" cy="57626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400" b="1" dirty="0">
                <a:latin typeface="Times New Roman" pitchFamily="18" charset="0"/>
              </a:rPr>
              <a:t>Признак</a:t>
            </a:r>
          </a:p>
        </p:txBody>
      </p:sp>
      <p:sp>
        <p:nvSpPr>
          <p:cNvPr id="23557" name="AutoShape 8"/>
          <p:cNvSpPr>
            <a:spLocks noChangeArrowheads="1"/>
          </p:cNvSpPr>
          <p:nvPr/>
        </p:nvSpPr>
        <p:spPr bwMode="auto">
          <a:xfrm>
            <a:off x="4716463" y="1773238"/>
            <a:ext cx="1873250" cy="57626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400" b="1" dirty="0">
                <a:latin typeface="Times New Roman" pitchFamily="18" charset="0"/>
              </a:rPr>
              <a:t>Признак</a:t>
            </a:r>
          </a:p>
        </p:txBody>
      </p: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684213" y="2565400"/>
            <a:ext cx="2374900" cy="576263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altLang="ru-RU" sz="2400" b="1" dirty="0">
                <a:latin typeface="Times New Roman" pitchFamily="18" charset="0"/>
              </a:rPr>
              <a:t>Действие</a:t>
            </a:r>
          </a:p>
        </p:txBody>
      </p:sp>
      <p:sp>
        <p:nvSpPr>
          <p:cNvPr id="23559" name="AutoShape 11"/>
          <p:cNvSpPr>
            <a:spLocks noChangeArrowheads="1"/>
          </p:cNvSpPr>
          <p:nvPr/>
        </p:nvSpPr>
        <p:spPr bwMode="auto">
          <a:xfrm>
            <a:off x="5940425" y="2565400"/>
            <a:ext cx="2211388" cy="576263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altLang="ru-RU" sz="2400" b="1" dirty="0">
                <a:latin typeface="Times New Roman" pitchFamily="18" charset="0"/>
              </a:rPr>
              <a:t>Действие</a:t>
            </a:r>
          </a:p>
        </p:txBody>
      </p:sp>
      <p:sp>
        <p:nvSpPr>
          <p:cNvPr id="23560" name="AutoShape 12"/>
          <p:cNvSpPr>
            <a:spLocks noChangeArrowheads="1"/>
          </p:cNvSpPr>
          <p:nvPr/>
        </p:nvSpPr>
        <p:spPr bwMode="auto">
          <a:xfrm>
            <a:off x="3276600" y="2565400"/>
            <a:ext cx="2447925" cy="576263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altLang="ru-RU" sz="2400" b="1" dirty="0">
                <a:latin typeface="Times New Roman" pitchFamily="18" charset="0"/>
              </a:rPr>
              <a:t>Действие</a:t>
            </a:r>
          </a:p>
        </p:txBody>
      </p:sp>
      <p:sp>
        <p:nvSpPr>
          <p:cNvPr id="23561" name="AutoShape 13"/>
          <p:cNvSpPr>
            <a:spLocks noChangeArrowheads="1"/>
          </p:cNvSpPr>
          <p:nvPr/>
        </p:nvSpPr>
        <p:spPr bwMode="auto">
          <a:xfrm>
            <a:off x="357158" y="3357562"/>
            <a:ext cx="1800225" cy="576262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altLang="ru-RU" sz="2400" b="1" dirty="0">
                <a:latin typeface="Times New Roman" pitchFamily="18" charset="0"/>
              </a:rPr>
              <a:t>Фраза</a:t>
            </a:r>
          </a:p>
        </p:txBody>
      </p:sp>
      <p:sp>
        <p:nvSpPr>
          <p:cNvPr id="23562" name="AutoShape 14"/>
          <p:cNvSpPr>
            <a:spLocks noChangeArrowheads="1"/>
          </p:cNvSpPr>
          <p:nvPr/>
        </p:nvSpPr>
        <p:spPr bwMode="auto">
          <a:xfrm>
            <a:off x="2411413" y="3357563"/>
            <a:ext cx="2016125" cy="574675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altLang="ru-RU" sz="2400" b="1" dirty="0">
                <a:latin typeface="Times New Roman" pitchFamily="18" charset="0"/>
              </a:rPr>
              <a:t>отношения</a:t>
            </a:r>
          </a:p>
        </p:txBody>
      </p:sp>
      <p:sp>
        <p:nvSpPr>
          <p:cNvPr id="23563" name="AutoShape 15"/>
          <p:cNvSpPr>
            <a:spLocks noChangeArrowheads="1"/>
          </p:cNvSpPr>
          <p:nvPr/>
        </p:nvSpPr>
        <p:spPr bwMode="auto">
          <a:xfrm>
            <a:off x="4716463" y="3357563"/>
            <a:ext cx="2087562" cy="576262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altLang="ru-RU" sz="2400" b="1" dirty="0">
                <a:latin typeface="Times New Roman" pitchFamily="18" charset="0"/>
              </a:rPr>
              <a:t>к</a:t>
            </a:r>
          </a:p>
        </p:txBody>
      </p:sp>
      <p:sp>
        <p:nvSpPr>
          <p:cNvPr id="23564" name="AutoShape 16"/>
          <p:cNvSpPr>
            <a:spLocks noChangeArrowheads="1"/>
          </p:cNvSpPr>
          <p:nvPr/>
        </p:nvSpPr>
        <p:spPr bwMode="auto">
          <a:xfrm>
            <a:off x="7092950" y="3357563"/>
            <a:ext cx="1871663" cy="576262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altLang="ru-RU" sz="2400" b="1" dirty="0">
                <a:latin typeface="Times New Roman" pitchFamily="18" charset="0"/>
              </a:rPr>
              <a:t>теме</a:t>
            </a:r>
          </a:p>
        </p:txBody>
      </p:sp>
      <p:sp>
        <p:nvSpPr>
          <p:cNvPr id="23565" name="AutoShape 17"/>
          <p:cNvSpPr>
            <a:spLocks noChangeArrowheads="1"/>
          </p:cNvSpPr>
          <p:nvPr/>
        </p:nvSpPr>
        <p:spPr bwMode="auto">
          <a:xfrm>
            <a:off x="3348038" y="4365625"/>
            <a:ext cx="2376487" cy="60960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altLang="ru-RU" sz="2400" b="1" dirty="0">
                <a:latin typeface="Times New Roman" pitchFamily="18" charset="0"/>
              </a:rPr>
              <a:t>Вывод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 animBg="1"/>
      <p:bldP spid="23562" grpId="0" animBg="1"/>
      <p:bldP spid="23563" grpId="0" animBg="1"/>
      <p:bldP spid="23564" grpId="0" animBg="1"/>
      <p:bldP spid="235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1522341316_vopro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7620000" cy="26003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3143248"/>
            <a:ext cx="854022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dirty="0" smtClean="0"/>
              <a:t>Педагогические гостиные:</a:t>
            </a:r>
          </a:p>
          <a:p>
            <a:pPr marL="342900" indent="-342900">
              <a:buAutoNum type="arabicPeriod"/>
            </a:pPr>
            <a:r>
              <a:rPr lang="ru-RU" sz="3000" b="1" dirty="0" smtClean="0"/>
              <a:t>Геометрия в жизни учителя и ученика</a:t>
            </a:r>
          </a:p>
          <a:p>
            <a:pPr marL="342900" indent="-342900">
              <a:buAutoNum type="arabicPeriod"/>
            </a:pPr>
            <a:r>
              <a:rPr lang="ru-RU" sz="3000" b="1" dirty="0" smtClean="0"/>
              <a:t>Как составить </a:t>
            </a:r>
            <a:r>
              <a:rPr lang="ru-RU" sz="3000" b="1" dirty="0" err="1" smtClean="0"/>
              <a:t>портфолио</a:t>
            </a:r>
            <a:r>
              <a:rPr lang="ru-RU" sz="3000" b="1" smtClean="0"/>
              <a:t> учителя</a:t>
            </a:r>
            <a:r>
              <a:rPr lang="ru-RU" sz="30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3000" b="1" dirty="0" smtClean="0"/>
              <a:t>Вовлечение родителей в процесс реализации </a:t>
            </a:r>
          </a:p>
          <a:p>
            <a:pPr marL="342900" indent="-342900"/>
            <a:r>
              <a:rPr lang="ru-RU" sz="3000" b="1" dirty="0" smtClean="0"/>
              <a:t>математического образования.</a:t>
            </a:r>
          </a:p>
          <a:p>
            <a:pPr marL="342900" indent="-342900"/>
            <a:r>
              <a:rPr lang="ru-RU" sz="3000" b="1" dirty="0" smtClean="0"/>
              <a:t>4. </a:t>
            </a:r>
            <a:r>
              <a:rPr lang="en-US" sz="3000" b="1" dirty="0" smtClean="0"/>
              <a:t>STEM</a:t>
            </a:r>
            <a:r>
              <a:rPr lang="ru-RU" sz="3000" b="1" dirty="0" smtClean="0"/>
              <a:t> – лаборатория для учителей математики.</a:t>
            </a:r>
            <a:endParaRPr lang="ru-RU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Опрос учителей математики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571480"/>
            <a:ext cx="9144000" cy="750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Ассоциация учителей математики, ее роль и перспективные направления деятельности.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Роль учителей математики в становлении инженерного образования в Томской области.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Апробация модели уровневой оценки </a:t>
            </a:r>
            <a:r>
              <a:rPr lang="ru-RU" sz="2600" smtClean="0">
                <a:latin typeface="Arial" pitchFamily="34" charset="0"/>
                <a:cs typeface="Arial" pitchFamily="34" charset="0"/>
              </a:rPr>
              <a:t>компетенции </a:t>
            </a:r>
            <a:r>
              <a:rPr lang="ru-RU" sz="2600" smtClean="0">
                <a:latin typeface="Arial" pitchFamily="34" charset="0"/>
                <a:cs typeface="Arial" pitchFamily="34" charset="0"/>
              </a:rPr>
              <a:t>учителей.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Преподавание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алгебры на базовом и профильном уровнях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Преподавание геометрии на базовом и профильном уровнях.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Организация внеурочной деятельности по математике.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Подготовка к олимпиадной математике в школе.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Другое:</a:t>
            </a:r>
            <a:endParaRPr lang="ru-RU" sz="26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153</Words>
  <PresentationFormat>Экран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Синквейн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Ассоциация учителей математики Томской области</dc:title>
  <dc:creator>User</dc:creator>
  <cp:lastModifiedBy>User</cp:lastModifiedBy>
  <cp:revision>11</cp:revision>
  <dcterms:created xsi:type="dcterms:W3CDTF">2018-08-20T14:18:15Z</dcterms:created>
  <dcterms:modified xsi:type="dcterms:W3CDTF">2018-08-21T15:51:37Z</dcterms:modified>
</cp:coreProperties>
</file>