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5660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https://минобрнауки.рф/пресс-центр/9702</a:t>
            </a:r>
          </a:p>
        </p:txBody>
      </p:sp>
    </p:spTree>
    <p:extLst>
      <p:ext uri="{BB962C8B-B14F-4D97-AF65-F5344CB8AC3E}">
        <p14:creationId xmlns:p14="http://schemas.microsoft.com/office/powerpoint/2010/main" val="143831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n--80abucjiibhv9a.xn--p1ai/%D0%BF%D1%80%D0%B5%D1%81%D1%81-%D1%86%D0%B5%D0%BD%D1%82%D1%80/97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xn--80abucjiibhv9a.xn--p1ai/%D0%BF%D1%80%D0%B5%D1%81%D1%81-%D1%86%D0%B5%D0%BD%D1%82%D1%80/9702%D1%8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xn--80abucjiibhv9a.xn--p1ai/%D0%BD%D0%BE%D0%B2%D0%BE%D1%81%D1%82%D0%B8/10683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егиональный  научно-образовательный математический центр ТГУ (НОМЦ ТГУ): перспективы работы со школьниками и учителями Томской области"/>
          <p:cNvSpPr txBox="1">
            <a:spLocks noGrp="1"/>
          </p:cNvSpPr>
          <p:nvPr>
            <p:ph type="title" idx="4294967295"/>
          </p:nvPr>
        </p:nvSpPr>
        <p:spPr>
          <a:xfrm>
            <a:off x="179387" y="2276475"/>
            <a:ext cx="8856663" cy="208915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defTabSz="594359">
              <a:defRPr sz="2600" b="1">
                <a:solidFill>
                  <a:srgbClr val="FF2600"/>
                </a:solidFill>
              </a:defRPr>
            </a:pPr>
            <a:r>
              <a:t>Региональный </a:t>
            </a:r>
            <a:br/>
            <a:r>
              <a:t>научно-образовательный математический центр ТГУ</a:t>
            </a:r>
            <a:br/>
            <a:r>
              <a:t>(НОМЦ ТГУ):</a:t>
            </a:r>
            <a:br/>
            <a:r>
              <a:rPr b="0" i="1"/>
              <a:t>перспективы работы со школьниками и учителями Томской области</a:t>
            </a:r>
          </a:p>
        </p:txBody>
      </p:sp>
      <p:grpSp>
        <p:nvGrpSpPr>
          <p:cNvPr id="23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21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2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sp>
        <p:nvSpPr>
          <p:cNvPr id="25" name="Доцент ММФ ТГУ,…"/>
          <p:cNvSpPr txBox="1"/>
          <p:nvPr/>
        </p:nvSpPr>
        <p:spPr>
          <a:xfrm>
            <a:off x="2016125" y="5661025"/>
            <a:ext cx="712787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 b="1">
                <a:solidFill>
                  <a:srgbClr val="005493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 err="1"/>
              <a:t>Доцент</a:t>
            </a:r>
            <a:r>
              <a:rPr dirty="0"/>
              <a:t> ММФ ТГУ, </a:t>
            </a:r>
          </a:p>
          <a:p>
            <a:pPr algn="r">
              <a:defRPr sz="2000" b="1">
                <a:solidFill>
                  <a:srgbClr val="005493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 err="1"/>
              <a:t>Зам</a:t>
            </a:r>
            <a:r>
              <a:rPr dirty="0"/>
              <a:t>. </a:t>
            </a:r>
            <a:r>
              <a:rPr dirty="0" err="1"/>
              <a:t>директора</a:t>
            </a:r>
            <a:r>
              <a:rPr dirty="0"/>
              <a:t> НОМЦ по </a:t>
            </a:r>
            <a:r>
              <a:rPr dirty="0" err="1"/>
              <a:t>работе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школьниками</a:t>
            </a:r>
            <a:r>
              <a:rPr dirty="0"/>
              <a:t>,</a:t>
            </a:r>
          </a:p>
          <a:p>
            <a:pPr algn="r">
              <a:defRPr sz="2400" b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5493"/>
                </a:solidFill>
              </a:rPr>
              <a:t>Яков </a:t>
            </a:r>
            <a:r>
              <a:rPr dirty="0" err="1">
                <a:solidFill>
                  <a:srgbClr val="005493"/>
                </a:solidFill>
              </a:rPr>
              <a:t>Самуилович</a:t>
            </a:r>
            <a:r>
              <a:rPr dirty="0">
                <a:solidFill>
                  <a:srgbClr val="005493"/>
                </a:solidFill>
              </a:rPr>
              <a:t> </a:t>
            </a:r>
            <a:r>
              <a:rPr sz="2400" b="1" dirty="0">
                <a:solidFill>
                  <a:srgbClr val="005493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Гриншпон</a:t>
            </a:r>
          </a:p>
        </p:txBody>
      </p:sp>
      <p:sp>
        <p:nvSpPr>
          <p:cNvPr id="26" name="http://rmc.math.tsu.ru"/>
          <p:cNvSpPr txBox="1"/>
          <p:nvPr/>
        </p:nvSpPr>
        <p:spPr>
          <a:xfrm>
            <a:off x="-12700" y="6554787"/>
            <a:ext cx="246637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http://rmc.math.tsu.ru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«Не надо думать, что центр – это новый игрок на образовательном поле, который не видит остальных.  Томск – замечательный город, в котором многое делается в области развития математического образования, и мы понимаем, что мы приходим не в чистое поле, что здесь есть организации и структуры, которые успешно работают со школьниками и со студентами. И наша задача – влиться в эту работу и помочь всеми нашими ресурсами... Мы будем стараться приглашать к нам математиков, работающих по широкому спектру направлений. Но, естественно, будем учитывать и сложившиеся традиции.»…"/>
          <p:cNvSpPr txBox="1">
            <a:spLocks noGrp="1"/>
          </p:cNvSpPr>
          <p:nvPr>
            <p:ph type="body" idx="4294967295"/>
          </p:nvPr>
        </p:nvSpPr>
        <p:spPr>
          <a:xfrm>
            <a:off x="23812" y="842962"/>
            <a:ext cx="8936038" cy="55556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376" i="1"/>
            </a:pPr>
            <a:r>
              <a:t>«Не надо думать, что центр – это новый игрок на образовательном поле, который не видит остальных.  Томск – замечательный город, в котором многое делается в области развития математического образования, и мы понимаем, что мы приходим не в чистое поле, что здесь есть организации и структуры, которые успешно работают со школьниками и со студентами. </a:t>
            </a:r>
            <a:r>
              <a:rPr>
                <a:solidFill>
                  <a:srgbClr val="FF2600"/>
                </a:solidFill>
              </a:rPr>
              <a:t>И наша задача – влиться в эту работу и помочь всеми нашими ресурсами...</a:t>
            </a:r>
            <a:r>
              <a:rPr i="0">
                <a:solidFill>
                  <a:srgbClr val="FF2600"/>
                </a:solidFill>
              </a:rPr>
              <a:t> </a:t>
            </a:r>
            <a:r>
              <a:t>Мы будем стараться приглашать к нам математиков, работающих по широкому спектру направлений. Но, естественно, будем учитывать и сложившиеся традиции.»</a:t>
            </a:r>
          </a:p>
          <a:p>
            <a:pPr marL="0" indent="0" algn="r" defTabSz="905255">
              <a:lnSpc>
                <a:spcPct val="120000"/>
              </a:lnSpc>
              <a:spcBef>
                <a:spcPts val="200"/>
              </a:spcBef>
              <a:buSzTx/>
              <a:buNone/>
              <a:defRPr sz="1188"/>
            </a:pPr>
            <a:r>
              <a:t>Из интервью А.Ю.Веснина сайту ТГУ «Готовы помочь всеми ресурсами»</a:t>
            </a:r>
          </a:p>
          <a:p>
            <a:pPr marL="0" indent="0" algn="r" defTabSz="905255">
              <a:lnSpc>
                <a:spcPct val="120000"/>
              </a:lnSpc>
              <a:spcBef>
                <a:spcPts val="200"/>
              </a:spcBef>
              <a:buSzTx/>
              <a:buNone/>
              <a:defRPr sz="1188"/>
            </a:pPr>
            <a:r>
              <a:t>http://www.tsu.ru/news/rukovoditel-mattsentra-andrey-vesnin-gotovy-pomoch/ </a:t>
            </a:r>
          </a:p>
        </p:txBody>
      </p:sp>
      <p:grpSp>
        <p:nvGrpSpPr>
          <p:cNvPr id="114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112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13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5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18" name="Группа"/>
          <p:cNvGrpSpPr/>
          <p:nvPr/>
        </p:nvGrpSpPr>
        <p:grpSpPr>
          <a:xfrm>
            <a:off x="1660525" y="58737"/>
            <a:ext cx="7451725" cy="720726"/>
            <a:chOff x="0" y="0"/>
            <a:chExt cx="7451725" cy="720725"/>
          </a:xfrm>
        </p:grpSpPr>
        <p:sp>
          <p:nvSpPr>
            <p:cNvPr id="116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17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19" name="НОМЦ ТГУ в образовательном пространстве региона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НОМЦ ТГУ в образовательном пространстве региона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ограмма развития НОМЦ ТГУ включает в себя проведение конференций, семинаров, лекций, мастер-классов и т.д. с участием пригашенных российских и иностранных ученых.…"/>
          <p:cNvSpPr txBox="1">
            <a:spLocks noGrp="1"/>
          </p:cNvSpPr>
          <p:nvPr>
            <p:ph type="body" sz="half" idx="4294967295"/>
          </p:nvPr>
        </p:nvSpPr>
        <p:spPr>
          <a:xfrm>
            <a:off x="103981" y="2047800"/>
            <a:ext cx="8936038" cy="2762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buChar char="•"/>
              <a:defRPr sz="2400"/>
            </a:pPr>
            <a:r>
              <a:rPr dirty="0" err="1"/>
              <a:t>Программа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НОМЦ ТГУ </a:t>
            </a:r>
            <a:r>
              <a:rPr dirty="0" err="1"/>
              <a:t>включает</a:t>
            </a:r>
            <a:r>
              <a:rPr dirty="0"/>
              <a:t> в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проведение</a:t>
            </a:r>
            <a:r>
              <a:rPr dirty="0"/>
              <a:t> </a:t>
            </a:r>
            <a:r>
              <a:rPr dirty="0" err="1"/>
              <a:t>конференций</a:t>
            </a:r>
            <a:r>
              <a:rPr dirty="0"/>
              <a:t>, </a:t>
            </a:r>
            <a:r>
              <a:rPr dirty="0" err="1"/>
              <a:t>семинаров</a:t>
            </a:r>
            <a:r>
              <a:rPr dirty="0"/>
              <a:t>, </a:t>
            </a:r>
            <a:r>
              <a:rPr dirty="0" err="1"/>
              <a:t>лекций</a:t>
            </a:r>
            <a:r>
              <a:rPr dirty="0"/>
              <a:t>, </a:t>
            </a:r>
            <a:r>
              <a:rPr dirty="0" err="1"/>
              <a:t>мастер-классов</a:t>
            </a:r>
            <a:r>
              <a:rPr dirty="0"/>
              <a:t> и </a:t>
            </a:r>
            <a:r>
              <a:rPr dirty="0" err="1"/>
              <a:t>т.д</a:t>
            </a:r>
            <a:r>
              <a:rPr dirty="0"/>
              <a:t>. с </a:t>
            </a:r>
            <a:r>
              <a:rPr dirty="0" err="1"/>
              <a:t>участием</a:t>
            </a:r>
            <a:r>
              <a:rPr dirty="0"/>
              <a:t> </a:t>
            </a:r>
            <a:r>
              <a:rPr dirty="0" err="1" smtClean="0">
                <a:solidFill>
                  <a:srgbClr val="FF0000"/>
                </a:solidFill>
              </a:rPr>
              <a:t>приг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dirty="0" err="1" smtClean="0">
                <a:solidFill>
                  <a:srgbClr val="FF0000"/>
                </a:solidFill>
              </a:rPr>
              <a:t>ашенных</a:t>
            </a:r>
            <a:r>
              <a:rPr dirty="0" smtClean="0"/>
              <a:t> </a:t>
            </a:r>
            <a:r>
              <a:rPr dirty="0" err="1"/>
              <a:t>российских</a:t>
            </a:r>
            <a:r>
              <a:rPr dirty="0"/>
              <a:t> и </a:t>
            </a:r>
            <a:r>
              <a:rPr dirty="0" err="1"/>
              <a:t>иностранных</a:t>
            </a:r>
            <a:r>
              <a:rPr dirty="0"/>
              <a:t> </a:t>
            </a:r>
            <a:r>
              <a:rPr dirty="0" err="1"/>
              <a:t>ученых</a:t>
            </a:r>
            <a:r>
              <a:rPr dirty="0"/>
              <a:t>. </a:t>
            </a:r>
          </a:p>
          <a:p>
            <a:pPr algn="just">
              <a:spcBef>
                <a:spcPts val="500"/>
              </a:spcBef>
              <a:buChar char="•"/>
              <a:defRPr sz="2400"/>
            </a:pPr>
            <a:r>
              <a:rPr dirty="0" err="1"/>
              <a:t>Многие</a:t>
            </a:r>
            <a:r>
              <a:rPr dirty="0"/>
              <a:t> из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ученых</a:t>
            </a:r>
            <a:r>
              <a:rPr dirty="0"/>
              <a:t> </a:t>
            </a:r>
            <a:r>
              <a:rPr dirty="0" err="1"/>
              <a:t>являются</a:t>
            </a:r>
            <a:r>
              <a:rPr dirty="0"/>
              <a:t> </a:t>
            </a:r>
            <a:r>
              <a:rPr dirty="0" err="1"/>
              <a:t>известными</a:t>
            </a:r>
            <a:r>
              <a:rPr dirty="0"/>
              <a:t> </a:t>
            </a:r>
            <a:r>
              <a:rPr dirty="0" err="1"/>
              <a:t>популяризаторами</a:t>
            </a:r>
            <a:r>
              <a:rPr dirty="0"/>
              <a:t> </a:t>
            </a:r>
            <a:r>
              <a:rPr dirty="0" err="1"/>
              <a:t>науки</a:t>
            </a:r>
            <a:r>
              <a:rPr dirty="0"/>
              <a:t> и </a:t>
            </a:r>
            <a:r>
              <a:rPr dirty="0" err="1"/>
              <a:t>специалистами</a:t>
            </a:r>
            <a:r>
              <a:rPr dirty="0"/>
              <a:t> по </a:t>
            </a:r>
            <a:r>
              <a:rPr dirty="0" err="1"/>
              <a:t>олимпиадной</a:t>
            </a:r>
            <a:r>
              <a:rPr dirty="0"/>
              <a:t> </a:t>
            </a:r>
            <a:r>
              <a:rPr dirty="0" err="1"/>
              <a:t>математике</a:t>
            </a:r>
            <a:r>
              <a:rPr dirty="0"/>
              <a:t>.</a:t>
            </a:r>
          </a:p>
        </p:txBody>
      </p:sp>
      <p:grpSp>
        <p:nvGrpSpPr>
          <p:cNvPr id="124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122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23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5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28" name="Группа"/>
          <p:cNvGrpSpPr/>
          <p:nvPr/>
        </p:nvGrpSpPr>
        <p:grpSpPr>
          <a:xfrm>
            <a:off x="1716087" y="49212"/>
            <a:ext cx="7451726" cy="720726"/>
            <a:chOff x="0" y="0"/>
            <a:chExt cx="7451725" cy="720725"/>
          </a:xfrm>
        </p:grpSpPr>
        <p:sp>
          <p:nvSpPr>
            <p:cNvPr id="126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27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9" name="Приглашение специалистов для работы со школьниками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Приглашение специалистов для работы со школьниками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Достигнута договоренность с членом Совета Международной математической олимпиады, руководителем школьной сборной Южной Кореи, профессором Ойнг Джин Сонгом (Yong Jin Song) о его визите в Томск в октябре этого года."/>
          <p:cNvSpPr txBox="1">
            <a:spLocks noGrp="1"/>
          </p:cNvSpPr>
          <p:nvPr>
            <p:ph type="body" sz="half" idx="4294967295"/>
          </p:nvPr>
        </p:nvSpPr>
        <p:spPr>
          <a:xfrm>
            <a:off x="5012675" y="1266940"/>
            <a:ext cx="3923362" cy="5409328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spcBef>
                <a:spcPts val="500"/>
              </a:spcBef>
              <a:buChar char="•"/>
              <a:defRPr sz="2400"/>
            </a:lvl1pPr>
          </a:lstStyle>
          <a:p>
            <a:pPr marL="0" indent="0" algn="l">
              <a:buNone/>
            </a:pPr>
            <a:r>
              <a:rPr dirty="0" err="1"/>
              <a:t>Достигнута</a:t>
            </a:r>
            <a:r>
              <a:rPr dirty="0"/>
              <a:t> </a:t>
            </a:r>
            <a:r>
              <a:rPr dirty="0" err="1"/>
              <a:t>договоренность</a:t>
            </a:r>
            <a:r>
              <a:rPr dirty="0"/>
              <a:t> с </a:t>
            </a:r>
            <a:r>
              <a:rPr dirty="0" err="1"/>
              <a:t>членом</a:t>
            </a:r>
            <a:r>
              <a:rPr dirty="0"/>
              <a:t> </a:t>
            </a:r>
            <a:r>
              <a:rPr dirty="0" err="1"/>
              <a:t>Совета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Международной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математической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олимпиады</a:t>
            </a:r>
            <a:r>
              <a:rPr dirty="0"/>
              <a:t>, </a:t>
            </a:r>
            <a:r>
              <a:rPr dirty="0" err="1"/>
              <a:t>руководителем</a:t>
            </a:r>
            <a:r>
              <a:rPr dirty="0"/>
              <a:t> </a:t>
            </a:r>
            <a:r>
              <a:rPr dirty="0" err="1"/>
              <a:t>школьной</a:t>
            </a:r>
            <a:r>
              <a:rPr dirty="0"/>
              <a:t> </a:t>
            </a:r>
            <a:r>
              <a:rPr dirty="0" err="1"/>
              <a:t>сборной</a:t>
            </a:r>
            <a:r>
              <a:rPr dirty="0"/>
              <a:t> </a:t>
            </a:r>
            <a:r>
              <a:rPr dirty="0" err="1"/>
              <a:t>Южной</a:t>
            </a:r>
            <a:r>
              <a:rPr dirty="0"/>
              <a:t> </a:t>
            </a:r>
            <a:r>
              <a:rPr dirty="0" err="1"/>
              <a:t>Кореи</a:t>
            </a:r>
            <a:r>
              <a:rPr dirty="0"/>
              <a:t>, </a:t>
            </a:r>
            <a:r>
              <a:rPr dirty="0" err="1"/>
              <a:t>профессором</a:t>
            </a:r>
            <a:r>
              <a:rPr dirty="0"/>
              <a:t> </a:t>
            </a:r>
            <a:r>
              <a:rPr dirty="0" err="1"/>
              <a:t>Ойнг</a:t>
            </a:r>
            <a:r>
              <a:rPr dirty="0"/>
              <a:t> </a:t>
            </a:r>
            <a:r>
              <a:rPr dirty="0" err="1"/>
              <a:t>Джин</a:t>
            </a:r>
            <a:r>
              <a:rPr dirty="0"/>
              <a:t> </a:t>
            </a:r>
            <a:r>
              <a:rPr dirty="0" err="1"/>
              <a:t>Сонгом</a:t>
            </a:r>
            <a:r>
              <a:rPr dirty="0"/>
              <a:t> (Yong </a:t>
            </a:r>
            <a:r>
              <a:rPr dirty="0" err="1"/>
              <a:t>Jin</a:t>
            </a:r>
            <a:r>
              <a:rPr dirty="0"/>
              <a:t> Song) о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визите</a:t>
            </a:r>
            <a:r>
              <a:rPr dirty="0"/>
              <a:t> в </a:t>
            </a:r>
            <a:r>
              <a:rPr dirty="0" err="1"/>
              <a:t>Томск</a:t>
            </a:r>
            <a:r>
              <a:rPr dirty="0"/>
              <a:t> в </a:t>
            </a:r>
            <a:r>
              <a:rPr dirty="0" err="1"/>
              <a:t>октябре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</a:t>
            </a:r>
            <a:r>
              <a:rPr dirty="0" err="1"/>
              <a:t>года</a:t>
            </a:r>
            <a:r>
              <a:rPr dirty="0"/>
              <a:t>.</a:t>
            </a:r>
          </a:p>
        </p:txBody>
      </p:sp>
      <p:grpSp>
        <p:nvGrpSpPr>
          <p:cNvPr id="134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3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38" name="Группа"/>
          <p:cNvGrpSpPr/>
          <p:nvPr/>
        </p:nvGrpSpPr>
        <p:grpSpPr>
          <a:xfrm>
            <a:off x="1716087" y="49212"/>
            <a:ext cx="7451726" cy="720726"/>
            <a:chOff x="0" y="0"/>
            <a:chExt cx="7451725" cy="720725"/>
          </a:xfrm>
        </p:grpSpPr>
        <p:sp>
          <p:nvSpPr>
            <p:cNvPr id="136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37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39" name="Приглашение специалистов для работы со школьниками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dirty="0" err="1"/>
              <a:t>Приглашение</a:t>
            </a:r>
            <a:r>
              <a:rPr dirty="0"/>
              <a:t> </a:t>
            </a:r>
            <a:r>
              <a:rPr dirty="0" err="1"/>
              <a:t>специалистов</a:t>
            </a:r>
            <a:r>
              <a:rPr dirty="0"/>
              <a:t> для </a:t>
            </a:r>
            <a:r>
              <a:rPr dirty="0" err="1"/>
              <a:t>работы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школьниками</a:t>
            </a:r>
            <a:endParaRPr dirty="0"/>
          </a:p>
        </p:txBody>
      </p:sp>
      <p:pic>
        <p:nvPicPr>
          <p:cNvPr id="140" name="song1.png" descr="song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23" y="1358597"/>
            <a:ext cx="4247166" cy="5317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Международный День числа Пи…"/>
          <p:cNvSpPr txBox="1">
            <a:spLocks noGrp="1"/>
          </p:cNvSpPr>
          <p:nvPr>
            <p:ph type="body" idx="4294967295"/>
          </p:nvPr>
        </p:nvSpPr>
        <p:spPr>
          <a:xfrm>
            <a:off x="0" y="863600"/>
            <a:ext cx="9251951" cy="53506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Международный День числа Пи</a:t>
            </a:r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Конференция школьников «Математическое моделирование задач естествознания»</a:t>
            </a:r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Круглый стол «Решение сложных задач ЕГЭ по математике»</a:t>
            </a:r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Научно-популярные курсы для школьников </a:t>
            </a:r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Физико-математическая школа при ТГУ</a:t>
            </a:r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Профильная физико-математическая смена</a:t>
            </a:r>
            <a:endParaRPr sz="1782"/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Подготовительные курсы для абитуриентов ТГУ</a:t>
            </a:r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Олимпиада ОРМО</a:t>
            </a:r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Повышение квалификации учителей математики</a:t>
            </a:r>
            <a:endParaRPr sz="1782" i="1"/>
          </a:p>
          <a:p>
            <a:pPr marL="339470" indent="-339470" defTabSz="905255">
              <a:spcBef>
                <a:spcPts val="1100"/>
              </a:spcBef>
              <a:buChar char="•"/>
              <a:defRPr sz="2376"/>
            </a:pPr>
            <a:r>
              <a:t>Магистерская программа по преподаванию математики</a:t>
            </a:r>
          </a:p>
        </p:txBody>
      </p:sp>
      <p:grpSp>
        <p:nvGrpSpPr>
          <p:cNvPr id="14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14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4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4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14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4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50" name="Мероприятия, поддерживаемые НОМЦ ТГУ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Мероприятия, поддерживаемые НОМЦ ТГУ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День числа Пи – это международный неофициальный праздник, отмечаемый любителями математики 14 марта.…"/>
          <p:cNvSpPr txBox="1">
            <a:spLocks noGrp="1"/>
          </p:cNvSpPr>
          <p:nvPr>
            <p:ph type="body" idx="4294967295"/>
          </p:nvPr>
        </p:nvSpPr>
        <p:spPr>
          <a:xfrm>
            <a:off x="34925" y="760412"/>
            <a:ext cx="8929688" cy="61879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SzTx/>
              <a:buNone/>
              <a:defRPr sz="2400"/>
            </a:pPr>
            <a:r>
              <a:t>День числа Пи – это международный неофициальный праздник, отмечаемый любителями математики 14 марта.</a:t>
            </a:r>
          </a:p>
          <a:p>
            <a:pPr marL="0" indent="0" algn="ctr">
              <a:spcBef>
                <a:spcPts val="600"/>
              </a:spcBef>
              <a:buSzTx/>
              <a:buNone/>
              <a:defRPr sz="2400" b="1" i="1">
                <a:solidFill>
                  <a:srgbClr val="0000FF"/>
                </a:solidFill>
              </a:defRPr>
            </a:pPr>
            <a:r>
              <a:t> </a:t>
            </a:r>
            <a:r>
              <a:rPr sz="1800"/>
              <a:t>π ≈3,14    14 марта — 3.14</a:t>
            </a:r>
          </a:p>
          <a:p>
            <a:pPr marL="0" indent="0" algn="ctr">
              <a:spcBef>
                <a:spcPts val="600"/>
              </a:spcBef>
              <a:buSzTx/>
              <a:buNone/>
              <a:defRPr sz="20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ММФ ТГУ ежегодно приглашает школьников отпраздновать </a:t>
            </a:r>
            <a:br/>
            <a:r>
              <a:t>День числа Пи в стенах классического университета.</a:t>
            </a:r>
          </a:p>
          <a:p>
            <a:pPr marL="0" indent="0" algn="ctr">
              <a:spcBef>
                <a:spcPts val="0"/>
              </a:spcBef>
              <a:buSzTx/>
              <a:buNone/>
              <a:defRPr sz="2000"/>
            </a:pPr>
            <a:r>
              <a:t>Вы сможете:</a:t>
            </a:r>
          </a:p>
          <a:p>
            <a:pPr marL="0" indent="0" algn="just">
              <a:spcBef>
                <a:spcPts val="0"/>
              </a:spcBef>
              <a:buChar char="•"/>
              <a:defRPr sz="2000"/>
            </a:pPr>
            <a:r>
              <a:t>познакомиться с настоящими МАТЕМАТИКАМИ;</a:t>
            </a:r>
          </a:p>
          <a:p>
            <a:pPr marL="0" indent="0" algn="just">
              <a:spcBef>
                <a:spcPts val="0"/>
              </a:spcBef>
              <a:buChar char="•"/>
              <a:defRPr sz="2000"/>
            </a:pPr>
            <a:r>
              <a:t>узнать новое и интересное о МАТЕМАТИЧЕСКИХ и КОМПЬЮТЕРНЫХ науках;</a:t>
            </a:r>
          </a:p>
          <a:p>
            <a:pPr marL="0" indent="0" algn="just">
              <a:spcBef>
                <a:spcPts val="0"/>
              </a:spcBef>
              <a:buChar char="•"/>
              <a:defRPr sz="2000"/>
            </a:pPr>
            <a:r>
              <a:t>посетить экскурсию на СУПЕРКОМПЬЮТЕР ТГУ;</a:t>
            </a:r>
          </a:p>
          <a:p>
            <a:pPr marL="0" indent="0" algn="just">
              <a:spcBef>
                <a:spcPts val="0"/>
              </a:spcBef>
              <a:buChar char="•"/>
              <a:defRPr sz="2000"/>
            </a:pPr>
            <a:r>
              <a:t>посоревноваться в интеллектуальных МАТЕМАТИЧЕСКИХ состязаниях;</a:t>
            </a:r>
          </a:p>
          <a:p>
            <a:pPr marL="0" indent="0" algn="just">
              <a:spcBef>
                <a:spcPts val="0"/>
              </a:spcBef>
              <a:buChar char="•"/>
              <a:defRPr sz="2000"/>
            </a:pPr>
            <a:r>
              <a:t>попробовать </a:t>
            </a:r>
            <a:r>
              <a:rPr b="1"/>
              <a:t>π</a:t>
            </a:r>
            <a:r>
              <a:t>-роги и </a:t>
            </a:r>
            <a:r>
              <a:rPr b="1"/>
              <a:t>π</a:t>
            </a:r>
            <a:r>
              <a:t>-ченье на традиционном чае-</a:t>
            </a:r>
            <a:r>
              <a:rPr b="1"/>
              <a:t>π</a:t>
            </a:r>
            <a:r>
              <a:t>-тии.</a:t>
            </a:r>
          </a:p>
          <a:p>
            <a:pPr marL="0" indent="0" algn="just">
              <a:spcBef>
                <a:spcPts val="0"/>
              </a:spcBef>
              <a:buChar char="•"/>
              <a:defRPr sz="2000" i="1">
                <a:solidFill>
                  <a:srgbClr val="0000FF"/>
                </a:solidFill>
              </a:defRPr>
            </a:pPr>
            <a:endParaRPr/>
          </a:p>
          <a:p>
            <a:pPr marL="0" indent="0" algn="ctr">
              <a:spcBef>
                <a:spcPts val="0"/>
              </a:spcBef>
              <a:buSzTx/>
              <a:buNone/>
              <a:defRPr sz="2000" i="1"/>
            </a:pPr>
            <a:r>
              <a:t>В 2017 году в праздновании дня числа Пи на ММФ ТГУ приняли участие  более ста человек. Каждому участнику был выдан сертификат, который учитывается при поступлении в ТГУ, а учителя получили благодарственные письма.</a:t>
            </a:r>
          </a:p>
        </p:txBody>
      </p:sp>
      <p:grpSp>
        <p:nvGrpSpPr>
          <p:cNvPr id="15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15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5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5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15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5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60" name="День числа Пи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День числа Пи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В 2019 году пройдет юбилейная XXX конференция школьников «Математическое моделирование задач естествознания».…"/>
          <p:cNvSpPr txBox="1">
            <a:spLocks noGrp="1"/>
          </p:cNvSpPr>
          <p:nvPr>
            <p:ph type="body" idx="4294967295"/>
          </p:nvPr>
        </p:nvSpPr>
        <p:spPr>
          <a:xfrm>
            <a:off x="36512" y="736600"/>
            <a:ext cx="9107488" cy="6121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har char="•"/>
              <a:defRPr sz="2200"/>
            </a:pPr>
            <a:r>
              <a:rPr sz="2400" dirty="0"/>
              <a:t>В 2019 </a:t>
            </a:r>
            <a:r>
              <a:rPr sz="2400" dirty="0" err="1"/>
              <a:t>году</a:t>
            </a:r>
            <a:r>
              <a:rPr sz="2400" dirty="0"/>
              <a:t> </a:t>
            </a:r>
            <a:r>
              <a:rPr sz="2400" dirty="0" err="1"/>
              <a:t>пройдет</a:t>
            </a:r>
            <a:r>
              <a:rPr sz="2400" dirty="0"/>
              <a:t> </a:t>
            </a:r>
            <a:r>
              <a:rPr sz="2400" dirty="0" err="1"/>
              <a:t>юбилейная</a:t>
            </a:r>
            <a:r>
              <a:rPr sz="2400" dirty="0"/>
              <a:t> XXX </a:t>
            </a:r>
            <a:r>
              <a:rPr sz="2400" dirty="0" err="1">
                <a:solidFill>
                  <a:srgbClr val="FF0000"/>
                </a:solidFill>
              </a:rPr>
              <a:t>конференция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школьников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/>
              <a:t>«</a:t>
            </a:r>
            <a:r>
              <a:rPr sz="2400" dirty="0" err="1"/>
              <a:t>Математическое</a:t>
            </a:r>
            <a:r>
              <a:rPr sz="2400" dirty="0"/>
              <a:t> </a:t>
            </a:r>
            <a:r>
              <a:rPr sz="2400" dirty="0" err="1"/>
              <a:t>моделирование</a:t>
            </a:r>
            <a:r>
              <a:rPr sz="2400" dirty="0"/>
              <a:t> </a:t>
            </a:r>
            <a:r>
              <a:rPr sz="2400" dirty="0" err="1"/>
              <a:t>задач</a:t>
            </a:r>
            <a:r>
              <a:rPr sz="2400" dirty="0"/>
              <a:t> </a:t>
            </a:r>
            <a:r>
              <a:rPr sz="2400" dirty="0" err="1"/>
              <a:t>естествознания</a:t>
            </a:r>
            <a:r>
              <a:rPr sz="2400" dirty="0"/>
              <a:t>».</a:t>
            </a:r>
          </a:p>
          <a:p>
            <a:pPr>
              <a:spcBef>
                <a:spcPts val="1200"/>
              </a:spcBef>
              <a:buChar char="•"/>
              <a:defRPr sz="2200"/>
            </a:pPr>
            <a:r>
              <a:rPr sz="2400" dirty="0"/>
              <a:t>В </a:t>
            </a:r>
            <a:r>
              <a:rPr sz="2400" dirty="0" err="1"/>
              <a:t>конференции</a:t>
            </a:r>
            <a:r>
              <a:rPr sz="2400" dirty="0"/>
              <a:t> </a:t>
            </a:r>
            <a:r>
              <a:rPr sz="2400" dirty="0" err="1"/>
              <a:t>традиционно</a:t>
            </a:r>
            <a:r>
              <a:rPr sz="2400" dirty="0"/>
              <a:t> </a:t>
            </a:r>
            <a:r>
              <a:rPr sz="2400" dirty="0" err="1" smtClean="0"/>
              <a:t>участ</a:t>
            </a:r>
            <a:r>
              <a:rPr lang="ru-RU" sz="2400" dirty="0" err="1" smtClean="0"/>
              <a:t>вуют</a:t>
            </a:r>
            <a:r>
              <a:rPr sz="2400" dirty="0" smtClean="0"/>
              <a:t> </a:t>
            </a:r>
            <a:r>
              <a:rPr sz="2400" dirty="0"/>
              <a:t>около </a:t>
            </a:r>
            <a:r>
              <a:rPr sz="2400" dirty="0">
                <a:solidFill>
                  <a:srgbClr val="FF0000"/>
                </a:solidFill>
              </a:rPr>
              <a:t>100 </a:t>
            </a:r>
            <a:r>
              <a:rPr sz="2400" dirty="0" err="1">
                <a:solidFill>
                  <a:srgbClr val="FF0000"/>
                </a:solidFill>
              </a:rPr>
              <a:t>учащихся</a:t>
            </a:r>
            <a:r>
              <a:rPr sz="2400" dirty="0"/>
              <a:t> </a:t>
            </a:r>
            <a:r>
              <a:rPr sz="2400" dirty="0" err="1"/>
              <a:t>школ</a:t>
            </a:r>
            <a:r>
              <a:rPr sz="2400" dirty="0"/>
              <a:t> </a:t>
            </a:r>
            <a:r>
              <a:rPr sz="2400" dirty="0" err="1"/>
              <a:t>области</a:t>
            </a:r>
            <a:r>
              <a:rPr sz="2400" dirty="0"/>
              <a:t>. </a:t>
            </a:r>
            <a:r>
              <a:rPr sz="2400" dirty="0" err="1"/>
              <a:t>Работы</a:t>
            </a:r>
            <a:r>
              <a:rPr sz="2400" dirty="0"/>
              <a:t> </a:t>
            </a:r>
            <a:r>
              <a:rPr sz="2400" dirty="0" err="1"/>
              <a:t>распределяются</a:t>
            </a:r>
            <a:r>
              <a:rPr sz="2400" dirty="0"/>
              <a:t> по </a:t>
            </a:r>
            <a:r>
              <a:rPr sz="2400" dirty="0">
                <a:solidFill>
                  <a:srgbClr val="FF0000"/>
                </a:solidFill>
              </a:rPr>
              <a:t>7 </a:t>
            </a:r>
            <a:r>
              <a:rPr sz="2400" dirty="0" err="1">
                <a:solidFill>
                  <a:srgbClr val="FF0000"/>
                </a:solidFill>
              </a:rPr>
              <a:t>секциям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/>
              <a:t>(</a:t>
            </a:r>
            <a:r>
              <a:rPr sz="2000" dirty="0" err="1"/>
              <a:t>Математический</a:t>
            </a:r>
            <a:r>
              <a:rPr sz="2000" dirty="0"/>
              <a:t> </a:t>
            </a:r>
            <a:r>
              <a:rPr sz="2000" dirty="0" err="1"/>
              <a:t>анализ</a:t>
            </a:r>
            <a:r>
              <a:rPr sz="2000" dirty="0"/>
              <a:t>, </a:t>
            </a:r>
            <a:r>
              <a:rPr sz="2000" dirty="0" err="1"/>
              <a:t>Прикладная</a:t>
            </a:r>
            <a:r>
              <a:rPr sz="2000" dirty="0"/>
              <a:t> </a:t>
            </a:r>
            <a:r>
              <a:rPr sz="2000" dirty="0" err="1"/>
              <a:t>математика</a:t>
            </a:r>
            <a:r>
              <a:rPr sz="2000" dirty="0"/>
              <a:t> и </a:t>
            </a:r>
            <a:r>
              <a:rPr sz="2000" dirty="0" err="1"/>
              <a:t>информатика</a:t>
            </a:r>
            <a:r>
              <a:rPr sz="2000" dirty="0"/>
              <a:t>, </a:t>
            </a:r>
            <a:r>
              <a:rPr sz="2000" dirty="0" err="1"/>
              <a:t>Геометрия</a:t>
            </a:r>
            <a:r>
              <a:rPr sz="2000" dirty="0"/>
              <a:t> и </a:t>
            </a:r>
            <a:r>
              <a:rPr sz="2000" dirty="0" err="1"/>
              <a:t>ее</a:t>
            </a:r>
            <a:r>
              <a:rPr sz="2000" dirty="0"/>
              <a:t> </a:t>
            </a:r>
            <a:r>
              <a:rPr sz="2000" dirty="0" err="1"/>
              <a:t>приложения</a:t>
            </a:r>
            <a:r>
              <a:rPr sz="2000" dirty="0"/>
              <a:t>, </a:t>
            </a:r>
            <a:r>
              <a:rPr sz="2000" dirty="0" err="1"/>
              <a:t>Алгебра</a:t>
            </a:r>
            <a:r>
              <a:rPr sz="2000" dirty="0"/>
              <a:t> и </a:t>
            </a:r>
            <a:r>
              <a:rPr sz="2000" dirty="0" err="1"/>
              <a:t>теория</a:t>
            </a:r>
            <a:r>
              <a:rPr sz="2000" dirty="0"/>
              <a:t> </a:t>
            </a:r>
            <a:r>
              <a:rPr sz="2000" dirty="0" err="1"/>
              <a:t>чисел</a:t>
            </a:r>
            <a:r>
              <a:rPr sz="2000" dirty="0"/>
              <a:t>, </a:t>
            </a:r>
            <a:r>
              <a:rPr sz="2000" dirty="0" err="1"/>
              <a:t>Математика</a:t>
            </a:r>
            <a:r>
              <a:rPr sz="2000" dirty="0"/>
              <a:t> и </a:t>
            </a:r>
            <a:r>
              <a:rPr sz="2000" dirty="0" err="1"/>
              <a:t>культура</a:t>
            </a:r>
            <a:r>
              <a:rPr sz="2000" dirty="0"/>
              <a:t>, </a:t>
            </a:r>
            <a:r>
              <a:rPr sz="2000" dirty="0" err="1"/>
              <a:t>Математика</a:t>
            </a:r>
            <a:r>
              <a:rPr sz="2000" dirty="0"/>
              <a:t> и </a:t>
            </a:r>
            <a:r>
              <a:rPr sz="2000" dirty="0" err="1"/>
              <a:t>физика</a:t>
            </a:r>
            <a:r>
              <a:rPr sz="2000" dirty="0"/>
              <a:t>, </a:t>
            </a:r>
            <a:r>
              <a:rPr sz="2000" dirty="0" err="1"/>
              <a:t>Занимательная</a:t>
            </a:r>
            <a:r>
              <a:rPr sz="2000" dirty="0"/>
              <a:t> </a:t>
            </a:r>
            <a:r>
              <a:rPr sz="2000" dirty="0" err="1"/>
              <a:t>математика</a:t>
            </a:r>
            <a:r>
              <a:rPr sz="2400" dirty="0"/>
              <a:t>).</a:t>
            </a:r>
          </a:p>
          <a:p>
            <a:pPr>
              <a:spcBef>
                <a:spcPts val="1200"/>
              </a:spcBef>
              <a:buChar char="•"/>
              <a:defRPr sz="2200"/>
            </a:pPr>
            <a:r>
              <a:rPr sz="2400" dirty="0"/>
              <a:t>На </a:t>
            </a:r>
            <a:r>
              <a:rPr sz="2400" dirty="0" err="1"/>
              <a:t>открытии</a:t>
            </a:r>
            <a:r>
              <a:rPr sz="2400" dirty="0"/>
              <a:t> и </a:t>
            </a:r>
            <a:r>
              <a:rPr sz="2400" dirty="0" err="1"/>
              <a:t>пленарном</a:t>
            </a:r>
            <a:r>
              <a:rPr sz="2400" dirty="0"/>
              <a:t> </a:t>
            </a:r>
            <a:r>
              <a:rPr sz="2400" dirty="0" err="1"/>
              <a:t>заседании</a:t>
            </a:r>
            <a:r>
              <a:rPr sz="2400" dirty="0"/>
              <a:t>  </a:t>
            </a:r>
            <a:r>
              <a:rPr sz="2400" dirty="0" err="1"/>
              <a:t>выступают</a:t>
            </a:r>
            <a:r>
              <a:rPr sz="2400" dirty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/>
              <a:t>известные</a:t>
            </a:r>
            <a:r>
              <a:rPr sz="2400" dirty="0"/>
              <a:t> </a:t>
            </a:r>
            <a:r>
              <a:rPr sz="2400" dirty="0" err="1"/>
              <a:t>ученые-математики</a:t>
            </a:r>
            <a:r>
              <a:rPr sz="2400" dirty="0"/>
              <a:t>, </a:t>
            </a:r>
            <a:r>
              <a:rPr sz="2400" dirty="0" err="1"/>
              <a:t>так</a:t>
            </a:r>
            <a:r>
              <a:rPr sz="2400" dirty="0"/>
              <a:t> и </a:t>
            </a:r>
            <a:r>
              <a:rPr sz="2400" dirty="0" err="1"/>
              <a:t>школьники</a:t>
            </a:r>
            <a:r>
              <a:rPr sz="2400" dirty="0"/>
              <a:t> с </a:t>
            </a:r>
            <a:r>
              <a:rPr sz="2400" dirty="0" err="1"/>
              <a:t>наиболее</a:t>
            </a:r>
            <a:r>
              <a:rPr sz="2400" dirty="0"/>
              <a:t> </a:t>
            </a:r>
            <a:r>
              <a:rPr sz="2400" dirty="0" err="1"/>
              <a:t>интересными</a:t>
            </a:r>
            <a:r>
              <a:rPr sz="2400" dirty="0"/>
              <a:t> </a:t>
            </a:r>
            <a:r>
              <a:rPr sz="2400" dirty="0" err="1"/>
              <a:t>докладами</a:t>
            </a:r>
            <a:r>
              <a:rPr sz="2400" dirty="0"/>
              <a:t>.</a:t>
            </a:r>
          </a:p>
          <a:p>
            <a:pPr>
              <a:spcBef>
                <a:spcPts val="1200"/>
              </a:spcBef>
              <a:buChar char="•"/>
              <a:defRPr sz="2200"/>
            </a:pPr>
            <a:r>
              <a:rPr sz="2400" dirty="0" err="1"/>
              <a:t>Лучшие</a:t>
            </a:r>
            <a:r>
              <a:rPr sz="2400" dirty="0"/>
              <a:t> </a:t>
            </a:r>
            <a:r>
              <a:rPr sz="2400" dirty="0" err="1"/>
              <a:t>работы</a:t>
            </a:r>
            <a:r>
              <a:rPr sz="2400" dirty="0"/>
              <a:t> </a:t>
            </a:r>
            <a:r>
              <a:rPr sz="2400" dirty="0" err="1" smtClean="0"/>
              <a:t>отмечаются</a:t>
            </a:r>
            <a:r>
              <a:rPr sz="2400" dirty="0" smtClean="0"/>
              <a:t> </a:t>
            </a:r>
            <a:r>
              <a:rPr sz="2400" dirty="0" err="1">
                <a:solidFill>
                  <a:srgbClr val="FF0000"/>
                </a:solidFill>
              </a:rPr>
              <a:t>дипломами</a:t>
            </a:r>
            <a:r>
              <a:rPr sz="2400" dirty="0"/>
              <a:t>. Все </a:t>
            </a:r>
            <a:r>
              <a:rPr sz="2400" dirty="0" err="1"/>
              <a:t>участники</a:t>
            </a:r>
            <a:r>
              <a:rPr sz="2400" dirty="0"/>
              <a:t> </a:t>
            </a:r>
            <a:r>
              <a:rPr sz="2400" dirty="0" err="1"/>
              <a:t>получают</a:t>
            </a:r>
            <a:r>
              <a:rPr sz="2400" dirty="0"/>
              <a:t> </a:t>
            </a:r>
            <a:r>
              <a:rPr sz="2400" dirty="0" err="1">
                <a:solidFill>
                  <a:srgbClr val="FF0000"/>
                </a:solidFill>
              </a:rPr>
              <a:t>сертификаты</a:t>
            </a:r>
            <a:r>
              <a:rPr sz="2400" dirty="0"/>
              <a:t>. </a:t>
            </a:r>
            <a:r>
              <a:rPr sz="2400" dirty="0" err="1"/>
              <a:t>Педагоги</a:t>
            </a:r>
            <a:r>
              <a:rPr sz="2400" dirty="0"/>
              <a:t>, </a:t>
            </a:r>
            <a:r>
              <a:rPr sz="2400" dirty="0" err="1"/>
              <a:t>подготовившие</a:t>
            </a:r>
            <a:r>
              <a:rPr sz="2400" dirty="0"/>
              <a:t> </a:t>
            </a:r>
            <a:r>
              <a:rPr sz="2400" dirty="0" err="1"/>
              <a:t>школьников</a:t>
            </a:r>
            <a:r>
              <a:rPr sz="2400" dirty="0"/>
              <a:t> к </a:t>
            </a:r>
            <a:r>
              <a:rPr sz="2400" dirty="0" err="1"/>
              <a:t>участию</a:t>
            </a:r>
            <a:r>
              <a:rPr sz="2400" dirty="0"/>
              <a:t> в </a:t>
            </a:r>
            <a:r>
              <a:rPr sz="2400" dirty="0" err="1"/>
              <a:t>конференции</a:t>
            </a:r>
            <a:r>
              <a:rPr sz="2400" dirty="0"/>
              <a:t>, </a:t>
            </a:r>
            <a:r>
              <a:rPr sz="2400" dirty="0" err="1"/>
              <a:t>получают</a:t>
            </a:r>
            <a:r>
              <a:rPr sz="2400" dirty="0"/>
              <a:t> </a:t>
            </a:r>
            <a:r>
              <a:rPr sz="2400" dirty="0" err="1">
                <a:solidFill>
                  <a:srgbClr val="FF0000"/>
                </a:solidFill>
              </a:rPr>
              <a:t>благодарственные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письма</a:t>
            </a:r>
            <a:r>
              <a:rPr sz="2400" dirty="0"/>
              <a:t>. </a:t>
            </a:r>
          </a:p>
        </p:txBody>
      </p:sp>
      <p:grpSp>
        <p:nvGrpSpPr>
          <p:cNvPr id="16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16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6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6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16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6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70" name="Конференция школьников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Конференция школьников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Круглый стол «Решение сложных задач профильного ЕГЭ по математике (задания 18 и 19)» впервые прошел в Томске в мае этого года.…"/>
          <p:cNvSpPr txBox="1">
            <a:spLocks noGrp="1"/>
          </p:cNvSpPr>
          <p:nvPr>
            <p:ph type="body" idx="4294967295"/>
          </p:nvPr>
        </p:nvSpPr>
        <p:spPr>
          <a:xfrm>
            <a:off x="36512" y="841375"/>
            <a:ext cx="9107488" cy="64613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•"/>
              <a:defRPr sz="2400"/>
            </a:pPr>
            <a:r>
              <a:rPr dirty="0"/>
              <a:t>Круглый </a:t>
            </a:r>
            <a:r>
              <a:rPr dirty="0" err="1"/>
              <a:t>стол</a:t>
            </a:r>
            <a:r>
              <a:rPr dirty="0"/>
              <a:t> «</a:t>
            </a:r>
            <a:r>
              <a:rPr dirty="0" err="1"/>
              <a:t>Решение</a:t>
            </a:r>
            <a:r>
              <a:rPr dirty="0"/>
              <a:t> </a:t>
            </a:r>
            <a:r>
              <a:rPr dirty="0" err="1"/>
              <a:t>сложных</a:t>
            </a:r>
            <a:r>
              <a:rPr dirty="0"/>
              <a:t> </a:t>
            </a:r>
            <a:r>
              <a:rPr dirty="0" err="1"/>
              <a:t>задач</a:t>
            </a:r>
            <a:r>
              <a:rPr dirty="0"/>
              <a:t> </a:t>
            </a:r>
            <a:r>
              <a:rPr dirty="0" err="1"/>
              <a:t>профильного</a:t>
            </a:r>
            <a:r>
              <a:rPr dirty="0"/>
              <a:t> ЕГЭ по </a:t>
            </a:r>
            <a:r>
              <a:rPr dirty="0" err="1"/>
              <a:t>математике</a:t>
            </a:r>
            <a:r>
              <a:rPr dirty="0"/>
              <a:t> (</a:t>
            </a:r>
            <a:r>
              <a:rPr dirty="0" err="1">
                <a:solidFill>
                  <a:srgbClr val="FF0000"/>
                </a:solidFill>
              </a:rPr>
              <a:t>задания</a:t>
            </a:r>
            <a:r>
              <a:rPr dirty="0">
                <a:solidFill>
                  <a:srgbClr val="FF0000"/>
                </a:solidFill>
              </a:rPr>
              <a:t> 18 и 19</a:t>
            </a:r>
            <a:r>
              <a:rPr dirty="0"/>
              <a:t>)» </a:t>
            </a:r>
            <a:r>
              <a:rPr dirty="0" err="1"/>
              <a:t>впервые</a:t>
            </a:r>
            <a:r>
              <a:rPr dirty="0"/>
              <a:t> </a:t>
            </a:r>
            <a:r>
              <a:rPr dirty="0" err="1"/>
              <a:t>прошел</a:t>
            </a:r>
            <a:r>
              <a:rPr dirty="0"/>
              <a:t> в </a:t>
            </a:r>
            <a:r>
              <a:rPr dirty="0" err="1"/>
              <a:t>Томске</a:t>
            </a:r>
            <a:r>
              <a:rPr dirty="0"/>
              <a:t> в </a:t>
            </a:r>
            <a:r>
              <a:rPr dirty="0" err="1"/>
              <a:t>мае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</a:t>
            </a:r>
            <a:r>
              <a:rPr dirty="0" err="1"/>
              <a:t>года</a:t>
            </a:r>
            <a:r>
              <a:rPr dirty="0"/>
              <a:t>. 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/>
              <a:t>Во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круглого</a:t>
            </a:r>
            <a:r>
              <a:rPr dirty="0"/>
              <a:t> </a:t>
            </a:r>
            <a:r>
              <a:rPr dirty="0" err="1"/>
              <a:t>стола</a:t>
            </a:r>
            <a:r>
              <a:rPr dirty="0"/>
              <a:t> все </a:t>
            </a:r>
            <a:r>
              <a:rPr dirty="0" err="1"/>
              <a:t>участники</a:t>
            </a:r>
            <a:r>
              <a:rPr dirty="0"/>
              <a:t> </a:t>
            </a:r>
            <a:r>
              <a:rPr dirty="0" err="1"/>
              <a:t>обсуждения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равноправны</a:t>
            </a:r>
            <a:r>
              <a:rPr dirty="0"/>
              <a:t>: </a:t>
            </a:r>
            <a:r>
              <a:rPr dirty="0" err="1"/>
              <a:t>школьники</a:t>
            </a:r>
            <a:r>
              <a:rPr dirty="0"/>
              <a:t> </a:t>
            </a:r>
            <a:r>
              <a:rPr dirty="0" err="1"/>
              <a:t>предлагают</a:t>
            </a:r>
            <a:r>
              <a:rPr dirty="0"/>
              <a:t> </a:t>
            </a:r>
            <a:r>
              <a:rPr dirty="0" err="1"/>
              <a:t>задачи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им</a:t>
            </a:r>
            <a:r>
              <a:rPr dirty="0"/>
              <a:t> </a:t>
            </a:r>
            <a:r>
              <a:rPr dirty="0" err="1"/>
              <a:t>интересны</a:t>
            </a:r>
            <a:r>
              <a:rPr dirty="0"/>
              <a:t>, и </a:t>
            </a:r>
            <a:r>
              <a:rPr dirty="0" err="1"/>
              <a:t>преподаватель</a:t>
            </a:r>
            <a:r>
              <a:rPr dirty="0"/>
              <a:t> </a:t>
            </a:r>
            <a:r>
              <a:rPr dirty="0" err="1"/>
              <a:t>совместно</a:t>
            </a:r>
            <a:r>
              <a:rPr dirty="0"/>
              <a:t> с </a:t>
            </a:r>
            <a:r>
              <a:rPr dirty="0" err="1"/>
              <a:t>учениками</a:t>
            </a:r>
            <a:r>
              <a:rPr dirty="0"/>
              <a:t> </a:t>
            </a:r>
            <a:r>
              <a:rPr dirty="0" err="1"/>
              <a:t>ищет</a:t>
            </a:r>
            <a:r>
              <a:rPr dirty="0"/>
              <a:t> </a:t>
            </a:r>
            <a:r>
              <a:rPr dirty="0" err="1"/>
              <a:t>пути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задач</a:t>
            </a:r>
            <a:r>
              <a:rPr dirty="0"/>
              <a:t>!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 err="1"/>
              <a:t>Приглашались</a:t>
            </a:r>
            <a:r>
              <a:rPr dirty="0"/>
              <a:t> </a:t>
            </a:r>
            <a:r>
              <a:rPr dirty="0" err="1"/>
              <a:t>наиболее</a:t>
            </a:r>
            <a:r>
              <a:rPr dirty="0"/>
              <a:t> </a:t>
            </a:r>
            <a:r>
              <a:rPr dirty="0" err="1"/>
              <a:t>сильные</a:t>
            </a:r>
            <a:r>
              <a:rPr dirty="0"/>
              <a:t> </a:t>
            </a:r>
            <a:r>
              <a:rPr dirty="0" err="1"/>
              <a:t>ученики</a:t>
            </a:r>
            <a:r>
              <a:rPr dirty="0"/>
              <a:t> 11 </a:t>
            </a:r>
            <a:r>
              <a:rPr dirty="0" err="1"/>
              <a:t>классов</a:t>
            </a:r>
            <a:r>
              <a:rPr dirty="0"/>
              <a:t> </a:t>
            </a:r>
            <a:r>
              <a:rPr dirty="0" err="1"/>
              <a:t>школ</a:t>
            </a:r>
            <a:r>
              <a:rPr dirty="0"/>
              <a:t> </a:t>
            </a:r>
            <a:r>
              <a:rPr dirty="0" err="1"/>
              <a:t>Томска</a:t>
            </a:r>
            <a:r>
              <a:rPr dirty="0"/>
              <a:t> и </a:t>
            </a:r>
            <a:r>
              <a:rPr dirty="0" err="1"/>
              <a:t>Северска</a:t>
            </a:r>
            <a:r>
              <a:rPr dirty="0"/>
              <a:t>. </a:t>
            </a:r>
            <a:r>
              <a:rPr dirty="0" err="1"/>
              <a:t>Приняли</a:t>
            </a:r>
            <a:r>
              <a:rPr dirty="0"/>
              <a:t> </a:t>
            </a:r>
            <a:r>
              <a:rPr dirty="0" err="1"/>
              <a:t>участие</a:t>
            </a:r>
            <a:r>
              <a:rPr dirty="0"/>
              <a:t> более 30 </a:t>
            </a:r>
            <a:r>
              <a:rPr dirty="0" err="1"/>
              <a:t>школьников</a:t>
            </a:r>
            <a:r>
              <a:rPr dirty="0"/>
              <a:t>. 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 err="1"/>
              <a:t>Предложенная</a:t>
            </a:r>
            <a:r>
              <a:rPr dirty="0"/>
              <a:t> </a:t>
            </a:r>
            <a:r>
              <a:rPr dirty="0" err="1"/>
              <a:t>новая</a:t>
            </a:r>
            <a:r>
              <a:rPr dirty="0"/>
              <a:t> </a:t>
            </a:r>
            <a:r>
              <a:rPr dirty="0" err="1"/>
              <a:t>форма</a:t>
            </a:r>
            <a:r>
              <a:rPr dirty="0"/>
              <a:t> </a:t>
            </a:r>
            <a:r>
              <a:rPr dirty="0" err="1"/>
              <a:t>математической</a:t>
            </a:r>
            <a:r>
              <a:rPr dirty="0"/>
              <a:t> </a:t>
            </a:r>
            <a:r>
              <a:rPr dirty="0" err="1"/>
              <a:t>подготовки</a:t>
            </a:r>
            <a:r>
              <a:rPr dirty="0"/>
              <a:t> </a:t>
            </a:r>
            <a:r>
              <a:rPr dirty="0" err="1"/>
              <a:t>нашла</a:t>
            </a:r>
            <a:r>
              <a:rPr dirty="0"/>
              <a:t> </a:t>
            </a:r>
            <a:r>
              <a:rPr dirty="0" err="1"/>
              <a:t>отклик</a:t>
            </a:r>
            <a:r>
              <a:rPr dirty="0"/>
              <a:t> у </a:t>
            </a:r>
            <a:r>
              <a:rPr dirty="0" err="1"/>
              <a:t>школьников</a:t>
            </a:r>
            <a:r>
              <a:rPr dirty="0"/>
              <a:t>, </a:t>
            </a:r>
            <a:r>
              <a:rPr dirty="0" err="1"/>
              <a:t>отзывы</a:t>
            </a:r>
            <a:r>
              <a:rPr dirty="0"/>
              <a:t> </a:t>
            </a:r>
            <a:r>
              <a:rPr dirty="0" err="1"/>
              <a:t>участников</a:t>
            </a:r>
            <a:r>
              <a:rPr dirty="0"/>
              <a:t> </a:t>
            </a:r>
            <a:r>
              <a:rPr dirty="0" err="1"/>
              <a:t>положительные</a:t>
            </a:r>
            <a:r>
              <a:rPr dirty="0"/>
              <a:t>.</a:t>
            </a:r>
          </a:p>
        </p:txBody>
      </p:sp>
      <p:grpSp>
        <p:nvGrpSpPr>
          <p:cNvPr id="17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17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7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7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17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7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80" name="Круглый стол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Круглый стол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НОМЦ  совместно с создаваемым в ТГУ Центром развития современных компетенций планирует предложить мотивированным школьникам научно-популярные программы:…"/>
          <p:cNvSpPr txBox="1">
            <a:spLocks noGrp="1"/>
          </p:cNvSpPr>
          <p:nvPr>
            <p:ph type="body" idx="4294967295"/>
          </p:nvPr>
        </p:nvSpPr>
        <p:spPr>
          <a:xfrm>
            <a:off x="36512" y="1196975"/>
            <a:ext cx="9107488" cy="45648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Tx/>
              <a:buNone/>
              <a:defRPr sz="2400"/>
            </a:pPr>
            <a:r>
              <a:rPr dirty="0"/>
              <a:t>НОМЦ  </a:t>
            </a:r>
            <a:r>
              <a:rPr dirty="0" err="1"/>
              <a:t>совместно</a:t>
            </a:r>
            <a:r>
              <a:rPr dirty="0"/>
              <a:t> с </a:t>
            </a:r>
            <a:r>
              <a:rPr dirty="0" err="1"/>
              <a:t>создаваемым</a:t>
            </a:r>
            <a:r>
              <a:rPr dirty="0"/>
              <a:t> в ТГУ </a:t>
            </a:r>
            <a:r>
              <a:rPr dirty="0" err="1"/>
              <a:t>Центром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современных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 </a:t>
            </a:r>
            <a:r>
              <a:rPr dirty="0" err="1"/>
              <a:t>планирует</a:t>
            </a:r>
            <a:r>
              <a:rPr dirty="0"/>
              <a:t> </a:t>
            </a:r>
            <a:r>
              <a:rPr dirty="0" err="1"/>
              <a:t>предложить</a:t>
            </a:r>
            <a:r>
              <a:rPr dirty="0"/>
              <a:t> </a:t>
            </a:r>
            <a:r>
              <a:rPr dirty="0" err="1"/>
              <a:t>мотивированным</a:t>
            </a:r>
            <a:r>
              <a:rPr dirty="0"/>
              <a:t> </a:t>
            </a:r>
            <a:r>
              <a:rPr dirty="0" err="1"/>
              <a:t>школьникам</a:t>
            </a:r>
            <a:r>
              <a:rPr dirty="0"/>
              <a:t> </a:t>
            </a:r>
            <a:r>
              <a:rPr dirty="0" err="1"/>
              <a:t>научно-популярные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:</a:t>
            </a:r>
          </a:p>
          <a:p>
            <a:pPr marL="0" indent="0">
              <a:spcBef>
                <a:spcPts val="800"/>
              </a:spcBef>
              <a:buChar char="-"/>
              <a:defRPr sz="2400"/>
            </a:pPr>
            <a:r>
              <a:rPr dirty="0"/>
              <a:t>«</a:t>
            </a:r>
            <a:r>
              <a:rPr dirty="0" err="1">
                <a:solidFill>
                  <a:srgbClr val="FF0000"/>
                </a:solidFill>
              </a:rPr>
              <a:t>Робототехника</a:t>
            </a:r>
            <a:r>
              <a:rPr dirty="0">
                <a:solidFill>
                  <a:srgbClr val="FF0000"/>
                </a:solidFill>
              </a:rPr>
              <a:t> и </a:t>
            </a:r>
            <a:r>
              <a:rPr dirty="0" err="1">
                <a:solidFill>
                  <a:srgbClr val="FF0000"/>
                </a:solidFill>
              </a:rPr>
              <a:t>топология</a:t>
            </a:r>
            <a:r>
              <a:rPr dirty="0"/>
              <a:t>» - </a:t>
            </a:r>
            <a:r>
              <a:rPr dirty="0" err="1"/>
              <a:t>топологические</a:t>
            </a:r>
            <a:r>
              <a:rPr dirty="0"/>
              <a:t> </a:t>
            </a:r>
            <a:r>
              <a:rPr dirty="0" err="1"/>
              <a:t>пространства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конфигурационные</a:t>
            </a:r>
            <a:r>
              <a:rPr dirty="0"/>
              <a:t> </a:t>
            </a:r>
            <a:r>
              <a:rPr dirty="0" err="1"/>
              <a:t>пространства</a:t>
            </a:r>
            <a:r>
              <a:rPr dirty="0"/>
              <a:t> </a:t>
            </a:r>
            <a:r>
              <a:rPr dirty="0" err="1"/>
              <a:t>шарнирных</a:t>
            </a:r>
            <a:r>
              <a:rPr dirty="0"/>
              <a:t> и других </a:t>
            </a:r>
            <a:r>
              <a:rPr dirty="0" err="1"/>
              <a:t>механизмов</a:t>
            </a:r>
            <a:r>
              <a:rPr dirty="0"/>
              <a:t>;</a:t>
            </a:r>
          </a:p>
          <a:p>
            <a:pPr marL="0" indent="0">
              <a:spcBef>
                <a:spcPts val="800"/>
              </a:spcBef>
              <a:buChar char="-"/>
              <a:defRPr sz="2400"/>
            </a:pPr>
            <a:r>
              <a:rPr dirty="0"/>
              <a:t>«</a:t>
            </a:r>
            <a:r>
              <a:rPr dirty="0" err="1">
                <a:solidFill>
                  <a:srgbClr val="FF0000"/>
                </a:solidFill>
              </a:rPr>
              <a:t>Коды</a:t>
            </a:r>
            <a:r>
              <a:rPr dirty="0">
                <a:solidFill>
                  <a:srgbClr val="FF0000"/>
                </a:solidFill>
              </a:rPr>
              <a:t>, </a:t>
            </a:r>
            <a:r>
              <a:rPr dirty="0" err="1">
                <a:solidFill>
                  <a:srgbClr val="FF0000"/>
                </a:solidFill>
              </a:rPr>
              <a:t>позволяющие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передать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сообщение</a:t>
            </a:r>
            <a:r>
              <a:rPr dirty="0">
                <a:solidFill>
                  <a:srgbClr val="FF0000"/>
                </a:solidFill>
              </a:rPr>
              <a:t> без </a:t>
            </a:r>
            <a:r>
              <a:rPr dirty="0" err="1">
                <a:solidFill>
                  <a:srgbClr val="FF0000"/>
                </a:solidFill>
              </a:rPr>
              <a:t>потерь</a:t>
            </a:r>
            <a:r>
              <a:rPr dirty="0"/>
              <a:t>» - </a:t>
            </a:r>
            <a:r>
              <a:rPr dirty="0" err="1"/>
              <a:t>про</a:t>
            </a:r>
            <a:r>
              <a:rPr dirty="0"/>
              <a:t> </a:t>
            </a:r>
            <a:r>
              <a:rPr dirty="0" err="1"/>
              <a:t>совершенные</a:t>
            </a:r>
            <a:r>
              <a:rPr dirty="0"/>
              <a:t> </a:t>
            </a:r>
            <a:r>
              <a:rPr dirty="0" err="1"/>
              <a:t>коды</a:t>
            </a:r>
            <a:r>
              <a:rPr dirty="0"/>
              <a:t> и </a:t>
            </a:r>
            <a:r>
              <a:rPr dirty="0" err="1"/>
              <a:t>коды</a:t>
            </a:r>
            <a:r>
              <a:rPr dirty="0"/>
              <a:t>, </a:t>
            </a:r>
            <a:r>
              <a:rPr dirty="0" err="1"/>
              <a:t>исправляющие</a:t>
            </a:r>
            <a:r>
              <a:rPr dirty="0"/>
              <a:t> </a:t>
            </a:r>
            <a:r>
              <a:rPr dirty="0" err="1"/>
              <a:t>ошибки</a:t>
            </a:r>
            <a:r>
              <a:rPr dirty="0"/>
              <a:t>;</a:t>
            </a:r>
          </a:p>
          <a:p>
            <a:pPr marL="0" indent="0">
              <a:spcBef>
                <a:spcPts val="800"/>
              </a:spcBef>
              <a:buChar char="-"/>
              <a:defRPr sz="2400"/>
            </a:pPr>
            <a:r>
              <a:rPr dirty="0"/>
              <a:t>«</a:t>
            </a:r>
            <a:r>
              <a:rPr dirty="0" err="1">
                <a:solidFill>
                  <a:srgbClr val="FF0000"/>
                </a:solidFill>
              </a:rPr>
              <a:t>Почему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листья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салата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такие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скомканные</a:t>
            </a:r>
            <a:r>
              <a:rPr dirty="0">
                <a:solidFill>
                  <a:srgbClr val="FF0000"/>
                </a:solidFill>
              </a:rPr>
              <a:t>?</a:t>
            </a:r>
            <a:r>
              <a:rPr dirty="0"/>
              <a:t>»- о </a:t>
            </a:r>
            <a:r>
              <a:rPr dirty="0" err="1"/>
              <a:t>том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неевклидова</a:t>
            </a:r>
            <a:r>
              <a:rPr dirty="0"/>
              <a:t> </a:t>
            </a:r>
            <a:r>
              <a:rPr dirty="0" err="1"/>
              <a:t>геометрия</a:t>
            </a:r>
            <a:r>
              <a:rPr dirty="0"/>
              <a:t> </a:t>
            </a:r>
            <a:r>
              <a:rPr dirty="0" err="1"/>
              <a:t>проявляется</a:t>
            </a:r>
            <a:r>
              <a:rPr dirty="0"/>
              <a:t> в </a:t>
            </a:r>
            <a:r>
              <a:rPr dirty="0" err="1"/>
              <a:t>природе</a:t>
            </a:r>
            <a:r>
              <a:rPr dirty="0"/>
              <a:t> </a:t>
            </a:r>
            <a:r>
              <a:rPr dirty="0" err="1"/>
              <a:t>вокруг</a:t>
            </a:r>
            <a:r>
              <a:rPr dirty="0"/>
              <a:t> </a:t>
            </a:r>
            <a:r>
              <a:rPr dirty="0" err="1"/>
              <a:t>нас</a:t>
            </a:r>
            <a:r>
              <a:rPr dirty="0"/>
              <a:t>.</a:t>
            </a:r>
          </a:p>
        </p:txBody>
      </p:sp>
      <p:grpSp>
        <p:nvGrpSpPr>
          <p:cNvPr id="18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18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8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8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18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8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90" name="Научно-популярные курсы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Научно-популярные курсы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Занятия в ФМШ проводят магистранты, аспиранты и преподаватели томских университетов, ученые СО РАН, сотрудники инновационных предприятий.…"/>
          <p:cNvSpPr txBox="1">
            <a:spLocks noGrp="1"/>
          </p:cNvSpPr>
          <p:nvPr>
            <p:ph type="body" idx="4294967295"/>
          </p:nvPr>
        </p:nvSpPr>
        <p:spPr>
          <a:xfrm>
            <a:off x="36512" y="696912"/>
            <a:ext cx="9107488" cy="660117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har char="•"/>
              <a:defRPr sz="2400"/>
            </a:pPr>
            <a:r>
              <a:t>Занятия в ФМШ проводят магистранты, аспиранты и преподаватели томских университетов, ученые СО РАН, сотрудники инновационных предприятий. 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t>На занятиях развивается научный кругозор учащихся, формируются их логические способности, происходит знакомство с современными разделами математики, физики и информатики, показываются их приложения. </a:t>
            </a:r>
          </a:p>
          <a:p>
            <a:pPr algn="just">
              <a:spcBef>
                <a:spcPts val="1200"/>
              </a:spcBef>
              <a:buChar char="•"/>
              <a:defRPr sz="2400"/>
            </a:pPr>
            <a:r>
              <a:t>Вечерня ФМШ работает с 1 октября по 1 мая ежегодно. Занятия проходят в вечернее время на территории Университета. Для учащихся 8-х классов есть утренняя группа (для тех, кто учится во вторую смену). </a:t>
            </a:r>
          </a:p>
          <a:p>
            <a:pPr algn="just">
              <a:spcBef>
                <a:spcPts val="1200"/>
              </a:spcBef>
              <a:buChar char="•"/>
              <a:defRPr sz="2400"/>
            </a:pPr>
            <a:r>
              <a:t>Для учащихся 5-7 классов работает Математический кружок (одна пара в неделю, по субботам).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t>Уточнить информацию о ФМШ и записаться в нее можно на сайте </a:t>
            </a:r>
            <a:r>
              <a:rPr u="sng"/>
              <a:t>fmsh.tsu.ru</a:t>
            </a:r>
            <a:r>
              <a:t> </a:t>
            </a:r>
          </a:p>
        </p:txBody>
      </p:sp>
      <p:grpSp>
        <p:nvGrpSpPr>
          <p:cNvPr id="19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19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9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9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19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9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00" name="ФМШ при ТГУ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ФМШ при ТГУ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В Летнюю ФМШ (ЛФМШ) принимаются учащиеся, окончившие 5-10 классы.…"/>
          <p:cNvSpPr txBox="1">
            <a:spLocks noGrp="1"/>
          </p:cNvSpPr>
          <p:nvPr>
            <p:ph type="body" idx="4294967295"/>
          </p:nvPr>
        </p:nvSpPr>
        <p:spPr>
          <a:xfrm>
            <a:off x="-30163" y="1052512"/>
            <a:ext cx="8929688" cy="30956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 algn="just" defTabSz="685800">
              <a:spcBef>
                <a:spcPts val="900"/>
              </a:spcBef>
              <a:buChar char="•"/>
              <a:defRPr sz="1800"/>
            </a:pPr>
            <a:r>
              <a:rPr sz="2400" dirty="0"/>
              <a:t>В </a:t>
            </a:r>
            <a:r>
              <a:rPr sz="2400" dirty="0" err="1"/>
              <a:t>Летнюю</a:t>
            </a:r>
            <a:r>
              <a:rPr sz="2400" dirty="0"/>
              <a:t> ФМШ (ЛФМШ) </a:t>
            </a:r>
            <a:r>
              <a:rPr sz="2400" dirty="0" err="1"/>
              <a:t>принимаются</a:t>
            </a:r>
            <a:r>
              <a:rPr sz="2400" dirty="0"/>
              <a:t> </a:t>
            </a:r>
            <a:r>
              <a:rPr sz="2400" dirty="0" err="1"/>
              <a:t>учащиеся</a:t>
            </a:r>
            <a:r>
              <a:rPr sz="2400" dirty="0"/>
              <a:t>, </a:t>
            </a:r>
            <a:r>
              <a:rPr sz="2400" dirty="0" err="1"/>
              <a:t>окончившие</a:t>
            </a:r>
            <a:r>
              <a:rPr sz="2400" dirty="0"/>
              <a:t> 5-10 </a:t>
            </a:r>
            <a:r>
              <a:rPr sz="2400" dirty="0" err="1"/>
              <a:t>классы</a:t>
            </a:r>
            <a:r>
              <a:rPr sz="2400" dirty="0"/>
              <a:t>.</a:t>
            </a:r>
          </a:p>
          <a:p>
            <a:pPr marL="257175" indent="-257175" algn="just" defTabSz="685800">
              <a:spcBef>
                <a:spcPts val="900"/>
              </a:spcBef>
              <a:buChar char="•"/>
              <a:defRPr sz="1800"/>
            </a:pPr>
            <a:r>
              <a:rPr sz="2400" dirty="0"/>
              <a:t>ЛФМШ </a:t>
            </a:r>
            <a:r>
              <a:rPr sz="2400" dirty="0" err="1"/>
              <a:t>проходит</a:t>
            </a:r>
            <a:r>
              <a:rPr sz="2400" dirty="0"/>
              <a:t> в </a:t>
            </a:r>
            <a:r>
              <a:rPr sz="2400" dirty="0" err="1"/>
              <a:t>загородном</a:t>
            </a:r>
            <a:r>
              <a:rPr sz="2400" dirty="0"/>
              <a:t> </a:t>
            </a:r>
            <a:r>
              <a:rPr sz="2400" dirty="0" err="1"/>
              <a:t>лагере</a:t>
            </a:r>
            <a:r>
              <a:rPr sz="2400" dirty="0"/>
              <a:t>.</a:t>
            </a:r>
          </a:p>
          <a:p>
            <a:pPr marL="257175" indent="-257175" algn="just" defTabSz="685800">
              <a:spcBef>
                <a:spcPts val="900"/>
              </a:spcBef>
              <a:buChar char="•"/>
              <a:defRPr sz="1800"/>
            </a:pPr>
            <a:r>
              <a:rPr sz="2400" dirty="0" err="1"/>
              <a:t>Занятия</a:t>
            </a:r>
            <a:r>
              <a:rPr sz="2400" dirty="0"/>
              <a:t> в ЛФМШ </a:t>
            </a:r>
            <a:r>
              <a:rPr sz="2400" dirty="0" err="1"/>
              <a:t>организуются</a:t>
            </a:r>
            <a:r>
              <a:rPr sz="2400" dirty="0"/>
              <a:t> по </a:t>
            </a:r>
            <a:r>
              <a:rPr sz="2400" dirty="0" err="1"/>
              <a:t>принципу</a:t>
            </a:r>
            <a:r>
              <a:rPr sz="2400" dirty="0"/>
              <a:t> </a:t>
            </a:r>
            <a:r>
              <a:rPr sz="2400" dirty="0" err="1"/>
              <a:t>спецкурсов</a:t>
            </a:r>
            <a:r>
              <a:rPr sz="2400" dirty="0"/>
              <a:t>, </a:t>
            </a:r>
            <a:r>
              <a:rPr sz="2400" dirty="0" err="1"/>
              <a:t>где</a:t>
            </a:r>
            <a:r>
              <a:rPr sz="2400" dirty="0"/>
              <a:t> </a:t>
            </a:r>
            <a:r>
              <a:rPr sz="2400" dirty="0" err="1"/>
              <a:t>школьники</a:t>
            </a:r>
            <a:r>
              <a:rPr sz="2400" dirty="0"/>
              <a:t> </a:t>
            </a:r>
            <a:r>
              <a:rPr sz="2400" dirty="0" err="1"/>
              <a:t>выбирают</a:t>
            </a:r>
            <a:r>
              <a:rPr sz="2400" dirty="0"/>
              <a:t> </a:t>
            </a:r>
            <a:r>
              <a:rPr sz="2400" dirty="0" err="1"/>
              <a:t>себе</a:t>
            </a:r>
            <a:r>
              <a:rPr sz="2400" dirty="0"/>
              <a:t> </a:t>
            </a:r>
            <a:r>
              <a:rPr sz="2400" dirty="0" err="1"/>
              <a:t>свою</a:t>
            </a:r>
            <a:r>
              <a:rPr sz="2400" dirty="0"/>
              <a:t> </a:t>
            </a:r>
            <a:r>
              <a:rPr sz="2400" dirty="0" err="1"/>
              <a:t>образовательную</a:t>
            </a:r>
            <a:r>
              <a:rPr sz="2400" dirty="0"/>
              <a:t> </a:t>
            </a:r>
            <a:r>
              <a:rPr sz="2400" dirty="0" err="1"/>
              <a:t>траекторию</a:t>
            </a:r>
            <a:r>
              <a:rPr sz="2400" dirty="0"/>
              <a:t> </a:t>
            </a:r>
            <a:r>
              <a:rPr sz="2400" dirty="0" err="1"/>
              <a:t>самостоятельно</a:t>
            </a:r>
            <a:r>
              <a:rPr sz="2400" dirty="0"/>
              <a:t>.</a:t>
            </a:r>
          </a:p>
          <a:p>
            <a:pPr marL="257175" indent="-257175" algn="just" defTabSz="685800">
              <a:spcBef>
                <a:spcPts val="900"/>
              </a:spcBef>
              <a:buChar char="•"/>
              <a:defRPr sz="1800"/>
            </a:pPr>
            <a:r>
              <a:rPr sz="2400" dirty="0"/>
              <a:t>Все </a:t>
            </a:r>
            <a:r>
              <a:rPr sz="2400" dirty="0" err="1"/>
              <a:t>остальное</a:t>
            </a:r>
            <a:r>
              <a:rPr sz="2400" dirty="0"/>
              <a:t> </a:t>
            </a:r>
            <a:r>
              <a:rPr sz="2400" dirty="0" err="1"/>
              <a:t>время</a:t>
            </a:r>
            <a:r>
              <a:rPr sz="2400" dirty="0"/>
              <a:t> с </a:t>
            </a:r>
            <a:r>
              <a:rPr sz="2400" dirty="0" err="1"/>
              <a:t>учащимися</a:t>
            </a:r>
            <a:r>
              <a:rPr sz="2400" dirty="0"/>
              <a:t> ЛФМШ </a:t>
            </a:r>
            <a:r>
              <a:rPr sz="2400" dirty="0" err="1"/>
              <a:t>работает</a:t>
            </a:r>
            <a:r>
              <a:rPr sz="2400" dirty="0"/>
              <a:t> </a:t>
            </a:r>
            <a:r>
              <a:rPr sz="2400" dirty="0" err="1"/>
              <a:t>команда</a:t>
            </a:r>
            <a:r>
              <a:rPr sz="2400" dirty="0"/>
              <a:t> </a:t>
            </a:r>
            <a:r>
              <a:rPr sz="2400" dirty="0" err="1"/>
              <a:t>студентов-вожатых</a:t>
            </a:r>
            <a:r>
              <a:rPr sz="2400" dirty="0"/>
              <a:t>, </a:t>
            </a:r>
            <a:r>
              <a:rPr sz="2400" dirty="0" err="1"/>
              <a:t>прошедших</a:t>
            </a:r>
            <a:r>
              <a:rPr sz="2400" dirty="0"/>
              <a:t> </a:t>
            </a:r>
            <a:r>
              <a:rPr sz="2400" dirty="0" err="1"/>
              <a:t>специальное</a:t>
            </a:r>
            <a:r>
              <a:rPr sz="2400" dirty="0"/>
              <a:t> </a:t>
            </a:r>
            <a:r>
              <a:rPr sz="2400" dirty="0" err="1"/>
              <a:t>обучение</a:t>
            </a:r>
            <a:r>
              <a:rPr sz="2400" dirty="0"/>
              <a:t> для </a:t>
            </a:r>
            <a:r>
              <a:rPr sz="2400" dirty="0" err="1"/>
              <a:t>работы</a:t>
            </a:r>
            <a:r>
              <a:rPr sz="2400" dirty="0"/>
              <a:t> с </a:t>
            </a:r>
            <a:r>
              <a:rPr sz="2400" dirty="0" err="1"/>
              <a:t>подростками</a:t>
            </a:r>
            <a:r>
              <a:rPr sz="2400" dirty="0"/>
              <a:t>. </a:t>
            </a:r>
            <a:r>
              <a:rPr sz="2400" dirty="0" err="1"/>
              <a:t>Они</a:t>
            </a:r>
            <a:r>
              <a:rPr sz="2400" dirty="0"/>
              <a:t> </a:t>
            </a:r>
            <a:r>
              <a:rPr sz="2400" dirty="0" err="1"/>
              <a:t>проводят</a:t>
            </a:r>
            <a:r>
              <a:rPr sz="2400" dirty="0"/>
              <a:t> </a:t>
            </a:r>
            <a:r>
              <a:rPr sz="2400" dirty="0" err="1"/>
              <a:t>огромное</a:t>
            </a:r>
            <a:r>
              <a:rPr sz="2400" dirty="0"/>
              <a:t> </a:t>
            </a:r>
            <a:r>
              <a:rPr sz="2400" dirty="0" err="1"/>
              <a:t>количество</a:t>
            </a:r>
            <a:r>
              <a:rPr sz="2400" dirty="0"/>
              <a:t> </a:t>
            </a:r>
            <a:r>
              <a:rPr sz="2400" dirty="0" err="1"/>
              <a:t>образовательно-развлекательных</a:t>
            </a:r>
            <a:r>
              <a:rPr sz="2400" dirty="0"/>
              <a:t> </a:t>
            </a:r>
            <a:r>
              <a:rPr sz="2400" dirty="0" err="1"/>
              <a:t>мероприятий</a:t>
            </a:r>
            <a:r>
              <a:rPr sz="2400" dirty="0"/>
              <a:t>, </a:t>
            </a:r>
            <a:r>
              <a:rPr sz="2400" dirty="0" err="1"/>
              <a:t>направленных</a:t>
            </a:r>
            <a:r>
              <a:rPr sz="2400" dirty="0"/>
              <a:t> на </a:t>
            </a:r>
            <a:r>
              <a:rPr sz="2400" dirty="0" err="1"/>
              <a:t>сплочение</a:t>
            </a:r>
            <a:r>
              <a:rPr sz="2400" dirty="0"/>
              <a:t> и </a:t>
            </a:r>
            <a:r>
              <a:rPr sz="2400" dirty="0" err="1"/>
              <a:t>интеллектуальное</a:t>
            </a:r>
            <a:r>
              <a:rPr sz="2400" dirty="0"/>
              <a:t> </a:t>
            </a:r>
            <a:r>
              <a:rPr sz="2400" dirty="0" err="1"/>
              <a:t>развитие</a:t>
            </a:r>
            <a:r>
              <a:rPr sz="2400" dirty="0"/>
              <a:t> </a:t>
            </a:r>
            <a:r>
              <a:rPr sz="2400" dirty="0" err="1"/>
              <a:t>школьников</a:t>
            </a:r>
            <a:r>
              <a:rPr sz="2400" dirty="0"/>
              <a:t>.</a:t>
            </a:r>
          </a:p>
          <a:p>
            <a:pPr marL="257175" indent="-257175" algn="just" defTabSz="685800">
              <a:spcBef>
                <a:spcPts val="900"/>
              </a:spcBef>
              <a:buChar char="•"/>
              <a:defRPr sz="1800"/>
            </a:pPr>
            <a:r>
              <a:rPr sz="2400" dirty="0" err="1"/>
              <a:t>Уточнить</a:t>
            </a:r>
            <a:r>
              <a:rPr sz="2400" dirty="0"/>
              <a:t> </a:t>
            </a:r>
            <a:r>
              <a:rPr sz="2400" dirty="0" err="1"/>
              <a:t>информацию</a:t>
            </a:r>
            <a:r>
              <a:rPr sz="2400" dirty="0"/>
              <a:t> о ЛФМШ </a:t>
            </a:r>
            <a:r>
              <a:rPr sz="2400" dirty="0" err="1"/>
              <a:t>можно</a:t>
            </a:r>
            <a:r>
              <a:rPr sz="2400" dirty="0"/>
              <a:t> на </a:t>
            </a:r>
            <a:r>
              <a:rPr sz="2400" dirty="0" err="1"/>
              <a:t>сайте</a:t>
            </a:r>
            <a:r>
              <a:rPr sz="2400" dirty="0"/>
              <a:t> </a:t>
            </a:r>
            <a:r>
              <a:rPr sz="2400" u="sng" dirty="0"/>
              <a:t>лфмш.рф</a:t>
            </a:r>
          </a:p>
        </p:txBody>
      </p:sp>
      <p:grpSp>
        <p:nvGrpSpPr>
          <p:cNvPr id="20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0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20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20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0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10" name="Летняя ФМШ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Летняя ФМШ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 марте 2017 года в рамках программы, направленной на развитие математического образования в России, Минобрнауки запустил проект по созданию региональных научно-образовательных математических центров.…"/>
          <p:cNvSpPr txBox="1">
            <a:spLocks noGrp="1"/>
          </p:cNvSpPr>
          <p:nvPr>
            <p:ph type="body" idx="4294967295"/>
          </p:nvPr>
        </p:nvSpPr>
        <p:spPr>
          <a:xfrm>
            <a:off x="-19050" y="981075"/>
            <a:ext cx="8936038" cy="54478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1599" indent="-245808" defTabSz="896111">
              <a:spcBef>
                <a:spcPts val="1100"/>
              </a:spcBef>
              <a:buChar char="•"/>
              <a:defRPr sz="2352"/>
            </a:pPr>
            <a:r>
              <a:t>В марте 2017 года в рамках программы, направленной на развитие математического образования в России, Минобрнауки запустил проект по созданию </a:t>
            </a:r>
            <a:r>
              <a:rPr>
                <a:solidFill>
                  <a:srgbClr val="FF2600"/>
                </a:solidFill>
              </a:rPr>
              <a:t>региональных научно-образовательных математических центров</a:t>
            </a:r>
            <a:r>
              <a:t>.</a:t>
            </a:r>
          </a:p>
          <a:p>
            <a:pPr marL="351599" indent="-245808" defTabSz="896111">
              <a:spcBef>
                <a:spcPts val="1100"/>
              </a:spcBef>
              <a:buChar char="•"/>
              <a:defRPr sz="2352"/>
            </a:pPr>
            <a:r>
              <a:t>Предполагалось отобрать порядка 10 региональных университетов, имеющих потенциал к развитию центра, причем не только внутри университета, но и с вовлечением </a:t>
            </a:r>
            <a:r>
              <a:rPr>
                <a:solidFill>
                  <a:srgbClr val="FF2600"/>
                </a:solidFill>
              </a:rPr>
              <a:t>опорных школ</a:t>
            </a:r>
            <a:r>
              <a:t>, так, чтобы это привело к изменению содержания всех уровней образования.</a:t>
            </a:r>
          </a:p>
          <a:p>
            <a:pPr marL="351599" indent="-245808" defTabSz="896111">
              <a:spcBef>
                <a:spcPts val="500"/>
              </a:spcBef>
              <a:buChar char="•"/>
              <a:defRPr sz="2352"/>
            </a:pPr>
            <a:r>
              <a:t>В 2017 году планировалось создать 4-5 региональных научно-образовательных центров, в перспективе 3-5 лет обеспечивающих мировой уровень исследований и подготовки кадров, </a:t>
            </a:r>
            <a:r>
              <a:rPr>
                <a:solidFill>
                  <a:srgbClr val="FF2600"/>
                </a:solidFill>
              </a:rPr>
              <a:t>от школы до университета </a:t>
            </a:r>
            <a:r>
              <a:t>и дальнейшего движения в аспирантуру и науку.</a:t>
            </a:r>
          </a:p>
          <a:p>
            <a:pPr marL="245808" indent="-140017" algn="r" defTabSz="896111">
              <a:spcBef>
                <a:spcPts val="200"/>
              </a:spcBef>
              <a:buSzTx/>
              <a:buNone/>
              <a:defRPr sz="1176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https://минобрнауки.рф/пресс-центр/9702</a:t>
            </a:r>
            <a:r>
              <a:t> </a:t>
            </a:r>
          </a:p>
        </p:txBody>
      </p:sp>
      <p:grpSp>
        <p:nvGrpSpPr>
          <p:cNvPr id="31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29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0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35" name="Группа"/>
          <p:cNvGrpSpPr/>
          <p:nvPr/>
        </p:nvGrpSpPr>
        <p:grpSpPr>
          <a:xfrm>
            <a:off x="1471612" y="112712"/>
            <a:ext cx="7451726" cy="720726"/>
            <a:chOff x="0" y="0"/>
            <a:chExt cx="7451725" cy="720725"/>
          </a:xfrm>
        </p:grpSpPr>
        <p:sp>
          <p:nvSpPr>
            <p:cNvPr id="33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34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6" name="Конкурс на создание математических центров (I этап) (пресс-релиз МинОбрНауки от 14 марта 2017 года)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Конкурс на создание математических центров (I этап)</a:t>
            </a:r>
            <a:br/>
            <a:r>
              <a:rPr sz="1600" i="1"/>
              <a:t>(пресс-релиз МинОбрНауки от 14 марта 2017 года)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Занятия проводят квалифицированные преподаватели университета, которые имеют опыт работы экспертами ЕГЭ, давно и успешно обучают и школьников, и студентов.…"/>
          <p:cNvSpPr txBox="1">
            <a:spLocks noGrp="1"/>
          </p:cNvSpPr>
          <p:nvPr>
            <p:ph type="body" idx="4294967295"/>
          </p:nvPr>
        </p:nvSpPr>
        <p:spPr>
          <a:xfrm>
            <a:off x="-15875" y="1341437"/>
            <a:ext cx="9174163" cy="612755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Char char="•"/>
              <a:defRPr sz="2400"/>
            </a:pPr>
            <a:r>
              <a:t>Занятия проводят квалифицированные преподаватели университета, которые имеют опыт работы экспертами ЕГЭ, давно и успешно обучают и школьников, и студентов.</a:t>
            </a:r>
          </a:p>
          <a:p>
            <a:pPr algn="just">
              <a:spcBef>
                <a:spcPts val="1200"/>
              </a:spcBef>
              <a:buChar char="•"/>
              <a:defRPr sz="2400"/>
            </a:pPr>
            <a:r>
              <a:t>Подготовительные курсы помогают старшеклассникам углубить знания по предметам, а не «натаскивают на ЕГЭ».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t>Занятия проходят в вечернее время или по воскресеньям в различных корпусах ТГУ. Время проведения вечерних занятий с 16:35 до 20:00 или с 18:10 до 21:20, время проведения воскресных занятий с 10:00 до 13:20. 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t>Всю информацию о подготовительных курсах можно найти на сайте </a:t>
            </a:r>
            <a:r>
              <a:rPr u="sng"/>
              <a:t>abiturient.tsu.ru/traning/courses/ </a:t>
            </a:r>
          </a:p>
        </p:txBody>
      </p:sp>
      <p:grpSp>
        <p:nvGrpSpPr>
          <p:cNvPr id="21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21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1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21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21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1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20" name="Подготовительные курсы для абитуриентов"/>
          <p:cNvSpPr txBox="1">
            <a:spLocks noGrp="1"/>
          </p:cNvSpPr>
          <p:nvPr>
            <p:ph type="title" idx="4294967295"/>
          </p:nvPr>
        </p:nvSpPr>
        <p:spPr>
          <a:xfrm>
            <a:off x="1951037" y="87312"/>
            <a:ext cx="6985001" cy="720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Подготовительные курсы для абитуриентов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ТГУ является основной площадкой проведения Открытой региональной межвузовской олимпиады школьников вузов Томской области «ОРМО».…"/>
          <p:cNvSpPr txBox="1">
            <a:spLocks noGrp="1"/>
          </p:cNvSpPr>
          <p:nvPr>
            <p:ph type="body" idx="4294967295"/>
          </p:nvPr>
        </p:nvSpPr>
        <p:spPr>
          <a:xfrm>
            <a:off x="26987" y="1516963"/>
            <a:ext cx="9117013" cy="57101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400"/>
            </a:pPr>
            <a:r>
              <a:rPr dirty="0"/>
              <a:t>ТГУ </a:t>
            </a:r>
            <a:r>
              <a:rPr dirty="0" err="1"/>
              <a:t>является</a:t>
            </a:r>
            <a:r>
              <a:rPr dirty="0"/>
              <a:t> основной </a:t>
            </a:r>
            <a:r>
              <a:rPr dirty="0" err="1"/>
              <a:t>площадкой</a:t>
            </a:r>
            <a:r>
              <a:rPr dirty="0"/>
              <a:t> проведения Открытой </a:t>
            </a:r>
            <a:r>
              <a:rPr dirty="0" err="1"/>
              <a:t>региональной</a:t>
            </a:r>
            <a:r>
              <a:rPr dirty="0"/>
              <a:t> </a:t>
            </a:r>
            <a:r>
              <a:rPr dirty="0" err="1"/>
              <a:t>межвузовской</a:t>
            </a:r>
            <a:r>
              <a:rPr dirty="0"/>
              <a:t> </a:t>
            </a:r>
            <a:r>
              <a:rPr dirty="0" err="1"/>
              <a:t>олимпиады</a:t>
            </a:r>
            <a:r>
              <a:rPr dirty="0"/>
              <a:t> </a:t>
            </a:r>
            <a:r>
              <a:rPr dirty="0" err="1"/>
              <a:t>школьников</a:t>
            </a:r>
            <a:r>
              <a:rPr dirty="0"/>
              <a:t> </a:t>
            </a:r>
            <a:r>
              <a:rPr dirty="0" err="1"/>
              <a:t>вузов</a:t>
            </a:r>
            <a:r>
              <a:rPr dirty="0"/>
              <a:t> </a:t>
            </a:r>
            <a:r>
              <a:rPr dirty="0" err="1"/>
              <a:t>Томской</a:t>
            </a:r>
            <a:r>
              <a:rPr dirty="0"/>
              <a:t> </a:t>
            </a:r>
            <a:r>
              <a:rPr dirty="0" err="1"/>
              <a:t>области</a:t>
            </a:r>
            <a:r>
              <a:rPr dirty="0"/>
              <a:t> «ОРМО».</a:t>
            </a:r>
            <a:endParaRPr b="1" dirty="0"/>
          </a:p>
          <a:p>
            <a:pPr>
              <a:spcBef>
                <a:spcPts val="600"/>
              </a:spcBef>
              <a:buChar char="•"/>
              <a:defRPr sz="2400"/>
            </a:pPr>
            <a:r>
              <a:rPr dirty="0" err="1"/>
              <a:t>Ежегодно</a:t>
            </a:r>
            <a:r>
              <a:rPr dirty="0"/>
              <a:t> </a:t>
            </a:r>
            <a:r>
              <a:rPr dirty="0" err="1"/>
              <a:t>участниками</a:t>
            </a:r>
            <a:r>
              <a:rPr dirty="0"/>
              <a:t> ОРМО </a:t>
            </a:r>
            <a:r>
              <a:rPr dirty="0" err="1"/>
              <a:t>становятся</a:t>
            </a:r>
            <a:r>
              <a:rPr dirty="0"/>
              <a:t> более 10000 </a:t>
            </a:r>
            <a:r>
              <a:rPr dirty="0" err="1"/>
              <a:t>человек</a:t>
            </a:r>
            <a:r>
              <a:rPr dirty="0"/>
              <a:t> более </a:t>
            </a:r>
            <a:r>
              <a:rPr dirty="0" err="1"/>
              <a:t>чем</a:t>
            </a:r>
            <a:r>
              <a:rPr dirty="0"/>
              <a:t> в 90 </a:t>
            </a:r>
            <a:r>
              <a:rPr dirty="0" err="1"/>
              <a:t>населенных</a:t>
            </a:r>
            <a:r>
              <a:rPr dirty="0"/>
              <a:t> </a:t>
            </a:r>
            <a:r>
              <a:rPr dirty="0" err="1"/>
              <a:t>пунктах</a:t>
            </a:r>
            <a:r>
              <a:rPr dirty="0"/>
              <a:t>. </a:t>
            </a:r>
          </a:p>
          <a:p>
            <a:pPr>
              <a:spcBef>
                <a:spcPts val="600"/>
              </a:spcBef>
              <a:buChar char="•"/>
              <a:defRPr sz="2400"/>
            </a:pPr>
            <a:r>
              <a:rPr dirty="0" smtClean="0"/>
              <a:t>Результаты </a:t>
            </a:r>
            <a:r>
              <a:rPr dirty="0"/>
              <a:t>ОРМО по </a:t>
            </a:r>
            <a:r>
              <a:rPr dirty="0" err="1"/>
              <a:t>математике</a:t>
            </a:r>
            <a:r>
              <a:rPr dirty="0"/>
              <a:t> </a:t>
            </a:r>
            <a:r>
              <a:rPr dirty="0" err="1"/>
              <a:t>дают</a:t>
            </a:r>
            <a:r>
              <a:rPr dirty="0"/>
              <a:t> </a:t>
            </a:r>
            <a:r>
              <a:rPr dirty="0" err="1"/>
              <a:t>дополнительные</a:t>
            </a:r>
            <a:r>
              <a:rPr dirty="0"/>
              <a:t> </a:t>
            </a:r>
            <a:r>
              <a:rPr dirty="0" err="1"/>
              <a:t>баллы</a:t>
            </a:r>
            <a:r>
              <a:rPr dirty="0"/>
              <a:t> при </a:t>
            </a:r>
            <a:r>
              <a:rPr dirty="0" err="1"/>
              <a:t>поступлении</a:t>
            </a:r>
            <a:r>
              <a:rPr dirty="0"/>
              <a:t> в ТГУ в </a:t>
            </a:r>
            <a:r>
              <a:rPr dirty="0" err="1"/>
              <a:t>счет</a:t>
            </a:r>
            <a:r>
              <a:rPr dirty="0"/>
              <a:t> </a:t>
            </a:r>
            <a:r>
              <a:rPr dirty="0" err="1"/>
              <a:t>индивидуальных</a:t>
            </a:r>
            <a:r>
              <a:rPr dirty="0"/>
              <a:t> </a:t>
            </a:r>
            <a:r>
              <a:rPr dirty="0" err="1"/>
              <a:t>достижений</a:t>
            </a:r>
            <a:r>
              <a:rPr dirty="0"/>
              <a:t>.</a:t>
            </a:r>
          </a:p>
          <a:p>
            <a:pPr>
              <a:spcBef>
                <a:spcPts val="600"/>
              </a:spcBef>
              <a:buChar char="•"/>
              <a:defRPr sz="2400"/>
            </a:pPr>
            <a:r>
              <a:rPr dirty="0"/>
              <a:t>На </a:t>
            </a:r>
            <a:r>
              <a:rPr dirty="0" err="1"/>
              <a:t>сайте</a:t>
            </a:r>
            <a:r>
              <a:rPr dirty="0"/>
              <a:t> </a:t>
            </a:r>
            <a:r>
              <a:rPr u="sng" dirty="0"/>
              <a:t>abiturient.tsu.ru/</a:t>
            </a:r>
            <a:r>
              <a:rPr u="sng" dirty="0" err="1"/>
              <a:t>olymp</a:t>
            </a:r>
            <a:r>
              <a:rPr u="sng" dirty="0"/>
              <a:t>/</a:t>
            </a:r>
            <a:r>
              <a:rPr u="sng" dirty="0" err="1"/>
              <a:t>orm</a:t>
            </a:r>
            <a:r>
              <a:rPr u="sng" dirty="0"/>
              <a:t>/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найти</a:t>
            </a:r>
            <a:r>
              <a:rPr dirty="0"/>
              <a:t> </a:t>
            </a:r>
            <a:r>
              <a:rPr dirty="0" err="1"/>
              <a:t>задания</a:t>
            </a:r>
            <a:r>
              <a:rPr dirty="0"/>
              <a:t> ОРМО по </a:t>
            </a:r>
            <a:r>
              <a:rPr dirty="0" err="1"/>
              <a:t>математике</a:t>
            </a:r>
            <a:r>
              <a:rPr dirty="0"/>
              <a:t> и </a:t>
            </a:r>
            <a:r>
              <a:rPr dirty="0" err="1"/>
              <a:t>ответы</a:t>
            </a:r>
            <a:r>
              <a:rPr dirty="0"/>
              <a:t> к </a:t>
            </a:r>
            <a:r>
              <a:rPr dirty="0" err="1"/>
              <a:t>ним</a:t>
            </a:r>
            <a:r>
              <a:rPr dirty="0"/>
              <a:t>. </a:t>
            </a:r>
          </a:p>
        </p:txBody>
      </p:sp>
      <p:grpSp>
        <p:nvGrpSpPr>
          <p:cNvPr id="22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22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2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22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22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2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30" name="Олимпиада ОРМО"/>
          <p:cNvSpPr txBox="1">
            <a:spLocks noGrp="1"/>
          </p:cNvSpPr>
          <p:nvPr>
            <p:ph type="title" idx="4294967295"/>
          </p:nvPr>
        </p:nvSpPr>
        <p:spPr>
          <a:xfrm>
            <a:off x="1898650" y="100012"/>
            <a:ext cx="6985000" cy="720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Олимпиада ОРМО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Программа повышения квалификации  «Преподавание математики на профильном уровне обучения в школе в условиях ФГОС» адресована учителям математики, преподающих в 9-11 классах с профильным изучением предметов физ.-мат. цикла.…"/>
          <p:cNvSpPr txBox="1">
            <a:spLocks noGrp="1"/>
          </p:cNvSpPr>
          <p:nvPr>
            <p:ph type="body" idx="4294967295"/>
          </p:nvPr>
        </p:nvSpPr>
        <p:spPr>
          <a:xfrm>
            <a:off x="0" y="981075"/>
            <a:ext cx="9021763" cy="62095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•"/>
              <a:defRPr sz="2400"/>
            </a:pPr>
            <a:r>
              <a:rPr dirty="0" err="1"/>
              <a:t>Программа</a:t>
            </a:r>
            <a:r>
              <a:rPr dirty="0"/>
              <a:t> </a:t>
            </a:r>
            <a:r>
              <a:rPr dirty="0" err="1"/>
              <a:t>повышения</a:t>
            </a:r>
            <a:r>
              <a:rPr dirty="0"/>
              <a:t> </a:t>
            </a:r>
            <a:r>
              <a:rPr dirty="0" err="1"/>
              <a:t>квалификации</a:t>
            </a:r>
            <a:r>
              <a:rPr dirty="0"/>
              <a:t>  «</a:t>
            </a:r>
            <a:r>
              <a:rPr dirty="0" err="1"/>
              <a:t>Преподавание</a:t>
            </a:r>
            <a:r>
              <a:rPr dirty="0"/>
              <a:t> </a:t>
            </a:r>
            <a:r>
              <a:rPr dirty="0" err="1"/>
              <a:t>математики</a:t>
            </a:r>
            <a:r>
              <a:rPr dirty="0"/>
              <a:t> на </a:t>
            </a:r>
            <a:r>
              <a:rPr dirty="0" err="1"/>
              <a:t>профильном</a:t>
            </a:r>
            <a:r>
              <a:rPr dirty="0"/>
              <a:t> </a:t>
            </a:r>
            <a:r>
              <a:rPr dirty="0" err="1"/>
              <a:t>уровне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в </a:t>
            </a:r>
            <a:r>
              <a:rPr dirty="0" err="1"/>
              <a:t>школе</a:t>
            </a:r>
            <a:r>
              <a:rPr dirty="0"/>
              <a:t> в </a:t>
            </a:r>
            <a:r>
              <a:rPr dirty="0" err="1"/>
              <a:t>условиях</a:t>
            </a:r>
            <a:r>
              <a:rPr dirty="0"/>
              <a:t> ФГОС» </a:t>
            </a:r>
            <a:r>
              <a:rPr dirty="0" err="1"/>
              <a:t>адресована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учителям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математики</a:t>
            </a:r>
            <a:r>
              <a:rPr dirty="0"/>
              <a:t>, </a:t>
            </a:r>
            <a:r>
              <a:rPr dirty="0" err="1"/>
              <a:t>преподающих</a:t>
            </a:r>
            <a:r>
              <a:rPr dirty="0"/>
              <a:t> в </a:t>
            </a:r>
            <a:r>
              <a:rPr dirty="0">
                <a:solidFill>
                  <a:srgbClr val="FF0000"/>
                </a:solidFill>
              </a:rPr>
              <a:t>9-11 </a:t>
            </a:r>
            <a:r>
              <a:rPr dirty="0" err="1">
                <a:solidFill>
                  <a:srgbClr val="FF0000"/>
                </a:solidFill>
              </a:rPr>
              <a:t>классах</a:t>
            </a:r>
            <a:r>
              <a:rPr dirty="0"/>
              <a:t> с </a:t>
            </a:r>
            <a:r>
              <a:rPr dirty="0" err="1"/>
              <a:t>профильным</a:t>
            </a:r>
            <a:r>
              <a:rPr dirty="0"/>
              <a:t> </a:t>
            </a:r>
            <a:r>
              <a:rPr dirty="0" err="1"/>
              <a:t>изучением</a:t>
            </a:r>
            <a:r>
              <a:rPr dirty="0"/>
              <a:t> </a:t>
            </a:r>
            <a:r>
              <a:rPr dirty="0" err="1"/>
              <a:t>предметов</a:t>
            </a:r>
            <a:r>
              <a:rPr dirty="0"/>
              <a:t> </a:t>
            </a:r>
            <a:r>
              <a:rPr dirty="0" err="1"/>
              <a:t>физ</a:t>
            </a:r>
            <a:r>
              <a:rPr dirty="0"/>
              <a:t>.-мат. </a:t>
            </a:r>
            <a:r>
              <a:rPr dirty="0" err="1"/>
              <a:t>цикла</a:t>
            </a:r>
            <a:r>
              <a:rPr dirty="0"/>
              <a:t>. 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 err="1"/>
              <a:t>Занятия</a:t>
            </a:r>
            <a:r>
              <a:rPr dirty="0"/>
              <a:t> </a:t>
            </a:r>
            <a:r>
              <a:rPr dirty="0" err="1"/>
              <a:t>проводятся</a:t>
            </a:r>
            <a:r>
              <a:rPr dirty="0"/>
              <a:t> </a:t>
            </a:r>
            <a:r>
              <a:rPr dirty="0" err="1" smtClean="0"/>
              <a:t>один</a:t>
            </a:r>
            <a:r>
              <a:rPr dirty="0" smtClean="0"/>
              <a:t> </a:t>
            </a:r>
            <a:r>
              <a:rPr dirty="0" err="1"/>
              <a:t>раз</a:t>
            </a:r>
            <a:r>
              <a:rPr dirty="0"/>
              <a:t> в </a:t>
            </a:r>
            <a:r>
              <a:rPr dirty="0" err="1"/>
              <a:t>неделю</a:t>
            </a:r>
            <a:r>
              <a:rPr dirty="0"/>
              <a:t> в </a:t>
            </a:r>
            <a:r>
              <a:rPr dirty="0" err="1"/>
              <a:t>течение</a:t>
            </a:r>
            <a:r>
              <a:rPr dirty="0"/>
              <a:t> </a:t>
            </a:r>
            <a:r>
              <a:rPr dirty="0" err="1"/>
              <a:t>двух</a:t>
            </a:r>
            <a:r>
              <a:rPr dirty="0"/>
              <a:t> </a:t>
            </a:r>
            <a:r>
              <a:rPr dirty="0" err="1"/>
              <a:t>месяцев</a:t>
            </a:r>
            <a:r>
              <a:rPr dirty="0"/>
              <a:t>.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/>
              <a:t> </a:t>
            </a:r>
            <a:r>
              <a:rPr dirty="0" err="1"/>
              <a:t>Изучаются</a:t>
            </a:r>
            <a:r>
              <a:rPr dirty="0"/>
              <a:t> </a:t>
            </a:r>
            <a:r>
              <a:rPr dirty="0" err="1"/>
              <a:t>задачи</a:t>
            </a:r>
            <a:r>
              <a:rPr dirty="0"/>
              <a:t> с </a:t>
            </a:r>
            <a:r>
              <a:rPr dirty="0" err="1"/>
              <a:t>параметрами</a:t>
            </a:r>
            <a:r>
              <a:rPr dirty="0"/>
              <a:t>, </a:t>
            </a:r>
            <a:r>
              <a:rPr dirty="0" err="1"/>
              <a:t>элементы</a:t>
            </a:r>
            <a:r>
              <a:rPr dirty="0"/>
              <a:t> </a:t>
            </a:r>
            <a:r>
              <a:rPr dirty="0" err="1"/>
              <a:t>теории</a:t>
            </a:r>
            <a:r>
              <a:rPr dirty="0"/>
              <a:t> </a:t>
            </a:r>
            <a:r>
              <a:rPr dirty="0" err="1"/>
              <a:t>вероятностей</a:t>
            </a:r>
            <a:r>
              <a:rPr dirty="0"/>
              <a:t>, </a:t>
            </a:r>
            <a:r>
              <a:rPr dirty="0" err="1"/>
              <a:t>задачи</a:t>
            </a:r>
            <a:r>
              <a:rPr dirty="0"/>
              <a:t> </a:t>
            </a:r>
            <a:r>
              <a:rPr dirty="0" err="1"/>
              <a:t>повышенной</a:t>
            </a:r>
            <a:r>
              <a:rPr dirty="0"/>
              <a:t> </a:t>
            </a:r>
            <a:r>
              <a:rPr dirty="0" err="1"/>
              <a:t>сложности</a:t>
            </a:r>
            <a:r>
              <a:rPr dirty="0"/>
              <a:t> по </a:t>
            </a:r>
            <a:r>
              <a:rPr dirty="0" err="1"/>
              <a:t>геометрии</a:t>
            </a:r>
            <a:r>
              <a:rPr dirty="0"/>
              <a:t>, </a:t>
            </a:r>
            <a:r>
              <a:rPr dirty="0" err="1"/>
              <a:t>методы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олимпиадных</a:t>
            </a:r>
            <a:r>
              <a:rPr dirty="0"/>
              <a:t> </a:t>
            </a:r>
            <a:r>
              <a:rPr dirty="0" err="1"/>
              <a:t>задач</a:t>
            </a:r>
            <a:r>
              <a:rPr dirty="0"/>
              <a:t>.  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/>
              <a:t>По </a:t>
            </a:r>
            <a:r>
              <a:rPr dirty="0" err="1"/>
              <a:t>окончании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</a:t>
            </a:r>
            <a:r>
              <a:rPr dirty="0" err="1"/>
              <a:t>слушатели</a:t>
            </a:r>
            <a:r>
              <a:rPr dirty="0"/>
              <a:t> </a:t>
            </a:r>
            <a:r>
              <a:rPr dirty="0" err="1"/>
              <a:t>получат</a:t>
            </a:r>
            <a:r>
              <a:rPr dirty="0"/>
              <a:t> </a:t>
            </a:r>
            <a:r>
              <a:rPr dirty="0" err="1"/>
              <a:t>удостоверение</a:t>
            </a:r>
            <a:r>
              <a:rPr dirty="0"/>
              <a:t> о </a:t>
            </a:r>
            <a:r>
              <a:rPr dirty="0" err="1"/>
              <a:t>повышении</a:t>
            </a:r>
            <a:r>
              <a:rPr dirty="0"/>
              <a:t> </a:t>
            </a:r>
            <a:r>
              <a:rPr dirty="0" err="1"/>
              <a:t>квалификации</a:t>
            </a:r>
            <a:r>
              <a:rPr dirty="0"/>
              <a:t> </a:t>
            </a:r>
            <a:r>
              <a:rPr dirty="0" err="1"/>
              <a:t>установленного</a:t>
            </a:r>
            <a:r>
              <a:rPr dirty="0"/>
              <a:t> образца.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 err="1"/>
              <a:t>Уточнить</a:t>
            </a:r>
            <a:r>
              <a:rPr dirty="0"/>
              <a:t> </a:t>
            </a:r>
            <a:r>
              <a:rPr dirty="0" err="1"/>
              <a:t>информацию</a:t>
            </a:r>
            <a:r>
              <a:rPr dirty="0"/>
              <a:t> по </a:t>
            </a:r>
            <a:r>
              <a:rPr dirty="0" err="1"/>
              <a:t>программе</a:t>
            </a:r>
            <a:r>
              <a:rPr dirty="0"/>
              <a:t> и </a:t>
            </a:r>
            <a:r>
              <a:rPr dirty="0" err="1"/>
              <a:t>записаться</a:t>
            </a:r>
            <a:r>
              <a:rPr dirty="0"/>
              <a:t> на </a:t>
            </a:r>
            <a:r>
              <a:rPr dirty="0" err="1"/>
              <a:t>нее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на </a:t>
            </a:r>
            <a:r>
              <a:rPr dirty="0" err="1"/>
              <a:t>сайте</a:t>
            </a:r>
            <a:r>
              <a:rPr dirty="0"/>
              <a:t> </a:t>
            </a:r>
            <a:r>
              <a:rPr u="sng" dirty="0"/>
              <a:t>dpo.tsu.ru/</a:t>
            </a:r>
            <a:r>
              <a:rPr u="sng" dirty="0" err="1"/>
              <a:t>program.php?n</a:t>
            </a:r>
            <a:r>
              <a:rPr u="sng" dirty="0"/>
              <a:t>=2346</a:t>
            </a:r>
          </a:p>
        </p:txBody>
      </p:sp>
      <p:grpSp>
        <p:nvGrpSpPr>
          <p:cNvPr id="23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23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3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23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23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3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40" name="Повышение квалификации учителей математики"/>
          <p:cNvSpPr txBox="1">
            <a:spLocks noGrp="1"/>
          </p:cNvSpPr>
          <p:nvPr>
            <p:ph type="title" idx="4294967295"/>
          </p:nvPr>
        </p:nvSpPr>
        <p:spPr>
          <a:xfrm>
            <a:off x="1898650" y="100012"/>
            <a:ext cx="6985000" cy="720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Повышение квалификации учителей математики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Магистерская программа «Преподавание математики и информатики в школе» адресована как уже работающим учителям математики и информатики, желающим повысить свою профессиональную квалификацию, так и выпускникам вузов (бакалаврам и специалистам), планирующим работать в школе.…"/>
          <p:cNvSpPr txBox="1">
            <a:spLocks noGrp="1"/>
          </p:cNvSpPr>
          <p:nvPr>
            <p:ph type="body" idx="4294967295"/>
          </p:nvPr>
        </p:nvSpPr>
        <p:spPr>
          <a:xfrm>
            <a:off x="0" y="700087"/>
            <a:ext cx="9021763" cy="59541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har char="•"/>
              <a:defRPr sz="2400"/>
            </a:pPr>
            <a:r>
              <a:rPr dirty="0" err="1"/>
              <a:t>Магистерская</a:t>
            </a:r>
            <a:r>
              <a:rPr dirty="0"/>
              <a:t> </a:t>
            </a:r>
            <a:r>
              <a:rPr dirty="0" err="1"/>
              <a:t>программа</a:t>
            </a:r>
            <a:r>
              <a:rPr dirty="0"/>
              <a:t> «</a:t>
            </a:r>
            <a:r>
              <a:rPr dirty="0" err="1"/>
              <a:t>Преподавание</a:t>
            </a:r>
            <a:r>
              <a:rPr dirty="0"/>
              <a:t> </a:t>
            </a:r>
            <a:r>
              <a:rPr dirty="0" err="1"/>
              <a:t>математики</a:t>
            </a:r>
            <a:r>
              <a:rPr dirty="0"/>
              <a:t> и </a:t>
            </a:r>
            <a:r>
              <a:rPr dirty="0" err="1"/>
              <a:t>информатики</a:t>
            </a:r>
            <a:r>
              <a:rPr dirty="0"/>
              <a:t> в </a:t>
            </a:r>
            <a:r>
              <a:rPr dirty="0" err="1"/>
              <a:t>школе</a:t>
            </a:r>
            <a:r>
              <a:rPr dirty="0"/>
              <a:t>» </a:t>
            </a:r>
            <a:r>
              <a:rPr dirty="0" err="1"/>
              <a:t>адресована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работающим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учителям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математики</a:t>
            </a:r>
            <a:r>
              <a:rPr dirty="0">
                <a:solidFill>
                  <a:srgbClr val="FF0000"/>
                </a:solidFill>
              </a:rPr>
              <a:t> и </a:t>
            </a:r>
            <a:r>
              <a:rPr dirty="0" err="1">
                <a:solidFill>
                  <a:srgbClr val="FF0000"/>
                </a:solidFill>
              </a:rPr>
              <a:t>информатики</a:t>
            </a:r>
            <a:r>
              <a:rPr dirty="0"/>
              <a:t>, </a:t>
            </a:r>
            <a:r>
              <a:rPr dirty="0" err="1"/>
              <a:t>желающим</a:t>
            </a:r>
            <a:r>
              <a:rPr dirty="0"/>
              <a:t> </a:t>
            </a:r>
            <a:r>
              <a:rPr dirty="0" err="1"/>
              <a:t>повысить</a:t>
            </a:r>
            <a:r>
              <a:rPr dirty="0"/>
              <a:t> </a:t>
            </a:r>
            <a:r>
              <a:rPr dirty="0" err="1"/>
              <a:t>свою</a:t>
            </a:r>
            <a:r>
              <a:rPr dirty="0"/>
              <a:t> </a:t>
            </a:r>
            <a:r>
              <a:rPr dirty="0" err="1"/>
              <a:t>профессиональную</a:t>
            </a:r>
            <a:r>
              <a:rPr dirty="0"/>
              <a:t> </a:t>
            </a:r>
            <a:r>
              <a:rPr dirty="0" err="1"/>
              <a:t>квалификацию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и </a:t>
            </a:r>
            <a:r>
              <a:rPr dirty="0" err="1">
                <a:solidFill>
                  <a:srgbClr val="FF0000"/>
                </a:solidFill>
              </a:rPr>
              <a:t>выпускникам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вузов</a:t>
            </a:r>
            <a:r>
              <a:rPr dirty="0" smtClean="0"/>
              <a:t>, </a:t>
            </a:r>
            <a:r>
              <a:rPr dirty="0" err="1"/>
              <a:t>планирующим</a:t>
            </a:r>
            <a:r>
              <a:rPr dirty="0"/>
              <a:t> </a:t>
            </a:r>
            <a:r>
              <a:rPr dirty="0" err="1"/>
              <a:t>работать</a:t>
            </a:r>
            <a:r>
              <a:rPr dirty="0"/>
              <a:t> в </a:t>
            </a:r>
            <a:r>
              <a:rPr dirty="0" err="1"/>
              <a:t>школе</a:t>
            </a:r>
            <a:r>
              <a:rPr dirty="0"/>
              <a:t>.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/>
              <a:t>Срок </a:t>
            </a:r>
            <a:r>
              <a:rPr dirty="0" err="1"/>
              <a:t>обучения</a:t>
            </a:r>
            <a:r>
              <a:rPr dirty="0"/>
              <a:t> в </a:t>
            </a:r>
            <a:r>
              <a:rPr dirty="0" err="1"/>
              <a:t>магистратуре</a:t>
            </a:r>
            <a:r>
              <a:rPr dirty="0"/>
              <a:t> – 2 </a:t>
            </a:r>
            <a:r>
              <a:rPr dirty="0" err="1"/>
              <a:t>года</a:t>
            </a:r>
            <a:r>
              <a:rPr dirty="0"/>
              <a:t>. По </a:t>
            </a:r>
            <a:r>
              <a:rPr dirty="0" err="1"/>
              <a:t>окончании</a:t>
            </a:r>
            <a:r>
              <a:rPr dirty="0"/>
              <a:t> </a:t>
            </a:r>
            <a:r>
              <a:rPr dirty="0" err="1"/>
              <a:t>выдается</a:t>
            </a:r>
            <a:r>
              <a:rPr dirty="0"/>
              <a:t> </a:t>
            </a:r>
            <a:r>
              <a:rPr dirty="0" err="1"/>
              <a:t>диплом</a:t>
            </a:r>
            <a:r>
              <a:rPr dirty="0"/>
              <a:t> </a:t>
            </a:r>
            <a:r>
              <a:rPr dirty="0" err="1"/>
              <a:t>государственного</a:t>
            </a:r>
            <a:r>
              <a:rPr dirty="0"/>
              <a:t> образца.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 err="1"/>
              <a:t>Изучаются</a:t>
            </a:r>
            <a:r>
              <a:rPr dirty="0"/>
              <a:t> </a:t>
            </a:r>
            <a:r>
              <a:rPr dirty="0" err="1"/>
              <a:t>теория</a:t>
            </a:r>
            <a:r>
              <a:rPr dirty="0"/>
              <a:t> </a:t>
            </a:r>
            <a:r>
              <a:rPr dirty="0" err="1"/>
              <a:t>чисел</a:t>
            </a:r>
            <a:r>
              <a:rPr dirty="0"/>
              <a:t>, </a:t>
            </a:r>
            <a:r>
              <a:rPr dirty="0" err="1"/>
              <a:t>теория</a:t>
            </a:r>
            <a:r>
              <a:rPr dirty="0"/>
              <a:t> </a:t>
            </a:r>
            <a:r>
              <a:rPr dirty="0" err="1"/>
              <a:t>многочленов</a:t>
            </a:r>
            <a:r>
              <a:rPr dirty="0"/>
              <a:t>, </a:t>
            </a:r>
            <a:r>
              <a:rPr dirty="0" err="1"/>
              <a:t>основы</a:t>
            </a:r>
            <a:r>
              <a:rPr dirty="0"/>
              <a:t> </a:t>
            </a:r>
            <a:r>
              <a:rPr dirty="0" err="1"/>
              <a:t>математического</a:t>
            </a:r>
            <a:r>
              <a:rPr dirty="0"/>
              <a:t> </a:t>
            </a:r>
            <a:r>
              <a:rPr dirty="0" err="1"/>
              <a:t>анализа</a:t>
            </a:r>
            <a:r>
              <a:rPr dirty="0"/>
              <a:t>, </a:t>
            </a:r>
            <a:r>
              <a:rPr dirty="0" err="1"/>
              <a:t>координатно-векторный</a:t>
            </a:r>
            <a:r>
              <a:rPr dirty="0"/>
              <a:t> метод в </a:t>
            </a:r>
            <a:r>
              <a:rPr dirty="0" err="1"/>
              <a:t>геометрии</a:t>
            </a:r>
            <a:r>
              <a:rPr dirty="0"/>
              <a:t>, </a:t>
            </a:r>
            <a:r>
              <a:rPr dirty="0" err="1"/>
              <a:t>задачи</a:t>
            </a:r>
            <a:r>
              <a:rPr dirty="0"/>
              <a:t> с </a:t>
            </a:r>
            <a:r>
              <a:rPr dirty="0" err="1"/>
              <a:t>параметрами</a:t>
            </a:r>
            <a:r>
              <a:rPr dirty="0"/>
              <a:t>, </a:t>
            </a:r>
            <a:r>
              <a:rPr dirty="0" err="1"/>
              <a:t>методы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нестандартных</a:t>
            </a:r>
            <a:r>
              <a:rPr dirty="0"/>
              <a:t> </a:t>
            </a:r>
            <a:r>
              <a:rPr dirty="0" err="1"/>
              <a:t>задач</a:t>
            </a:r>
            <a:r>
              <a:rPr dirty="0"/>
              <a:t>, </a:t>
            </a:r>
            <a:r>
              <a:rPr dirty="0" err="1"/>
              <a:t>теория</a:t>
            </a:r>
            <a:r>
              <a:rPr dirty="0"/>
              <a:t> </a:t>
            </a:r>
            <a:r>
              <a:rPr dirty="0" err="1"/>
              <a:t>вероятностей</a:t>
            </a:r>
            <a:r>
              <a:rPr dirty="0"/>
              <a:t>, </a:t>
            </a:r>
            <a:r>
              <a:rPr dirty="0" err="1"/>
              <a:t>методика</a:t>
            </a:r>
            <a:r>
              <a:rPr dirty="0"/>
              <a:t> </a:t>
            </a:r>
            <a:r>
              <a:rPr dirty="0" err="1"/>
              <a:t>преподавания</a:t>
            </a:r>
            <a:r>
              <a:rPr dirty="0"/>
              <a:t> в </a:t>
            </a:r>
            <a:r>
              <a:rPr dirty="0" err="1"/>
              <a:t>школе</a:t>
            </a:r>
            <a:r>
              <a:rPr dirty="0"/>
              <a:t> и </a:t>
            </a:r>
            <a:r>
              <a:rPr dirty="0" err="1"/>
              <a:t>т.д</a:t>
            </a:r>
            <a:r>
              <a:rPr dirty="0"/>
              <a:t>.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 err="1"/>
              <a:t>Магистрантам</a:t>
            </a:r>
            <a:r>
              <a:rPr dirty="0"/>
              <a:t> </a:t>
            </a:r>
            <a:r>
              <a:rPr dirty="0" err="1"/>
              <a:t>выплачивается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стипендия</a:t>
            </a:r>
            <a:r>
              <a:rPr dirty="0"/>
              <a:t>.</a:t>
            </a:r>
          </a:p>
          <a:p>
            <a:pPr>
              <a:spcBef>
                <a:spcPts val="1200"/>
              </a:spcBef>
              <a:buChar char="•"/>
              <a:defRPr sz="2400"/>
            </a:pPr>
            <a:r>
              <a:rPr dirty="0" err="1"/>
              <a:t>Нуждающиеся</a:t>
            </a:r>
            <a:r>
              <a:rPr dirty="0"/>
              <a:t> </a:t>
            </a:r>
            <a:r>
              <a:rPr dirty="0" err="1"/>
              <a:t>обеспечиваются</a:t>
            </a:r>
            <a:r>
              <a:rPr dirty="0"/>
              <a:t> </a:t>
            </a:r>
            <a:r>
              <a:rPr dirty="0" err="1"/>
              <a:t>жильем</a:t>
            </a:r>
            <a:r>
              <a:rPr dirty="0"/>
              <a:t> в </a:t>
            </a:r>
            <a:r>
              <a:rPr dirty="0" err="1"/>
              <a:t>общежитии</a:t>
            </a:r>
            <a:r>
              <a:rPr dirty="0"/>
              <a:t>.</a:t>
            </a:r>
          </a:p>
        </p:txBody>
      </p:sp>
      <p:grpSp>
        <p:nvGrpSpPr>
          <p:cNvPr id="245" name="Группа"/>
          <p:cNvGrpSpPr/>
          <p:nvPr/>
        </p:nvGrpSpPr>
        <p:grpSpPr>
          <a:xfrm>
            <a:off x="-30163" y="46037"/>
            <a:ext cx="1497013" cy="660401"/>
            <a:chOff x="0" y="0"/>
            <a:chExt cx="1497012" cy="660400"/>
          </a:xfrm>
        </p:grpSpPr>
        <p:sp>
          <p:nvSpPr>
            <p:cNvPr id="243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4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6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249" name="Группа"/>
          <p:cNvGrpSpPr/>
          <p:nvPr/>
        </p:nvGrpSpPr>
        <p:grpSpPr>
          <a:xfrm>
            <a:off x="1512887" y="66674"/>
            <a:ext cx="7451726" cy="720726"/>
            <a:chOff x="0" y="0"/>
            <a:chExt cx="7451725" cy="720725"/>
          </a:xfrm>
        </p:grpSpPr>
        <p:sp>
          <p:nvSpPr>
            <p:cNvPr id="247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48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50" name="Магистерская программа"/>
          <p:cNvSpPr txBox="1">
            <a:spLocks noGrp="1"/>
          </p:cNvSpPr>
          <p:nvPr>
            <p:ph type="title" idx="4294967295"/>
          </p:nvPr>
        </p:nvSpPr>
        <p:spPr>
          <a:xfrm>
            <a:off x="1898650" y="100012"/>
            <a:ext cx="6985000" cy="720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Магистерская программа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Группа"/>
          <p:cNvGrpSpPr/>
          <p:nvPr/>
        </p:nvGrpSpPr>
        <p:grpSpPr>
          <a:xfrm>
            <a:off x="-55563" y="1052512"/>
            <a:ext cx="9596438" cy="4233863"/>
            <a:chOff x="0" y="0"/>
            <a:chExt cx="9596437" cy="4233862"/>
          </a:xfrm>
        </p:grpSpPr>
        <p:sp>
          <p:nvSpPr>
            <p:cNvPr id="252" name="Прямоугольник"/>
            <p:cNvSpPr/>
            <p:nvPr/>
          </p:nvSpPr>
          <p:spPr>
            <a:xfrm>
              <a:off x="0" y="0"/>
              <a:ext cx="9596438" cy="423386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53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596438" cy="4233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5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sp>
        <p:nvSpPr>
          <p:cNvPr id="256" name="Спасибо за внимание!"/>
          <p:cNvSpPr txBox="1">
            <a:spLocks noGrp="1"/>
          </p:cNvSpPr>
          <p:nvPr>
            <p:ph type="title" idx="4294967295"/>
          </p:nvPr>
        </p:nvSpPr>
        <p:spPr>
          <a:xfrm>
            <a:off x="-55563" y="2565399"/>
            <a:ext cx="5851526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48640">
              <a:spcBef>
                <a:spcPts val="700"/>
              </a:spcBef>
              <a:defRPr sz="4320" i="1"/>
            </a:pPr>
            <a:r>
              <a:t>Спасибо за внимание</a:t>
            </a:r>
            <a:r>
              <a:rPr i="0"/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явка от университета должна включать информацию о:…"/>
          <p:cNvSpPr txBox="1">
            <a:spLocks noGrp="1"/>
          </p:cNvSpPr>
          <p:nvPr>
            <p:ph type="body" idx="4294967295"/>
          </p:nvPr>
        </p:nvSpPr>
        <p:spPr>
          <a:xfrm>
            <a:off x="103981" y="1268412"/>
            <a:ext cx="8936038" cy="49675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6042" indent="-336042" defTabSz="896111">
              <a:spcBef>
                <a:spcPts val="500"/>
              </a:spcBef>
              <a:buChar char="•"/>
              <a:defRPr sz="2352"/>
            </a:pPr>
            <a:r>
              <a:t>Заявка </a:t>
            </a:r>
            <a:r>
              <a:rPr>
                <a:solidFill>
                  <a:srgbClr val="FF2600"/>
                </a:solidFill>
              </a:rPr>
              <a:t>от университета</a:t>
            </a:r>
            <a:r>
              <a:t> должна включать информацию о:</a:t>
            </a:r>
          </a:p>
          <a:p>
            <a:pPr marL="336042" indent="-336042" defTabSz="896111">
              <a:spcBef>
                <a:spcPts val="500"/>
              </a:spcBef>
              <a:buChar char="-"/>
              <a:defRPr sz="2352"/>
            </a:pPr>
            <a:r>
              <a:rPr>
                <a:solidFill>
                  <a:srgbClr val="FF2600"/>
                </a:solidFill>
              </a:rPr>
              <a:t>научной значимости</a:t>
            </a:r>
            <a:r>
              <a:t> </a:t>
            </a:r>
            <a:r>
              <a:rPr>
                <a:solidFill>
                  <a:srgbClr val="FF2600"/>
                </a:solidFill>
              </a:rPr>
              <a:t>факультета</a:t>
            </a:r>
            <a:r>
              <a:t>, который ведет подготовку по специальности «математика»; существующих научных школах;</a:t>
            </a:r>
          </a:p>
          <a:p>
            <a:pPr marL="336042" indent="-336042" defTabSz="896111">
              <a:spcBef>
                <a:spcPts val="500"/>
              </a:spcBef>
              <a:buSzTx/>
              <a:buNone/>
              <a:defRPr sz="2352"/>
            </a:pPr>
            <a:r>
              <a:t>- наличии необходимых площадей, оборудования и иной инфраструктуры для создания центра;</a:t>
            </a:r>
          </a:p>
          <a:p>
            <a:pPr marL="336042" indent="-336042" defTabSz="896111">
              <a:spcBef>
                <a:spcPts val="500"/>
              </a:spcBef>
              <a:buSzTx/>
              <a:buNone/>
              <a:defRPr sz="2352"/>
            </a:pPr>
            <a:r>
              <a:t>- готовности предоставить служебное жилье для не менее чем 4-х приглашенных специалистов, а также перечень других социальных гарантий.</a:t>
            </a:r>
          </a:p>
          <a:p>
            <a:pPr marL="336042" indent="-336042" algn="r" defTabSz="896111">
              <a:spcBef>
                <a:spcPts val="200"/>
              </a:spcBef>
              <a:buSzTx/>
              <a:buNone/>
              <a:defRPr sz="1176"/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https://минобрнауки.рф/пресс-центр/9702р</a:t>
            </a:r>
          </a:p>
          <a:p>
            <a:pPr marL="336042" indent="-336042" algn="r" defTabSz="896111">
              <a:spcBef>
                <a:spcPts val="200"/>
              </a:spcBef>
              <a:buSzTx/>
              <a:buNone/>
              <a:defRPr sz="1176"/>
            </a:pPr>
            <a:endParaRPr u="sng">
              <a:solidFill>
                <a:srgbClr val="009999"/>
              </a:solidFill>
              <a:uFill>
                <a:solidFill>
                  <a:srgbClr val="009999"/>
                </a:solidFill>
              </a:uFill>
              <a:hlinkClick r:id="rId2"/>
            </a:endParaRPr>
          </a:p>
          <a:p>
            <a:pPr marL="336042" indent="-336042" algn="ctr" defTabSz="896111">
              <a:spcBef>
                <a:spcPts val="500"/>
              </a:spcBef>
              <a:buSzTx/>
              <a:buNone/>
              <a:defRPr sz="2352" b="1">
                <a:solidFill>
                  <a:srgbClr val="FF2600"/>
                </a:solidFill>
              </a:defRPr>
            </a:pPr>
            <a:r>
              <a:t>Томский государственный университет </a:t>
            </a:r>
          </a:p>
          <a:p>
            <a:pPr marL="336042" indent="-336042" algn="ctr" defTabSz="896111">
              <a:spcBef>
                <a:spcPts val="500"/>
              </a:spcBef>
              <a:buSzTx/>
              <a:buNone/>
              <a:defRPr sz="2352" b="1">
                <a:solidFill>
                  <a:srgbClr val="FF2600"/>
                </a:solidFill>
              </a:defRPr>
            </a:pPr>
            <a:r>
              <a:t>стал один из 14 университетов России, отобранных в результате конкурса!</a:t>
            </a:r>
          </a:p>
        </p:txBody>
      </p:sp>
      <p:grpSp>
        <p:nvGrpSpPr>
          <p:cNvPr id="43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41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42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47" name="Группа"/>
          <p:cNvGrpSpPr/>
          <p:nvPr/>
        </p:nvGrpSpPr>
        <p:grpSpPr>
          <a:xfrm>
            <a:off x="1554162" y="76199"/>
            <a:ext cx="7451726" cy="720726"/>
            <a:chOff x="0" y="0"/>
            <a:chExt cx="7451725" cy="720725"/>
          </a:xfrm>
        </p:grpSpPr>
        <p:sp>
          <p:nvSpPr>
            <p:cNvPr id="45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46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8" name="Конкурс на создание математических центров (I этап) (пресс-релиз МинОбрНауки от 14 марта 2017 года)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Конкурс на создание математических центров (I этап)</a:t>
            </a:r>
            <a:br/>
            <a:r>
              <a:rPr sz="1600" i="1"/>
              <a:t>(пресс-релиз МинОбрНауки от 14 марта 2017 года)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В августе 2017 г. Минобрнауки объявил дополнительный конкурс по отбору команд для развития региональных научно-образовательных математических центров.…"/>
          <p:cNvSpPr txBox="1">
            <a:spLocks noGrp="1"/>
          </p:cNvSpPr>
          <p:nvPr>
            <p:ph type="body" idx="4294967295"/>
          </p:nvPr>
        </p:nvSpPr>
        <p:spPr>
          <a:xfrm>
            <a:off x="-19050" y="981075"/>
            <a:ext cx="8936038" cy="55017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buChar char="•"/>
              <a:defRPr sz="2400"/>
            </a:pPr>
            <a:r>
              <a:rPr dirty="0"/>
              <a:t>В </a:t>
            </a:r>
            <a:r>
              <a:rPr dirty="0" err="1"/>
              <a:t>августе</a:t>
            </a:r>
            <a:r>
              <a:rPr dirty="0"/>
              <a:t> 2017 г. </a:t>
            </a:r>
            <a:r>
              <a:rPr dirty="0" err="1"/>
              <a:t>Минобрнауки</a:t>
            </a:r>
            <a:r>
              <a:rPr dirty="0"/>
              <a:t> </a:t>
            </a:r>
            <a:r>
              <a:rPr dirty="0" err="1"/>
              <a:t>объявил</a:t>
            </a:r>
            <a:r>
              <a:rPr dirty="0"/>
              <a:t> </a:t>
            </a:r>
            <a:r>
              <a:rPr dirty="0" err="1"/>
              <a:t>дополнительный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конкурс</a:t>
            </a:r>
            <a:r>
              <a:rPr dirty="0">
                <a:solidFill>
                  <a:srgbClr val="FF2600"/>
                </a:solidFill>
              </a:rPr>
              <a:t> по </a:t>
            </a:r>
            <a:r>
              <a:rPr dirty="0" err="1">
                <a:solidFill>
                  <a:srgbClr val="FF2600"/>
                </a:solidFill>
              </a:rPr>
              <a:t>отбору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команд</a:t>
            </a:r>
            <a:r>
              <a:rPr dirty="0"/>
              <a:t> для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региональных</a:t>
            </a:r>
            <a:r>
              <a:rPr dirty="0"/>
              <a:t> </a:t>
            </a:r>
            <a:r>
              <a:rPr dirty="0" err="1"/>
              <a:t>научно-образовательных</a:t>
            </a:r>
            <a:r>
              <a:rPr dirty="0"/>
              <a:t> </a:t>
            </a:r>
            <a:r>
              <a:rPr dirty="0" err="1"/>
              <a:t>математических</a:t>
            </a:r>
            <a:r>
              <a:rPr dirty="0"/>
              <a:t> </a:t>
            </a:r>
            <a:r>
              <a:rPr dirty="0" err="1"/>
              <a:t>центров</a:t>
            </a:r>
            <a:r>
              <a:rPr dirty="0"/>
              <a:t>.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rPr dirty="0" err="1"/>
              <a:t>Команды</a:t>
            </a:r>
            <a:r>
              <a:rPr dirty="0"/>
              <a:t> </a:t>
            </a:r>
            <a:r>
              <a:rPr dirty="0" err="1"/>
              <a:t>включают</a:t>
            </a:r>
            <a:r>
              <a:rPr dirty="0"/>
              <a:t> 1-2 </a:t>
            </a:r>
            <a:r>
              <a:rPr dirty="0" err="1"/>
              <a:t>ведущих</a:t>
            </a:r>
            <a:r>
              <a:rPr dirty="0"/>
              <a:t> </a:t>
            </a:r>
            <a:r>
              <a:rPr dirty="0" err="1"/>
              <a:t>ученых-математиков</a:t>
            </a:r>
            <a:r>
              <a:rPr dirty="0"/>
              <a:t> (</a:t>
            </a:r>
            <a:r>
              <a:rPr dirty="0" err="1"/>
              <a:t>внешних</a:t>
            </a:r>
            <a:r>
              <a:rPr dirty="0"/>
              <a:t> и/или </a:t>
            </a:r>
            <a:r>
              <a:rPr dirty="0" err="1"/>
              <a:t>местных</a:t>
            </a:r>
            <a:r>
              <a:rPr dirty="0"/>
              <a:t>) и 3-5 </a:t>
            </a:r>
            <a:r>
              <a:rPr dirty="0" err="1"/>
              <a:t>молодых</a:t>
            </a:r>
            <a:r>
              <a:rPr dirty="0"/>
              <a:t> </a:t>
            </a:r>
            <a:r>
              <a:rPr dirty="0" err="1"/>
              <a:t>кандидатов</a:t>
            </a:r>
            <a:r>
              <a:rPr dirty="0"/>
              <a:t> </a:t>
            </a:r>
            <a:r>
              <a:rPr dirty="0" err="1"/>
              <a:t>наук</a:t>
            </a:r>
            <a:r>
              <a:rPr dirty="0"/>
              <a:t>, </a:t>
            </a:r>
            <a:r>
              <a:rPr dirty="0" err="1"/>
              <a:t>имеющих</a:t>
            </a:r>
            <a:r>
              <a:rPr dirty="0"/>
              <a:t> </a:t>
            </a:r>
            <a:r>
              <a:rPr dirty="0" err="1"/>
              <a:t>достижения</a:t>
            </a:r>
            <a:r>
              <a:rPr dirty="0"/>
              <a:t> в </a:t>
            </a:r>
            <a:r>
              <a:rPr dirty="0" err="1"/>
              <a:t>области</a:t>
            </a:r>
            <a:r>
              <a:rPr dirty="0"/>
              <a:t> </a:t>
            </a:r>
            <a:r>
              <a:rPr dirty="0" err="1"/>
              <a:t>математики</a:t>
            </a:r>
            <a:r>
              <a:rPr dirty="0"/>
              <a:t> и </a:t>
            </a:r>
            <a:r>
              <a:rPr dirty="0" err="1"/>
              <a:t>готовых</a:t>
            </a:r>
            <a:r>
              <a:rPr dirty="0"/>
              <a:t> к </a:t>
            </a:r>
            <a:r>
              <a:rPr dirty="0" err="1"/>
              <a:t>переезду</a:t>
            </a:r>
            <a:r>
              <a:rPr dirty="0"/>
              <a:t> для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.</a:t>
            </a:r>
          </a:p>
          <a:p>
            <a:pPr algn="r">
              <a:spcBef>
                <a:spcPts val="200"/>
              </a:spcBef>
              <a:buSzTx/>
              <a:buNone/>
              <a:defRPr sz="1200"/>
            </a:pPr>
            <a:r>
              <a:rPr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https://минобрнауки.рф/новости/10683</a:t>
            </a:r>
          </a:p>
          <a:p>
            <a:pPr algn="r">
              <a:spcBef>
                <a:spcPts val="200"/>
              </a:spcBef>
              <a:buSzTx/>
              <a:buNone/>
              <a:defRPr sz="1200"/>
            </a:pPr>
            <a:endParaRPr u="sng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hlinkClick r:id="rId2"/>
            </a:endParaRPr>
          </a:p>
          <a:p>
            <a:pPr algn="ctr">
              <a:spcBef>
                <a:spcPts val="200"/>
              </a:spcBef>
              <a:buSzTx/>
              <a:buNone/>
              <a:defRPr sz="2400"/>
            </a:pPr>
            <a:r>
              <a:rPr dirty="0"/>
              <a:t>В </a:t>
            </a:r>
            <a:r>
              <a:rPr dirty="0" err="1"/>
              <a:t>результате</a:t>
            </a:r>
            <a:r>
              <a:rPr dirty="0"/>
              <a:t> </a:t>
            </a:r>
            <a:r>
              <a:rPr dirty="0" err="1"/>
              <a:t>конкурсов</a:t>
            </a:r>
            <a:r>
              <a:rPr dirty="0"/>
              <a:t> </a:t>
            </a:r>
            <a:r>
              <a:rPr dirty="0" err="1"/>
              <a:t>команд</a:t>
            </a:r>
            <a:r>
              <a:rPr dirty="0"/>
              <a:t> (</a:t>
            </a:r>
            <a:r>
              <a:rPr dirty="0" err="1"/>
              <a:t>первоначального</a:t>
            </a:r>
            <a:r>
              <a:rPr dirty="0"/>
              <a:t> и </a:t>
            </a:r>
            <a:r>
              <a:rPr dirty="0" err="1"/>
              <a:t>дополнительного</a:t>
            </a:r>
            <a:r>
              <a:rPr dirty="0"/>
              <a:t>) </a:t>
            </a:r>
            <a:r>
              <a:rPr dirty="0" err="1" smtClean="0"/>
              <a:t>одн</a:t>
            </a:r>
            <a:r>
              <a:rPr lang="ru-RU" dirty="0" smtClean="0"/>
              <a:t>им</a:t>
            </a:r>
            <a:r>
              <a:rPr dirty="0" smtClean="0"/>
              <a:t> </a:t>
            </a:r>
            <a:r>
              <a:rPr dirty="0"/>
              <a:t>из </a:t>
            </a:r>
            <a:r>
              <a:rPr dirty="0" err="1"/>
              <a:t>победителей</a:t>
            </a:r>
            <a:r>
              <a:rPr dirty="0"/>
              <a:t> </a:t>
            </a:r>
            <a:r>
              <a:rPr dirty="0" err="1"/>
              <a:t>стала</a:t>
            </a:r>
            <a:r>
              <a:rPr dirty="0"/>
              <a:t> </a:t>
            </a:r>
            <a:r>
              <a:rPr dirty="0" err="1"/>
              <a:t>команда</a:t>
            </a:r>
            <a:r>
              <a:rPr dirty="0"/>
              <a:t> под </a:t>
            </a:r>
            <a:r>
              <a:rPr dirty="0" err="1"/>
              <a:t>руководством</a:t>
            </a:r>
            <a:r>
              <a:rPr dirty="0"/>
              <a:t> </a:t>
            </a:r>
            <a:r>
              <a:rPr dirty="0" err="1"/>
              <a:t>члена-корреспондента</a:t>
            </a:r>
            <a:r>
              <a:rPr dirty="0"/>
              <a:t> РАН </a:t>
            </a:r>
            <a:r>
              <a:rPr dirty="0" err="1" smtClean="0"/>
              <a:t>А.Ю.Веснина</a:t>
            </a:r>
            <a:r>
              <a:rPr dirty="0"/>
              <a:t>, </a:t>
            </a:r>
            <a:r>
              <a:rPr dirty="0" err="1"/>
              <a:t>предложившая</a:t>
            </a:r>
            <a:r>
              <a:rPr dirty="0"/>
              <a:t> </a:t>
            </a:r>
            <a:r>
              <a:rPr dirty="0" err="1"/>
              <a:t>программу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 </a:t>
            </a:r>
            <a:endParaRPr lang="ru-RU" dirty="0" smtClean="0"/>
          </a:p>
          <a:p>
            <a:pPr algn="ctr">
              <a:spcBef>
                <a:spcPts val="200"/>
              </a:spcBef>
              <a:buSzTx/>
              <a:buNone/>
              <a:defRPr sz="2400"/>
            </a:pPr>
            <a:r>
              <a:rPr b="1" dirty="0" smtClean="0">
                <a:solidFill>
                  <a:srgbClr val="FF2600"/>
                </a:solidFill>
              </a:rPr>
              <a:t>НОМЦ </a:t>
            </a:r>
            <a:r>
              <a:rPr b="1" dirty="0">
                <a:solidFill>
                  <a:srgbClr val="FF2600"/>
                </a:solidFill>
              </a:rPr>
              <a:t>в ТГУ.</a:t>
            </a:r>
          </a:p>
          <a:p>
            <a:pPr algn="ctr">
              <a:spcBef>
                <a:spcPts val="200"/>
              </a:spcBef>
              <a:buSzTx/>
              <a:buNone/>
              <a:defRPr sz="2400">
                <a:solidFill>
                  <a:srgbClr val="FF2600"/>
                </a:solidFill>
              </a:defRPr>
            </a:pPr>
            <a:endParaRPr b="1" dirty="0"/>
          </a:p>
          <a:p>
            <a:pPr algn="ctr">
              <a:spcBef>
                <a:spcPts val="200"/>
              </a:spcBef>
              <a:buSzTx/>
              <a:buNone/>
              <a:defRPr sz="2400"/>
            </a:pPr>
            <a:r>
              <a:rPr dirty="0">
                <a:solidFill>
                  <a:srgbClr val="FF2600"/>
                </a:solidFill>
              </a:rPr>
              <a:t>В </a:t>
            </a:r>
            <a:r>
              <a:rPr dirty="0" err="1">
                <a:solidFill>
                  <a:srgbClr val="FF2600"/>
                </a:solidFill>
              </a:rPr>
              <a:t>команду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входят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приезжие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ученые</a:t>
            </a:r>
            <a:r>
              <a:rPr dirty="0">
                <a:solidFill>
                  <a:srgbClr val="FF2600"/>
                </a:solidFill>
              </a:rPr>
              <a:t> и </a:t>
            </a:r>
            <a:r>
              <a:rPr dirty="0" err="1">
                <a:solidFill>
                  <a:srgbClr val="FF2600"/>
                </a:solidFill>
              </a:rPr>
              <a:t>сотрудники</a:t>
            </a:r>
            <a:r>
              <a:rPr dirty="0">
                <a:solidFill>
                  <a:srgbClr val="FF2600"/>
                </a:solidFill>
              </a:rPr>
              <a:t> ММФ.</a:t>
            </a:r>
            <a:r>
              <a:rPr b="1" dirty="0"/>
              <a:t> </a:t>
            </a:r>
          </a:p>
        </p:txBody>
      </p:sp>
      <p:grpSp>
        <p:nvGrpSpPr>
          <p:cNvPr id="53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51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52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57" name="Группа"/>
          <p:cNvGrpSpPr/>
          <p:nvPr/>
        </p:nvGrpSpPr>
        <p:grpSpPr>
          <a:xfrm>
            <a:off x="1554162" y="23812"/>
            <a:ext cx="7451726" cy="720726"/>
            <a:chOff x="0" y="0"/>
            <a:chExt cx="7451725" cy="720725"/>
          </a:xfrm>
        </p:grpSpPr>
        <p:sp>
          <p:nvSpPr>
            <p:cNvPr id="55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56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58" name="Конкурс на создание математических центров (II этап) пресс-релиз МинОбрНауки от 11 августа 2017 года)"/>
          <p:cNvSpPr txBox="1">
            <a:spLocks noGrp="1"/>
          </p:cNvSpPr>
          <p:nvPr>
            <p:ph type="title" idx="4294967295"/>
          </p:nvPr>
        </p:nvSpPr>
        <p:spPr>
          <a:xfrm>
            <a:off x="1835150" y="120650"/>
            <a:ext cx="7100888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Конкурс на создание математических центров (II этап)</a:t>
            </a:r>
            <a:br/>
            <a:r>
              <a:rPr sz="1600" i="1"/>
              <a:t>пресс-релиз МинОбрНауки от 11 августа 2017 года)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Всего было создано 6 Региональных научно- образовательных математических центров на базе:…"/>
          <p:cNvSpPr txBox="1">
            <a:spLocks noGrp="1"/>
          </p:cNvSpPr>
          <p:nvPr>
            <p:ph type="body" idx="4294967295"/>
          </p:nvPr>
        </p:nvSpPr>
        <p:spPr>
          <a:xfrm>
            <a:off x="0" y="769937"/>
            <a:ext cx="8936038" cy="58744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Всего было создано 6 Региональных научно- образовательных математических центров на базе: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 b="1"/>
            </a:pPr>
            <a:endParaRPr/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solidFill>
                  <a:srgbClr val="FF2600"/>
                </a:solidFill>
              </a:defRPr>
            </a:pPr>
            <a:r>
              <a:t>«Национальный исследовательский Томский государственный университет» (Томск)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«Новосибирский национальный исследовательский государственный университет» (Новосибирск)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Казанский (Приволжский) федеральный университет» (Казань)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«Ярославский государственный университет имени 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П.Г. Демидова» (Ярославль)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«Адыгейский государственный университет» (Майкоп) </a:t>
            </a:r>
          </a:p>
          <a:p>
            <a:pPr marL="0" indent="0" algn="ctr">
              <a:spcBef>
                <a:spcPts val="500"/>
              </a:spcBef>
              <a:buSzTx/>
              <a:buNone/>
              <a:defRPr sz="2400"/>
            </a:pPr>
            <a:r>
              <a:t>«Южный федеральный университет» (Ростов-на-Дону)</a:t>
            </a:r>
          </a:p>
        </p:txBody>
      </p:sp>
      <p:grpSp>
        <p:nvGrpSpPr>
          <p:cNvPr id="63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61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6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67" name="Группа"/>
          <p:cNvGrpSpPr/>
          <p:nvPr/>
        </p:nvGrpSpPr>
        <p:grpSpPr>
          <a:xfrm>
            <a:off x="1716087" y="49212"/>
            <a:ext cx="7451726" cy="720726"/>
            <a:chOff x="0" y="0"/>
            <a:chExt cx="7451725" cy="720725"/>
          </a:xfrm>
        </p:grpSpPr>
        <p:sp>
          <p:nvSpPr>
            <p:cNvPr id="65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66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68" name="Региональные математические центры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Региональные математические центры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ТГУ является старейшим университетом Сибири, имеющим столетнюю историю преподавания математики.…"/>
          <p:cNvSpPr txBox="1">
            <a:spLocks noGrp="1"/>
          </p:cNvSpPr>
          <p:nvPr>
            <p:ph type="body" idx="4294967295"/>
          </p:nvPr>
        </p:nvSpPr>
        <p:spPr>
          <a:xfrm>
            <a:off x="0" y="769937"/>
            <a:ext cx="8936038" cy="61145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buChar char="•"/>
              <a:defRPr sz="2400"/>
            </a:pPr>
            <a:r>
              <a:rPr dirty="0"/>
              <a:t>ТГУ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старейшим</a:t>
            </a:r>
            <a:r>
              <a:rPr dirty="0"/>
              <a:t> </a:t>
            </a:r>
            <a:r>
              <a:rPr dirty="0" err="1"/>
              <a:t>университетом</a:t>
            </a:r>
            <a:r>
              <a:rPr dirty="0"/>
              <a:t> </a:t>
            </a:r>
            <a:r>
              <a:rPr dirty="0" err="1"/>
              <a:t>Сибири</a:t>
            </a:r>
            <a:r>
              <a:rPr dirty="0"/>
              <a:t>, </a:t>
            </a:r>
            <a:r>
              <a:rPr dirty="0" err="1"/>
              <a:t>имеющим</a:t>
            </a:r>
            <a:r>
              <a:rPr dirty="0"/>
              <a:t> </a:t>
            </a:r>
            <a:r>
              <a:rPr dirty="0" err="1"/>
              <a:t>столетнюю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историю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преподавания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математики</a:t>
            </a:r>
            <a:r>
              <a:rPr dirty="0"/>
              <a:t>. </a:t>
            </a:r>
          </a:p>
          <a:p>
            <a:pPr algn="just">
              <a:spcBef>
                <a:spcPts val="500"/>
              </a:spcBef>
              <a:buChar char="•"/>
              <a:defRPr sz="2400"/>
            </a:pPr>
            <a:r>
              <a:rPr dirty="0" err="1">
                <a:solidFill>
                  <a:srgbClr val="FF2600"/>
                </a:solidFill>
              </a:rPr>
              <a:t>Научные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математические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школы</a:t>
            </a:r>
            <a:r>
              <a:rPr dirty="0">
                <a:solidFill>
                  <a:srgbClr val="FF2600"/>
                </a:solidFill>
              </a:rPr>
              <a:t> ТГУ</a:t>
            </a:r>
            <a:r>
              <a:rPr dirty="0"/>
              <a:t> </a:t>
            </a:r>
            <a:r>
              <a:rPr dirty="0" err="1"/>
              <a:t>вписали</a:t>
            </a:r>
            <a:r>
              <a:rPr dirty="0"/>
              <a:t> </a:t>
            </a:r>
            <a:r>
              <a:rPr dirty="0" err="1"/>
              <a:t>яркие</a:t>
            </a:r>
            <a:r>
              <a:rPr dirty="0"/>
              <a:t> </a:t>
            </a:r>
            <a:r>
              <a:rPr dirty="0" err="1"/>
              <a:t>страницы</a:t>
            </a:r>
            <a:r>
              <a:rPr dirty="0"/>
              <a:t> в </a:t>
            </a:r>
            <a:r>
              <a:rPr dirty="0" err="1"/>
              <a:t>историю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науки</a:t>
            </a:r>
            <a:r>
              <a:rPr dirty="0"/>
              <a:t>. </a:t>
            </a:r>
          </a:p>
          <a:p>
            <a:pPr algn="just">
              <a:spcBef>
                <a:spcPts val="500"/>
              </a:spcBef>
              <a:buChar char="•"/>
              <a:defRPr sz="2400"/>
            </a:pPr>
            <a:r>
              <a:rPr dirty="0"/>
              <a:t>Для </a:t>
            </a:r>
            <a:r>
              <a:rPr dirty="0" err="1"/>
              <a:t>томской</a:t>
            </a:r>
            <a:r>
              <a:rPr dirty="0"/>
              <a:t> </a:t>
            </a:r>
            <a:r>
              <a:rPr dirty="0" err="1"/>
              <a:t>математики</a:t>
            </a:r>
            <a:r>
              <a:rPr dirty="0"/>
              <a:t> </a:t>
            </a:r>
            <a:r>
              <a:rPr dirty="0" err="1"/>
              <a:t>всегда</a:t>
            </a:r>
            <a:r>
              <a:rPr dirty="0"/>
              <a:t> </a:t>
            </a:r>
            <a:r>
              <a:rPr dirty="0" err="1"/>
              <a:t>были</a:t>
            </a:r>
            <a:r>
              <a:rPr dirty="0"/>
              <a:t> </a:t>
            </a:r>
            <a:r>
              <a:rPr dirty="0" err="1"/>
              <a:t>характерны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традиционная</a:t>
            </a:r>
            <a:r>
              <a:rPr dirty="0"/>
              <a:t> </a:t>
            </a:r>
            <a:r>
              <a:rPr dirty="0" err="1">
                <a:solidFill>
                  <a:srgbClr val="FF2600"/>
                </a:solidFill>
              </a:rPr>
              <a:t>высокая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академичность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и </a:t>
            </a:r>
            <a:r>
              <a:rPr dirty="0" err="1">
                <a:solidFill>
                  <a:srgbClr val="FF2600"/>
                </a:solidFill>
              </a:rPr>
              <a:t>прикладная</a:t>
            </a:r>
            <a:r>
              <a:rPr dirty="0">
                <a:solidFill>
                  <a:srgbClr val="FF2600"/>
                </a:solidFill>
              </a:rPr>
              <a:t> </a:t>
            </a:r>
            <a:r>
              <a:rPr dirty="0" err="1">
                <a:solidFill>
                  <a:srgbClr val="FF2600"/>
                </a:solidFill>
              </a:rPr>
              <a:t>направленность</a:t>
            </a:r>
            <a:r>
              <a:rPr dirty="0"/>
              <a:t> на </a:t>
            </a:r>
            <a:r>
              <a:rPr dirty="0" err="1"/>
              <a:t>математическое</a:t>
            </a:r>
            <a:r>
              <a:rPr dirty="0"/>
              <a:t> </a:t>
            </a:r>
            <a:r>
              <a:rPr dirty="0" err="1"/>
              <a:t>обоснование</a:t>
            </a:r>
            <a:r>
              <a:rPr dirty="0"/>
              <a:t> </a:t>
            </a:r>
            <a:r>
              <a:rPr dirty="0" err="1"/>
              <a:t>высокотехнологических</a:t>
            </a:r>
            <a:r>
              <a:rPr dirty="0"/>
              <a:t> </a:t>
            </a:r>
            <a:r>
              <a:rPr dirty="0" err="1"/>
              <a:t>решений</a:t>
            </a:r>
            <a:r>
              <a:rPr dirty="0"/>
              <a:t> в </a:t>
            </a:r>
            <a:r>
              <a:rPr dirty="0" err="1"/>
              <a:t>индустриальном</a:t>
            </a:r>
            <a:r>
              <a:rPr dirty="0"/>
              <a:t> </a:t>
            </a:r>
            <a:r>
              <a:rPr dirty="0" err="1"/>
              <a:t>комплексе</a:t>
            </a:r>
            <a:r>
              <a:rPr dirty="0"/>
              <a:t> </a:t>
            </a:r>
            <a:r>
              <a:rPr dirty="0" err="1"/>
              <a:t>региона</a:t>
            </a:r>
            <a:r>
              <a:rPr dirty="0"/>
              <a:t>. </a:t>
            </a:r>
          </a:p>
          <a:p>
            <a:pPr algn="r">
              <a:spcBef>
                <a:spcPts val="200"/>
              </a:spcBef>
              <a:buSzTx/>
              <a:buNone/>
              <a:defRPr sz="1200"/>
            </a:pPr>
            <a:r>
              <a:rPr dirty="0" err="1"/>
              <a:t>Программа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НОМЦ ТГУ</a:t>
            </a:r>
          </a:p>
        </p:txBody>
      </p:sp>
      <p:grpSp>
        <p:nvGrpSpPr>
          <p:cNvPr id="73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7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77" name="Группа"/>
          <p:cNvGrpSpPr/>
          <p:nvPr/>
        </p:nvGrpSpPr>
        <p:grpSpPr>
          <a:xfrm>
            <a:off x="1716087" y="49212"/>
            <a:ext cx="7451726" cy="720726"/>
            <a:chOff x="0" y="0"/>
            <a:chExt cx="7451725" cy="720725"/>
          </a:xfrm>
        </p:grpSpPr>
        <p:sp>
          <p:nvSpPr>
            <p:cNvPr id="75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76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78" name="Почему ТГУ?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Почему ТГУ?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оведение исследований мирового уровня по актуальным направлениям теоретической и прикладной математики.…"/>
          <p:cNvSpPr txBox="1">
            <a:spLocks noGrp="1"/>
          </p:cNvSpPr>
          <p:nvPr>
            <p:ph type="body" idx="4294967295"/>
          </p:nvPr>
        </p:nvSpPr>
        <p:spPr>
          <a:xfrm>
            <a:off x="1587" y="981075"/>
            <a:ext cx="8936038" cy="4681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  <a:buChar char="•"/>
              <a:defRPr sz="2400"/>
            </a:pPr>
            <a:r>
              <a:rPr sz="2600" dirty="0" err="1"/>
              <a:t>Проведение</a:t>
            </a:r>
            <a:r>
              <a:rPr sz="2600" b="1" dirty="0"/>
              <a:t> </a:t>
            </a:r>
            <a:r>
              <a:rPr sz="2600" dirty="0">
                <a:solidFill>
                  <a:srgbClr val="FF2600"/>
                </a:solidFill>
              </a:rPr>
              <a:t>исследований </a:t>
            </a:r>
            <a:r>
              <a:rPr sz="2600" dirty="0" err="1">
                <a:solidFill>
                  <a:srgbClr val="FF2600"/>
                </a:solidFill>
              </a:rPr>
              <a:t>мирового</a:t>
            </a:r>
            <a:r>
              <a:rPr sz="2600" dirty="0">
                <a:solidFill>
                  <a:srgbClr val="FF2600"/>
                </a:solidFill>
              </a:rPr>
              <a:t> </a:t>
            </a:r>
            <a:r>
              <a:rPr sz="2600" dirty="0" err="1">
                <a:solidFill>
                  <a:srgbClr val="FF2600"/>
                </a:solidFill>
              </a:rPr>
              <a:t>уровня</a:t>
            </a:r>
            <a:r>
              <a:rPr sz="2600" dirty="0">
                <a:solidFill>
                  <a:srgbClr val="FF2600"/>
                </a:solidFill>
              </a:rPr>
              <a:t> </a:t>
            </a:r>
            <a:r>
              <a:rPr sz="2600" dirty="0"/>
              <a:t>по </a:t>
            </a:r>
            <a:r>
              <a:rPr sz="2600" dirty="0" err="1"/>
              <a:t>актуальным</a:t>
            </a:r>
            <a:r>
              <a:rPr sz="2600" dirty="0"/>
              <a:t> </a:t>
            </a:r>
            <a:r>
              <a:rPr sz="2600" dirty="0" err="1"/>
              <a:t>направлениям</a:t>
            </a:r>
            <a:r>
              <a:rPr sz="2600" dirty="0"/>
              <a:t> </a:t>
            </a:r>
            <a:r>
              <a:rPr sz="2600" dirty="0" err="1"/>
              <a:t>теоретической</a:t>
            </a:r>
            <a:r>
              <a:rPr sz="2600" dirty="0"/>
              <a:t> и </a:t>
            </a:r>
            <a:r>
              <a:rPr sz="2600" dirty="0" err="1"/>
              <a:t>прикладной</a:t>
            </a:r>
            <a:r>
              <a:rPr sz="2600" dirty="0"/>
              <a:t> </a:t>
            </a:r>
            <a:r>
              <a:rPr sz="2600" dirty="0" err="1"/>
              <a:t>математики</a:t>
            </a:r>
            <a:r>
              <a:rPr sz="2600" dirty="0"/>
              <a:t>. 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rPr sz="2600" dirty="0" err="1"/>
              <a:t>Модернизация</a:t>
            </a:r>
            <a:r>
              <a:rPr sz="2600" b="1" dirty="0"/>
              <a:t> </a:t>
            </a:r>
            <a:r>
              <a:rPr sz="2600" dirty="0" err="1">
                <a:solidFill>
                  <a:srgbClr val="FF2600"/>
                </a:solidFill>
              </a:rPr>
              <a:t>математических</a:t>
            </a:r>
            <a:r>
              <a:rPr sz="2600" dirty="0">
                <a:solidFill>
                  <a:srgbClr val="FF2600"/>
                </a:solidFill>
              </a:rPr>
              <a:t> </a:t>
            </a:r>
            <a:r>
              <a:rPr sz="2600" dirty="0" err="1">
                <a:solidFill>
                  <a:srgbClr val="FF2600"/>
                </a:solidFill>
              </a:rPr>
              <a:t>образовательных</a:t>
            </a:r>
            <a:r>
              <a:rPr sz="2600" dirty="0">
                <a:solidFill>
                  <a:srgbClr val="FF2600"/>
                </a:solidFill>
              </a:rPr>
              <a:t> программ и их </a:t>
            </a:r>
            <a:r>
              <a:rPr sz="2600" dirty="0" err="1">
                <a:solidFill>
                  <a:srgbClr val="FF2600"/>
                </a:solidFill>
              </a:rPr>
              <a:t>реализация</a:t>
            </a:r>
            <a:r>
              <a:rPr sz="2600" dirty="0">
                <a:solidFill>
                  <a:srgbClr val="FF2600"/>
                </a:solidFill>
              </a:rPr>
              <a:t> на </a:t>
            </a:r>
            <a:r>
              <a:rPr sz="2600" dirty="0" err="1">
                <a:solidFill>
                  <a:srgbClr val="FF2600"/>
                </a:solidFill>
              </a:rPr>
              <a:t>базе</a:t>
            </a:r>
            <a:r>
              <a:rPr sz="2600" dirty="0">
                <a:solidFill>
                  <a:srgbClr val="FF2600"/>
                </a:solidFill>
              </a:rPr>
              <a:t> </a:t>
            </a:r>
            <a:r>
              <a:rPr sz="2600" dirty="0" err="1">
                <a:solidFill>
                  <a:srgbClr val="FF2600"/>
                </a:solidFill>
              </a:rPr>
              <a:t>Центра</a:t>
            </a:r>
            <a:r>
              <a:rPr sz="2600" dirty="0"/>
              <a:t>, </a:t>
            </a:r>
            <a:r>
              <a:rPr sz="2600" dirty="0" err="1"/>
              <a:t>обеспечивающих</a:t>
            </a:r>
            <a:r>
              <a:rPr sz="2600" dirty="0"/>
              <a:t> </a:t>
            </a:r>
            <a:r>
              <a:rPr sz="2600" dirty="0" err="1"/>
              <a:t>образовательные</a:t>
            </a:r>
            <a:r>
              <a:rPr sz="2600" dirty="0"/>
              <a:t> </a:t>
            </a:r>
            <a:r>
              <a:rPr sz="2600" dirty="0" err="1"/>
              <a:t>траектории</a:t>
            </a:r>
            <a:r>
              <a:rPr sz="2600" dirty="0"/>
              <a:t> </a:t>
            </a:r>
            <a:r>
              <a:rPr sz="2600" dirty="0">
                <a:solidFill>
                  <a:srgbClr val="FF2600"/>
                </a:solidFill>
              </a:rPr>
              <a:t>от </a:t>
            </a:r>
            <a:r>
              <a:rPr sz="2600" dirty="0" err="1">
                <a:solidFill>
                  <a:srgbClr val="FF2600"/>
                </a:solidFill>
              </a:rPr>
              <a:t>школы</a:t>
            </a:r>
            <a:r>
              <a:rPr sz="2600" dirty="0">
                <a:solidFill>
                  <a:srgbClr val="FF2600"/>
                </a:solidFill>
              </a:rPr>
              <a:t> до </a:t>
            </a:r>
            <a:r>
              <a:rPr sz="2600" dirty="0" err="1">
                <a:solidFill>
                  <a:srgbClr val="FF2600"/>
                </a:solidFill>
              </a:rPr>
              <a:t>докторантуры</a:t>
            </a:r>
            <a:r>
              <a:rPr sz="2600" dirty="0"/>
              <a:t>.</a:t>
            </a:r>
          </a:p>
          <a:p>
            <a:pPr>
              <a:spcBef>
                <a:spcPts val="500"/>
              </a:spcBef>
              <a:buChar char="•"/>
              <a:defRPr sz="2400"/>
            </a:pPr>
            <a:r>
              <a:rPr sz="2600" dirty="0" err="1"/>
              <a:t>Рост</a:t>
            </a:r>
            <a:r>
              <a:rPr sz="2600" dirty="0"/>
              <a:t> </a:t>
            </a:r>
            <a:r>
              <a:rPr sz="2600" dirty="0" err="1"/>
              <a:t>уровня</a:t>
            </a:r>
            <a:r>
              <a:rPr sz="2600" dirty="0"/>
              <a:t> </a:t>
            </a:r>
            <a:r>
              <a:rPr sz="2600" dirty="0" err="1"/>
              <a:t>как</a:t>
            </a:r>
            <a:r>
              <a:rPr sz="2600" dirty="0"/>
              <a:t> </a:t>
            </a:r>
            <a:r>
              <a:rPr sz="2600" dirty="0" err="1"/>
              <a:t>специализированного</a:t>
            </a:r>
            <a:r>
              <a:rPr sz="2600" dirty="0"/>
              <a:t>, </a:t>
            </a:r>
            <a:r>
              <a:rPr sz="2600" dirty="0" err="1"/>
              <a:t>так</a:t>
            </a:r>
            <a:r>
              <a:rPr sz="2600" dirty="0"/>
              <a:t> и </a:t>
            </a:r>
            <a:r>
              <a:rPr sz="2600" dirty="0" err="1">
                <a:solidFill>
                  <a:srgbClr val="FF2600"/>
                </a:solidFill>
              </a:rPr>
              <a:t>массового</a:t>
            </a:r>
            <a:r>
              <a:rPr sz="2600" dirty="0">
                <a:solidFill>
                  <a:srgbClr val="FF2600"/>
                </a:solidFill>
              </a:rPr>
              <a:t> </a:t>
            </a:r>
            <a:r>
              <a:rPr sz="2600" dirty="0" err="1">
                <a:solidFill>
                  <a:srgbClr val="FF2600"/>
                </a:solidFill>
              </a:rPr>
              <a:t>математического</a:t>
            </a:r>
            <a:r>
              <a:rPr sz="2600" dirty="0">
                <a:solidFill>
                  <a:srgbClr val="FF2600"/>
                </a:solidFill>
              </a:rPr>
              <a:t> </a:t>
            </a:r>
            <a:r>
              <a:rPr sz="2600" dirty="0" err="1">
                <a:solidFill>
                  <a:srgbClr val="FF2600"/>
                </a:solidFill>
              </a:rPr>
              <a:t>образования</a:t>
            </a:r>
            <a:r>
              <a:rPr sz="2600" dirty="0"/>
              <a:t> в </a:t>
            </a:r>
            <a:r>
              <a:rPr sz="2600" dirty="0" err="1"/>
              <a:t>регионе</a:t>
            </a:r>
            <a:r>
              <a:rPr sz="2600" dirty="0"/>
              <a:t> в </a:t>
            </a:r>
            <a:r>
              <a:rPr sz="2600" dirty="0" err="1"/>
              <a:t>интересах</a:t>
            </a:r>
            <a:r>
              <a:rPr sz="2600" dirty="0"/>
              <a:t> </a:t>
            </a:r>
            <a:r>
              <a:rPr sz="2600" dirty="0" err="1"/>
              <a:t>подготовки</a:t>
            </a:r>
            <a:r>
              <a:rPr sz="2600" dirty="0"/>
              <a:t> </a:t>
            </a:r>
            <a:r>
              <a:rPr sz="2600" dirty="0" err="1"/>
              <a:t>высококвалифицированных</a:t>
            </a:r>
            <a:r>
              <a:rPr sz="2600" dirty="0"/>
              <a:t> </a:t>
            </a:r>
            <a:r>
              <a:rPr sz="2600" dirty="0" err="1"/>
              <a:t>специалистов</a:t>
            </a:r>
            <a:r>
              <a:rPr sz="2600" dirty="0"/>
              <a:t> для </a:t>
            </a:r>
            <a:r>
              <a:rPr sz="2600" dirty="0" err="1"/>
              <a:t>инновационного</a:t>
            </a:r>
            <a:r>
              <a:rPr sz="2600" dirty="0"/>
              <a:t> </a:t>
            </a:r>
            <a:r>
              <a:rPr sz="2600" dirty="0" err="1"/>
              <a:t>развития</a:t>
            </a:r>
            <a:r>
              <a:rPr sz="2600" dirty="0"/>
              <a:t> </a:t>
            </a:r>
            <a:r>
              <a:rPr sz="2600" dirty="0" err="1"/>
              <a:t>региона</a:t>
            </a:r>
            <a:r>
              <a:rPr sz="2600" dirty="0"/>
              <a:t> и </a:t>
            </a:r>
            <a:r>
              <a:rPr sz="2600" dirty="0" err="1"/>
              <a:t>повышения</a:t>
            </a:r>
            <a:r>
              <a:rPr sz="2600" dirty="0"/>
              <a:t> </a:t>
            </a:r>
            <a:r>
              <a:rPr sz="2600" dirty="0" err="1"/>
              <a:t>социального</a:t>
            </a:r>
            <a:r>
              <a:rPr sz="2600" dirty="0"/>
              <a:t> </a:t>
            </a:r>
            <a:r>
              <a:rPr sz="2600" dirty="0" err="1"/>
              <a:t>уровня</a:t>
            </a:r>
            <a:r>
              <a:rPr sz="2600" dirty="0"/>
              <a:t> </a:t>
            </a:r>
            <a:r>
              <a:rPr sz="2600" dirty="0" err="1"/>
              <a:t>населения</a:t>
            </a:r>
            <a:r>
              <a:rPr sz="2600" dirty="0"/>
              <a:t>.</a:t>
            </a:r>
          </a:p>
          <a:p>
            <a:pPr algn="r">
              <a:spcBef>
                <a:spcPts val="200"/>
              </a:spcBef>
              <a:buSzTx/>
              <a:buNone/>
              <a:defRPr sz="1200"/>
            </a:pPr>
            <a:endParaRPr sz="2400" dirty="0"/>
          </a:p>
          <a:p>
            <a:pPr algn="r">
              <a:spcBef>
                <a:spcPts val="200"/>
              </a:spcBef>
              <a:buSzTx/>
              <a:buNone/>
              <a:defRPr sz="1200"/>
            </a:pPr>
            <a:r>
              <a:rPr dirty="0"/>
              <a:t>Из </a:t>
            </a:r>
            <a:r>
              <a:rPr dirty="0" err="1"/>
              <a:t>Программы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НОМЦ ТГУ</a:t>
            </a:r>
          </a:p>
        </p:txBody>
      </p:sp>
      <p:grpSp>
        <p:nvGrpSpPr>
          <p:cNvPr id="83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8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87" name="Группа"/>
          <p:cNvGrpSpPr/>
          <p:nvPr/>
        </p:nvGrpSpPr>
        <p:grpSpPr>
          <a:xfrm>
            <a:off x="1716087" y="49212"/>
            <a:ext cx="7451726" cy="720726"/>
            <a:chOff x="0" y="0"/>
            <a:chExt cx="7451725" cy="720725"/>
          </a:xfrm>
        </p:grpSpPr>
        <p:sp>
          <p:nvSpPr>
            <p:cNvPr id="85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86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8" name="Основные задачи НОМЦ ТГУ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Основные задачи НОМЦ ТГУ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Ц ТГУ является структурным подразделением механико-математического факультета ТГУ.…"/>
          <p:cNvSpPr txBox="1">
            <a:spLocks noGrp="1"/>
          </p:cNvSpPr>
          <p:nvPr>
            <p:ph type="body" idx="4294967295"/>
          </p:nvPr>
        </p:nvSpPr>
        <p:spPr>
          <a:xfrm>
            <a:off x="0" y="981075"/>
            <a:ext cx="8936038" cy="551750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buChar char="•"/>
              <a:defRPr sz="2400"/>
            </a:pPr>
            <a:r>
              <a:t>НОМЦ ТГУ является структурным подразделением </a:t>
            </a:r>
            <a:r>
              <a:rPr>
                <a:solidFill>
                  <a:srgbClr val="FF2600"/>
                </a:solidFill>
              </a:rPr>
              <a:t>механико-математического факультета ТГУ</a:t>
            </a:r>
            <a:r>
              <a:t>.</a:t>
            </a:r>
          </a:p>
          <a:p>
            <a:pPr algn="just">
              <a:spcBef>
                <a:spcPts val="500"/>
              </a:spcBef>
              <a:buChar char="•"/>
              <a:defRPr sz="2400"/>
            </a:pPr>
            <a:r>
              <a:t>НОМЦ реализует свою программу в тесном взаимодействии с факультетом, привлекая инфраструктуру, сотрудников и студентов ММФ.</a:t>
            </a:r>
          </a:p>
          <a:p>
            <a:pPr algn="just">
              <a:spcBef>
                <a:spcPts val="500"/>
              </a:spcBef>
              <a:buChar char="•"/>
              <a:defRPr sz="2400"/>
            </a:pPr>
            <a:r>
              <a:t>НОМЦ ТГУ будет активно поддерживать мероприятия, традиционно проводимые ММФ ТГУ: «Международный День числа Пи», конференция «Математическое моделирование задач естествознания»  и т.д.</a:t>
            </a:r>
            <a:endParaRPr sz="1800" i="1"/>
          </a:p>
          <a:p>
            <a:pPr algn="just">
              <a:spcBef>
                <a:spcPts val="500"/>
              </a:spcBef>
              <a:buChar char="•"/>
              <a:defRPr sz="2400"/>
            </a:pPr>
            <a:r>
              <a:t> В составе НОМЦ на постоянной основе будут работать:</a:t>
            </a:r>
          </a:p>
          <a:p>
            <a:pPr algn="just">
              <a:spcBef>
                <a:spcPts val="500"/>
              </a:spcBef>
              <a:buChar char="-"/>
              <a:defRPr sz="2400"/>
            </a:pPr>
            <a:r>
              <a:t>7 научных сотрудников (из них 4 внешних);</a:t>
            </a:r>
          </a:p>
          <a:p>
            <a:pPr algn="just">
              <a:spcBef>
                <a:spcPts val="500"/>
              </a:spcBef>
              <a:buChar char="-"/>
              <a:defRPr sz="2400"/>
            </a:pPr>
            <a:r>
              <a:t>4 административных работника (в т.ч. </a:t>
            </a:r>
            <a:r>
              <a:rPr>
                <a:solidFill>
                  <a:srgbClr val="FF2600"/>
                </a:solidFill>
              </a:rPr>
              <a:t>заместитель директора по работе со школьниками</a:t>
            </a:r>
            <a:r>
              <a:t>).</a:t>
            </a:r>
          </a:p>
        </p:txBody>
      </p:sp>
      <p:grpSp>
        <p:nvGrpSpPr>
          <p:cNvPr id="93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91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9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97" name="Группа"/>
          <p:cNvGrpSpPr/>
          <p:nvPr/>
        </p:nvGrpSpPr>
        <p:grpSpPr>
          <a:xfrm>
            <a:off x="1716087" y="49212"/>
            <a:ext cx="7451726" cy="720726"/>
            <a:chOff x="0" y="0"/>
            <a:chExt cx="7451725" cy="720725"/>
          </a:xfrm>
        </p:grpSpPr>
        <p:sp>
          <p:nvSpPr>
            <p:cNvPr id="95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96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98" name="Структура НОМЦ ТГУ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Структура НОМЦ ТГУ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Веснин Андрей Юрьевич - доктор физико-математических наук, член-корреспондент РАН, заведующий лабораторией прикладного анализа Института математики им. Соболева СО РАН, профессор кафедры геометрии и топологии НГУ.…"/>
          <p:cNvSpPr txBox="1">
            <a:spLocks noGrp="1"/>
          </p:cNvSpPr>
          <p:nvPr>
            <p:ph type="body" idx="4294967295"/>
          </p:nvPr>
        </p:nvSpPr>
        <p:spPr>
          <a:xfrm>
            <a:off x="28575" y="1125537"/>
            <a:ext cx="8936038" cy="53688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buChar char="•"/>
              <a:defRPr sz="2400"/>
            </a:pPr>
            <a:r>
              <a:rPr dirty="0" err="1"/>
              <a:t>Веснин</a:t>
            </a:r>
            <a:r>
              <a:rPr dirty="0"/>
              <a:t> </a:t>
            </a:r>
            <a:r>
              <a:rPr dirty="0" err="1"/>
              <a:t>Андрей</a:t>
            </a:r>
            <a:r>
              <a:rPr dirty="0"/>
              <a:t> </a:t>
            </a:r>
            <a:r>
              <a:rPr dirty="0" err="1"/>
              <a:t>Юрьевич</a:t>
            </a:r>
            <a:r>
              <a:rPr dirty="0"/>
              <a:t> - </a:t>
            </a:r>
            <a:r>
              <a:rPr dirty="0" err="1"/>
              <a:t>доктор</a:t>
            </a:r>
            <a:r>
              <a:rPr dirty="0"/>
              <a:t> </a:t>
            </a:r>
            <a:r>
              <a:rPr dirty="0" err="1"/>
              <a:t>физико-математических</a:t>
            </a:r>
            <a:r>
              <a:rPr dirty="0"/>
              <a:t> </a:t>
            </a:r>
            <a:r>
              <a:rPr dirty="0" err="1"/>
              <a:t>наук</a:t>
            </a:r>
            <a:r>
              <a:rPr dirty="0"/>
              <a:t>, </a:t>
            </a:r>
            <a:r>
              <a:rPr dirty="0" err="1"/>
              <a:t>член-корреспондент</a:t>
            </a:r>
            <a:r>
              <a:rPr dirty="0"/>
              <a:t> РАН, </a:t>
            </a:r>
            <a:r>
              <a:rPr dirty="0" err="1"/>
              <a:t>заведующий</a:t>
            </a:r>
            <a:r>
              <a:rPr dirty="0"/>
              <a:t> </a:t>
            </a:r>
            <a:r>
              <a:rPr dirty="0" err="1"/>
              <a:t>лабораторией</a:t>
            </a:r>
            <a:r>
              <a:rPr dirty="0"/>
              <a:t> </a:t>
            </a:r>
            <a:r>
              <a:rPr dirty="0" err="1"/>
              <a:t>прикладного</a:t>
            </a:r>
            <a:r>
              <a:rPr dirty="0"/>
              <a:t> </a:t>
            </a:r>
            <a:r>
              <a:rPr dirty="0" err="1"/>
              <a:t>анализа</a:t>
            </a:r>
            <a:r>
              <a:rPr dirty="0"/>
              <a:t> </a:t>
            </a:r>
            <a:r>
              <a:rPr dirty="0" err="1"/>
              <a:t>Института</a:t>
            </a:r>
            <a:r>
              <a:rPr dirty="0"/>
              <a:t> </a:t>
            </a:r>
            <a:r>
              <a:rPr dirty="0" err="1"/>
              <a:t>математики</a:t>
            </a:r>
            <a:r>
              <a:rPr dirty="0"/>
              <a:t> </a:t>
            </a:r>
            <a:r>
              <a:rPr dirty="0" err="1"/>
              <a:t>им</a:t>
            </a:r>
            <a:r>
              <a:rPr dirty="0"/>
              <a:t>. </a:t>
            </a:r>
            <a:r>
              <a:rPr dirty="0" err="1"/>
              <a:t>Соболева</a:t>
            </a:r>
            <a:r>
              <a:rPr dirty="0"/>
              <a:t> СО РАН, </a:t>
            </a:r>
            <a:r>
              <a:rPr dirty="0" err="1"/>
              <a:t>профессор</a:t>
            </a:r>
            <a:r>
              <a:rPr dirty="0"/>
              <a:t> </a:t>
            </a:r>
            <a:r>
              <a:rPr dirty="0" err="1"/>
              <a:t>кафедры</a:t>
            </a:r>
            <a:r>
              <a:rPr dirty="0"/>
              <a:t> </a:t>
            </a:r>
            <a:r>
              <a:rPr dirty="0" err="1"/>
              <a:t>геометрии</a:t>
            </a:r>
            <a:r>
              <a:rPr dirty="0"/>
              <a:t> и </a:t>
            </a:r>
            <a:r>
              <a:rPr dirty="0" err="1"/>
              <a:t>топологии</a:t>
            </a:r>
            <a:r>
              <a:rPr dirty="0"/>
              <a:t> НГУ.</a:t>
            </a:r>
          </a:p>
          <a:p>
            <a:pPr algn="just">
              <a:spcBef>
                <a:spcPts val="500"/>
              </a:spcBef>
              <a:buChar char="•"/>
              <a:defRPr sz="2400"/>
            </a:pPr>
            <a:r>
              <a:rPr dirty="0" err="1"/>
              <a:t>Публикации</a:t>
            </a:r>
            <a:r>
              <a:rPr dirty="0"/>
              <a:t>: более 100 </a:t>
            </a:r>
          </a:p>
          <a:p>
            <a:pPr algn="just">
              <a:spcBef>
                <a:spcPts val="500"/>
              </a:spcBef>
              <a:buSzTx/>
              <a:buNone/>
              <a:defRPr sz="2400"/>
            </a:pPr>
            <a:r>
              <a:rPr dirty="0"/>
              <a:t>    </a:t>
            </a:r>
            <a:r>
              <a:rPr dirty="0" err="1"/>
              <a:t>научных</a:t>
            </a:r>
            <a:r>
              <a:rPr dirty="0"/>
              <a:t> работ.</a:t>
            </a:r>
          </a:p>
          <a:p>
            <a:pPr algn="just">
              <a:spcBef>
                <a:spcPts val="500"/>
              </a:spcBef>
              <a:buChar char="•"/>
              <a:defRPr sz="2400"/>
            </a:pPr>
            <a:r>
              <a:rPr dirty="0" err="1"/>
              <a:t>Преподавание</a:t>
            </a:r>
            <a:r>
              <a:rPr dirty="0"/>
              <a:t>: НГУ, </a:t>
            </a:r>
          </a:p>
          <a:p>
            <a:pPr algn="just">
              <a:spcBef>
                <a:spcPts val="500"/>
              </a:spcBef>
              <a:buSzTx/>
              <a:buNone/>
              <a:defRPr sz="2400"/>
            </a:pPr>
            <a:r>
              <a:rPr dirty="0"/>
              <a:t>   </a:t>
            </a:r>
            <a:r>
              <a:rPr dirty="0" err="1"/>
              <a:t>ОмГУ</a:t>
            </a:r>
            <a:r>
              <a:rPr dirty="0"/>
              <a:t>, </a:t>
            </a:r>
            <a:r>
              <a:rPr dirty="0" err="1"/>
              <a:t>ОмГТУ</a:t>
            </a:r>
            <a:r>
              <a:rPr dirty="0"/>
              <a:t>, ГАГУ,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rPr dirty="0"/>
              <a:t>   </a:t>
            </a:r>
            <a:r>
              <a:rPr dirty="0" err="1"/>
              <a:t>Сеульский</a:t>
            </a:r>
            <a:r>
              <a:rPr dirty="0"/>
              <a:t> </a:t>
            </a:r>
            <a:r>
              <a:rPr dirty="0" err="1"/>
              <a:t>университет</a:t>
            </a:r>
            <a:r>
              <a:rPr dirty="0"/>
              <a:t>, 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rPr dirty="0"/>
              <a:t>   </a:t>
            </a:r>
            <a:r>
              <a:rPr dirty="0" err="1"/>
              <a:t>Пусанский</a:t>
            </a:r>
            <a:r>
              <a:rPr dirty="0"/>
              <a:t> </a:t>
            </a:r>
            <a:r>
              <a:rPr dirty="0" err="1"/>
              <a:t>университет</a:t>
            </a:r>
            <a:r>
              <a:rPr dirty="0"/>
              <a:t>, 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rPr dirty="0"/>
              <a:t>   </a:t>
            </a:r>
            <a:r>
              <a:rPr dirty="0" err="1"/>
              <a:t>Университет</a:t>
            </a:r>
            <a:r>
              <a:rPr dirty="0"/>
              <a:t> </a:t>
            </a:r>
            <a:r>
              <a:rPr dirty="0" err="1"/>
              <a:t>Болоньи</a:t>
            </a:r>
            <a:r>
              <a:rPr dirty="0"/>
              <a:t>,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rPr dirty="0"/>
              <a:t>   </a:t>
            </a:r>
            <a:r>
              <a:rPr dirty="0" err="1"/>
              <a:t>Университет</a:t>
            </a:r>
            <a:r>
              <a:rPr dirty="0"/>
              <a:t> </a:t>
            </a:r>
            <a:r>
              <a:rPr dirty="0" err="1"/>
              <a:t>Даляня</a:t>
            </a:r>
            <a:r>
              <a:rPr dirty="0"/>
              <a:t>. </a:t>
            </a:r>
          </a:p>
        </p:txBody>
      </p:sp>
      <p:grpSp>
        <p:nvGrpSpPr>
          <p:cNvPr id="103" name="Группа"/>
          <p:cNvGrpSpPr/>
          <p:nvPr/>
        </p:nvGrpSpPr>
        <p:grpSpPr>
          <a:xfrm>
            <a:off x="0" y="23812"/>
            <a:ext cx="1497013" cy="660401"/>
            <a:chOff x="0" y="0"/>
            <a:chExt cx="1497012" cy="660400"/>
          </a:xfrm>
        </p:grpSpPr>
        <p:sp>
          <p:nvSpPr>
            <p:cNvPr id="101" name="Прямоугольник"/>
            <p:cNvSpPr/>
            <p:nvPr/>
          </p:nvSpPr>
          <p:spPr>
            <a:xfrm>
              <a:off x="0" y="0"/>
              <a:ext cx="1497013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0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97013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4" name="ММФ…"/>
          <p:cNvSpPr txBox="1"/>
          <p:nvPr/>
        </p:nvSpPr>
        <p:spPr>
          <a:xfrm>
            <a:off x="0" y="38100"/>
            <a:ext cx="8794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</a:defRPr>
            </a:pPr>
            <a:r>
              <a:t>ММФ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ТГУ</a:t>
            </a:r>
          </a:p>
        </p:txBody>
      </p:sp>
      <p:grpSp>
        <p:nvGrpSpPr>
          <p:cNvPr id="107" name="Группа"/>
          <p:cNvGrpSpPr/>
          <p:nvPr/>
        </p:nvGrpSpPr>
        <p:grpSpPr>
          <a:xfrm>
            <a:off x="1716087" y="49212"/>
            <a:ext cx="7451726" cy="720726"/>
            <a:chOff x="0" y="0"/>
            <a:chExt cx="7451725" cy="720725"/>
          </a:xfrm>
        </p:grpSpPr>
        <p:sp>
          <p:nvSpPr>
            <p:cNvPr id="105" name="Прямоугольник"/>
            <p:cNvSpPr/>
            <p:nvPr/>
          </p:nvSpPr>
          <p:spPr>
            <a:xfrm>
              <a:off x="125412" y="73025"/>
              <a:ext cx="282576" cy="647700"/>
            </a:xfrm>
            <a:prstGeom prst="rect">
              <a:avLst/>
            </a:prstGeom>
            <a:solidFill>
              <a:srgbClr val="FAD3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06" name="Прямоугольник"/>
            <p:cNvSpPr/>
            <p:nvPr/>
          </p:nvSpPr>
          <p:spPr>
            <a:xfrm>
              <a:off x="0" y="-1"/>
              <a:ext cx="7451725" cy="71439"/>
            </a:xfrm>
            <a:prstGeom prst="rect">
              <a:avLst/>
            </a:prstGeom>
            <a:solidFill>
              <a:srgbClr val="FAD310"/>
            </a:solidFill>
            <a:ln w="9525" cap="flat">
              <a:solidFill>
                <a:srgbClr val="FAD3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08" name="Руководитель НОМЦ ТГУ"/>
          <p:cNvSpPr txBox="1">
            <a:spLocks noGrp="1"/>
          </p:cNvSpPr>
          <p:nvPr>
            <p:ph type="title" idx="4294967295"/>
          </p:nvPr>
        </p:nvSpPr>
        <p:spPr>
          <a:xfrm>
            <a:off x="1951037" y="120650"/>
            <a:ext cx="6985001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 b="1"/>
            </a:pPr>
            <a:r>
              <a:t>Руководитель НОМЦ ТГУ</a:t>
            </a:r>
            <a:br/>
            <a:endParaRPr/>
          </a:p>
        </p:txBody>
      </p:sp>
      <p:pic>
        <p:nvPicPr>
          <p:cNvPr id="10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3500" y="2852737"/>
            <a:ext cx="5091113" cy="3394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1712</Words>
  <Application>Microsoft Office PowerPoint</Application>
  <PresentationFormat>Экран (4:3)</PresentationFormat>
  <Paragraphs>197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Arial</vt:lpstr>
      <vt:lpstr>Оформление по умолчанию</vt:lpstr>
      <vt:lpstr>Региональный  научно-образовательный математический центр ТГУ (НОМЦ ТГУ): перспективы работы со школьниками и учителями Томской области</vt:lpstr>
      <vt:lpstr>Конкурс на создание математических центров (I этап) (пресс-релиз МинОбрНауки от 14 марта 2017 года)</vt:lpstr>
      <vt:lpstr>Конкурс на создание математических центров (I этап) (пресс-релиз МинОбрНауки от 14 марта 2017 года)</vt:lpstr>
      <vt:lpstr>Конкурс на создание математических центров (II этап) пресс-релиз МинОбрНауки от 11 августа 2017 года)</vt:lpstr>
      <vt:lpstr>Региональные математические центры </vt:lpstr>
      <vt:lpstr>Почему ТГУ? </vt:lpstr>
      <vt:lpstr>Основные задачи НОМЦ ТГУ </vt:lpstr>
      <vt:lpstr>Структура НОМЦ ТГУ </vt:lpstr>
      <vt:lpstr>Руководитель НОМЦ ТГУ </vt:lpstr>
      <vt:lpstr>НОМЦ ТГУ в образовательном пространстве региона </vt:lpstr>
      <vt:lpstr>Приглашение специалистов для работы со школьниками</vt:lpstr>
      <vt:lpstr>Приглашение специалистов для работы со школьниками</vt:lpstr>
      <vt:lpstr>Мероприятия, поддерживаемые НОМЦ ТГУ</vt:lpstr>
      <vt:lpstr>День числа Пи</vt:lpstr>
      <vt:lpstr>Конференция школьников</vt:lpstr>
      <vt:lpstr>Круглый стол</vt:lpstr>
      <vt:lpstr>Научно-популярные курсы</vt:lpstr>
      <vt:lpstr>ФМШ при ТГУ</vt:lpstr>
      <vt:lpstr>Летняя ФМШ</vt:lpstr>
      <vt:lpstr>Подготовительные курсы для абитуриентов</vt:lpstr>
      <vt:lpstr>Олимпиада ОРМО</vt:lpstr>
      <vt:lpstr>Повышение квалификации учителей математики</vt:lpstr>
      <vt:lpstr>Магистерская программа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 научно-образовательный математический центр ТГУ (НОМЦ ТГУ): перспективы работы со школьниками и учителями Томской области</dc:title>
  <cp:lastModifiedBy>Яков Гриншпон</cp:lastModifiedBy>
  <cp:revision>6</cp:revision>
  <dcterms:modified xsi:type="dcterms:W3CDTF">2018-08-22T03:22:51Z</dcterms:modified>
</cp:coreProperties>
</file>