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1"/>
  </p:notesMasterIdLst>
  <p:sldIdLst>
    <p:sldId id="339" r:id="rId3"/>
    <p:sldId id="266" r:id="rId4"/>
    <p:sldId id="273" r:id="rId5"/>
    <p:sldId id="321" r:id="rId6"/>
    <p:sldId id="318" r:id="rId7"/>
    <p:sldId id="323" r:id="rId8"/>
    <p:sldId id="320" r:id="rId9"/>
    <p:sldId id="319" r:id="rId10"/>
    <p:sldId id="316" r:id="rId11"/>
    <p:sldId id="325" r:id="rId12"/>
    <p:sldId id="327" r:id="rId13"/>
    <p:sldId id="330" r:id="rId14"/>
    <p:sldId id="331" r:id="rId15"/>
    <p:sldId id="326" r:id="rId16"/>
    <p:sldId id="334" r:id="rId17"/>
    <p:sldId id="333" r:id="rId18"/>
    <p:sldId id="332" r:id="rId19"/>
    <p:sldId id="336" r:id="rId20"/>
    <p:sldId id="337" r:id="rId21"/>
    <p:sldId id="335" r:id="rId22"/>
    <p:sldId id="269" r:id="rId23"/>
    <p:sldId id="286" r:id="rId24"/>
    <p:sldId id="311" r:id="rId25"/>
    <p:sldId id="305" r:id="rId26"/>
    <p:sldId id="275" r:id="rId27"/>
    <p:sldId id="306" r:id="rId28"/>
    <p:sldId id="307" r:id="rId29"/>
    <p:sldId id="263" r:id="rId30"/>
    <p:sldId id="271" r:id="rId31"/>
    <p:sldId id="281" r:id="rId32"/>
    <p:sldId id="289" r:id="rId33"/>
    <p:sldId id="291" r:id="rId34"/>
    <p:sldId id="312" r:id="rId35"/>
    <p:sldId id="313" r:id="rId36"/>
    <p:sldId id="314" r:id="rId37"/>
    <p:sldId id="300" r:id="rId38"/>
    <p:sldId id="301" r:id="rId39"/>
    <p:sldId id="302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27" autoAdjust="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2016год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профильный уровень</c:v>
                </c:pt>
                <c:pt idx="1">
                  <c:v>базовый уровень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0.86060000000000036</c:v>
                </c:pt>
                <c:pt idx="1">
                  <c:v>0.75120000000000031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2017год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профильный уровень</c:v>
                </c:pt>
                <c:pt idx="1">
                  <c:v>базовый уровень</c:v>
                </c:pt>
              </c:strCache>
            </c:strRef>
          </c:cat>
          <c:val>
            <c:numRef>
              <c:f>Лист1!$C$2:$C$3</c:f>
              <c:numCache>
                <c:formatCode>0.00%</c:formatCode>
                <c:ptCount val="2"/>
                <c:pt idx="0">
                  <c:v>0.84060000000000035</c:v>
                </c:pt>
                <c:pt idx="1">
                  <c:v>0.7463000000000003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2018год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профильный уровень</c:v>
                </c:pt>
                <c:pt idx="1">
                  <c:v>базовый уровень</c:v>
                </c:pt>
              </c:strCache>
            </c:strRef>
          </c:cat>
          <c:val>
            <c:numRef>
              <c:f>Лист1!$D$2:$D$3</c:f>
              <c:numCache>
                <c:formatCode>0.00%</c:formatCode>
                <c:ptCount val="2"/>
                <c:pt idx="0">
                  <c:v>0.85460000000000036</c:v>
                </c:pt>
                <c:pt idx="1">
                  <c:v>0.7748000000000006</c:v>
                </c:pt>
              </c:numCache>
            </c:numRef>
          </c:val>
        </c:ser>
        <c:dLbls/>
        <c:axId val="82793600"/>
        <c:axId val="82795136"/>
      </c:barChart>
      <c:catAx>
        <c:axId val="82793600"/>
        <c:scaling>
          <c:orientation val="minMax"/>
        </c:scaling>
        <c:axPos val="b"/>
        <c:numFmt formatCode="General" sourceLinked="0"/>
        <c:tickLblPos val="nextTo"/>
        <c:crossAx val="82795136"/>
        <c:crosses val="autoZero"/>
        <c:auto val="1"/>
        <c:lblAlgn val="ctr"/>
        <c:lblOffset val="100"/>
      </c:catAx>
      <c:valAx>
        <c:axId val="82795136"/>
        <c:scaling>
          <c:orientation val="minMax"/>
        </c:scaling>
        <c:axPos val="l"/>
        <c:majorGridlines/>
        <c:numFmt formatCode="0.00%" sourceLinked="1"/>
        <c:tickLblPos val="nextTo"/>
        <c:crossAx val="8279360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абсолютный показатель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ОГЭ</c:v>
                </c:pt>
                <c:pt idx="1">
                  <c:v>ГВЭ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83.25</c:v>
                </c:pt>
                <c:pt idx="1">
                  <c:v>88.81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качественный показатель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ОГЭ</c:v>
                </c:pt>
                <c:pt idx="1">
                  <c:v>ГВЭ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44.91</c:v>
                </c:pt>
                <c:pt idx="1">
                  <c:v>48.55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ОГЭ</c:v>
                </c:pt>
                <c:pt idx="1">
                  <c:v>ГВЭ</c:v>
                </c:pt>
              </c:strCache>
            </c:strRef>
          </c:cat>
          <c:val>
            <c:numRef>
              <c:f>Лист1!$D$2:$D$3</c:f>
            </c:numRef>
          </c:val>
        </c:ser>
        <c:dLbls/>
        <c:axId val="60648064"/>
        <c:axId val="60948864"/>
      </c:barChart>
      <c:catAx>
        <c:axId val="60648064"/>
        <c:scaling>
          <c:orientation val="minMax"/>
        </c:scaling>
        <c:axPos val="b"/>
        <c:numFmt formatCode="General" sourceLinked="0"/>
        <c:tickLblPos val="nextTo"/>
        <c:crossAx val="60948864"/>
        <c:crosses val="autoZero"/>
        <c:auto val="1"/>
        <c:lblAlgn val="ctr"/>
        <c:lblOffset val="100"/>
      </c:catAx>
      <c:valAx>
        <c:axId val="60948864"/>
        <c:scaling>
          <c:orientation val="minMax"/>
        </c:scaling>
        <c:axPos val="l"/>
        <c:numFmt formatCode="General" sourceLinked="1"/>
        <c:tickLblPos val="nextTo"/>
        <c:crossAx val="60648064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Решаемость </a:t>
            </a:r>
            <a:r>
              <a:rPr lang="ru-RU" dirty="0"/>
              <a:t>заданий модуля "Алгебра"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решаемость заданий модуля "Алгебра"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2016год</c:v>
                </c:pt>
                <c:pt idx="1">
                  <c:v>2017год</c:v>
                </c:pt>
                <c:pt idx="2">
                  <c:v>2018год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74.13</c:v>
                </c:pt>
                <c:pt idx="1">
                  <c:v>75.78</c:v>
                </c:pt>
                <c:pt idx="2">
                  <c:v>74.489999999999995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2016год</c:v>
                </c:pt>
                <c:pt idx="1">
                  <c:v>2017год</c:v>
                </c:pt>
                <c:pt idx="2">
                  <c:v>2018год</c:v>
                </c:pt>
              </c:strCache>
            </c:strRef>
          </c:cat>
          <c:val>
            <c:numRef>
              <c:f>Лист1!$C$2:$C$4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2016год</c:v>
                </c:pt>
                <c:pt idx="1">
                  <c:v>2017год</c:v>
                </c:pt>
                <c:pt idx="2">
                  <c:v>2018год</c:v>
                </c:pt>
              </c:strCache>
            </c:strRef>
          </c:cat>
          <c:val>
            <c:numRef>
              <c:f>Лист1!$D$2:$D$4</c:f>
            </c:numRef>
          </c:val>
        </c:ser>
        <c:dLbls/>
        <c:axId val="117081216"/>
        <c:axId val="117082752"/>
      </c:barChart>
      <c:catAx>
        <c:axId val="117081216"/>
        <c:scaling>
          <c:orientation val="minMax"/>
        </c:scaling>
        <c:axPos val="b"/>
        <c:numFmt formatCode="General" sourceLinked="0"/>
        <c:tickLblPos val="nextTo"/>
        <c:crossAx val="117082752"/>
        <c:crosses val="autoZero"/>
        <c:auto val="1"/>
        <c:lblAlgn val="ctr"/>
        <c:lblOffset val="100"/>
      </c:catAx>
      <c:valAx>
        <c:axId val="117082752"/>
        <c:scaling>
          <c:orientation val="minMax"/>
        </c:scaling>
        <c:axPos val="l"/>
        <c:majorGridlines/>
        <c:numFmt formatCode="General" sourceLinked="1"/>
        <c:tickLblPos val="nextTo"/>
        <c:crossAx val="1170812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dLbls/>
        <c:axId val="117162752"/>
        <c:axId val="117164288"/>
      </c:barChart>
      <c:catAx>
        <c:axId val="117162752"/>
        <c:scaling>
          <c:orientation val="minMax"/>
        </c:scaling>
        <c:axPos val="b"/>
        <c:tickLblPos val="nextTo"/>
        <c:crossAx val="117164288"/>
        <c:crosses val="autoZero"/>
        <c:auto val="1"/>
        <c:lblAlgn val="ctr"/>
        <c:lblOffset val="100"/>
      </c:catAx>
      <c:valAx>
        <c:axId val="117164288"/>
        <c:scaling>
          <c:orientation val="minMax"/>
        </c:scaling>
        <c:axPos val="l"/>
        <c:majorGridlines/>
        <c:numFmt formatCode="General" sourceLinked="1"/>
        <c:tickLblPos val="nextTo"/>
        <c:crossAx val="117162752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20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Решаемость заданий </a:t>
            </a:r>
            <a:r>
              <a:rPr lang="ru-RU" dirty="0"/>
              <a:t>модуля "Геометрия"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решаемость задан ий модуля "Геометрия"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2016год</c:v>
                </c:pt>
                <c:pt idx="1">
                  <c:v>2017год</c:v>
                </c:pt>
                <c:pt idx="2">
                  <c:v>2018год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75.78</c:v>
                </c:pt>
                <c:pt idx="1">
                  <c:v>65.8</c:v>
                </c:pt>
                <c:pt idx="2">
                  <c:v>67.63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2016год</c:v>
                </c:pt>
                <c:pt idx="1">
                  <c:v>2017год</c:v>
                </c:pt>
                <c:pt idx="2">
                  <c:v>2018год</c:v>
                </c:pt>
              </c:strCache>
            </c:strRef>
          </c:cat>
          <c:val>
            <c:numRef>
              <c:f>Лист1!$C$2:$C$4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2016год</c:v>
                </c:pt>
                <c:pt idx="1">
                  <c:v>2017год</c:v>
                </c:pt>
                <c:pt idx="2">
                  <c:v>2018год</c:v>
                </c:pt>
              </c:strCache>
            </c:strRef>
          </c:cat>
          <c:val>
            <c:numRef>
              <c:f>Лист1!$D$2:$D$4</c:f>
            </c:numRef>
          </c:val>
        </c:ser>
        <c:dLbls/>
        <c:axId val="119374208"/>
        <c:axId val="119375744"/>
      </c:barChart>
      <c:catAx>
        <c:axId val="119374208"/>
        <c:scaling>
          <c:orientation val="minMax"/>
        </c:scaling>
        <c:axPos val="b"/>
        <c:numFmt formatCode="General" sourceLinked="0"/>
        <c:tickLblPos val="nextTo"/>
        <c:crossAx val="119375744"/>
        <c:crosses val="autoZero"/>
        <c:auto val="1"/>
        <c:lblAlgn val="ctr"/>
        <c:lblOffset val="100"/>
      </c:catAx>
      <c:valAx>
        <c:axId val="119375744"/>
        <c:scaling>
          <c:orientation val="minMax"/>
        </c:scaling>
        <c:axPos val="l"/>
        <c:majorGridlines/>
        <c:numFmt formatCode="General" sourceLinked="1"/>
        <c:tickLblPos val="nextTo"/>
        <c:crossAx val="1193742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№21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2016год</c:v>
                </c:pt>
                <c:pt idx="1">
                  <c:v>2017год</c:v>
                </c:pt>
                <c:pt idx="2">
                  <c:v>2018год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13.9</c:v>
                </c:pt>
                <c:pt idx="1">
                  <c:v>28.29</c:v>
                </c:pt>
                <c:pt idx="2">
                  <c:v>11.39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№22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2016год</c:v>
                </c:pt>
                <c:pt idx="1">
                  <c:v>2017год</c:v>
                </c:pt>
                <c:pt idx="2">
                  <c:v>2018год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21.150000000000023</c:v>
                </c:pt>
                <c:pt idx="1">
                  <c:v>12.04</c:v>
                </c:pt>
                <c:pt idx="2">
                  <c:v>17.36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№23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2016год</c:v>
                </c:pt>
                <c:pt idx="1">
                  <c:v>2017год</c:v>
                </c:pt>
                <c:pt idx="2">
                  <c:v>2018год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13.68</c:v>
                </c:pt>
                <c:pt idx="1">
                  <c:v>4.3599999999999985</c:v>
                </c:pt>
                <c:pt idx="2">
                  <c:v>8.11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№24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2016год</c:v>
                </c:pt>
                <c:pt idx="1">
                  <c:v>2017год</c:v>
                </c:pt>
                <c:pt idx="2">
                  <c:v>2018год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18.8</c:v>
                </c:pt>
                <c:pt idx="1">
                  <c:v>27.32</c:v>
                </c:pt>
                <c:pt idx="2">
                  <c:v>7.91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№25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2016год</c:v>
                </c:pt>
                <c:pt idx="1">
                  <c:v>2017год</c:v>
                </c:pt>
                <c:pt idx="2">
                  <c:v>2018год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10.19</c:v>
                </c:pt>
                <c:pt idx="1">
                  <c:v>14.58</c:v>
                </c:pt>
                <c:pt idx="2">
                  <c:v>2.65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№26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2016год</c:v>
                </c:pt>
                <c:pt idx="1">
                  <c:v>2017год</c:v>
                </c:pt>
                <c:pt idx="2">
                  <c:v>2018год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1.7</c:v>
                </c:pt>
                <c:pt idx="1">
                  <c:v>0.24000000000000019</c:v>
                </c:pt>
                <c:pt idx="2">
                  <c:v>1.2</c:v>
                </c:pt>
              </c:numCache>
            </c:numRef>
          </c:val>
        </c:ser>
        <c:dLbls/>
        <c:axId val="119408128"/>
        <c:axId val="119409664"/>
      </c:barChart>
      <c:catAx>
        <c:axId val="119408128"/>
        <c:scaling>
          <c:orientation val="minMax"/>
        </c:scaling>
        <c:axPos val="b"/>
        <c:numFmt formatCode="General" sourceLinked="0"/>
        <c:tickLblPos val="nextTo"/>
        <c:crossAx val="119409664"/>
        <c:crosses val="autoZero"/>
        <c:auto val="1"/>
        <c:lblAlgn val="ctr"/>
        <c:lblOffset val="100"/>
      </c:catAx>
      <c:valAx>
        <c:axId val="119409664"/>
        <c:scaling>
          <c:orientation val="minMax"/>
        </c:scaling>
        <c:axPos val="l"/>
        <c:majorGridlines/>
        <c:numFmt formatCode="General" sourceLinked="1"/>
        <c:tickLblPos val="nextTo"/>
        <c:crossAx val="119408128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2016год</c:v>
                </c:pt>
                <c:pt idx="1">
                  <c:v>2017год</c:v>
                </c:pt>
                <c:pt idx="2">
                  <c:v>2018год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48.61</c:v>
                </c:pt>
                <c:pt idx="1">
                  <c:v>50.37</c:v>
                </c:pt>
                <c:pt idx="2">
                  <c:v>50.620000000000012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преодолели минимальный балл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2016год</c:v>
                </c:pt>
                <c:pt idx="1">
                  <c:v>2017год</c:v>
                </c:pt>
                <c:pt idx="2">
                  <c:v>2018год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414</c:v>
                </c:pt>
                <c:pt idx="1">
                  <c:v>362</c:v>
                </c:pt>
                <c:pt idx="2">
                  <c:v>227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получили от 81 до 100баллов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2016год</c:v>
                </c:pt>
                <c:pt idx="1">
                  <c:v>2017год</c:v>
                </c:pt>
                <c:pt idx="2">
                  <c:v>2018год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154</c:v>
                </c:pt>
                <c:pt idx="1">
                  <c:v>196</c:v>
                </c:pt>
                <c:pt idx="2">
                  <c:v>102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получили 100баллов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2016год</c:v>
                </c:pt>
                <c:pt idx="1">
                  <c:v>2017год</c:v>
                </c:pt>
                <c:pt idx="2">
                  <c:v>2018год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9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dLbls/>
        <c:axId val="82856192"/>
        <c:axId val="82862080"/>
      </c:barChart>
      <c:catAx>
        <c:axId val="82856192"/>
        <c:scaling>
          <c:orientation val="minMax"/>
        </c:scaling>
        <c:axPos val="b"/>
        <c:numFmt formatCode="General" sourceLinked="0"/>
        <c:tickLblPos val="nextTo"/>
        <c:crossAx val="82862080"/>
        <c:crosses val="autoZero"/>
        <c:auto val="1"/>
        <c:lblAlgn val="ctr"/>
        <c:lblOffset val="100"/>
      </c:catAx>
      <c:valAx>
        <c:axId val="82862080"/>
        <c:scaling>
          <c:orientation val="minMax"/>
        </c:scaling>
        <c:axPos val="l"/>
        <c:majorGridlines/>
        <c:numFmt formatCode="General" sourceLinked="1"/>
        <c:tickLblPos val="nextTo"/>
        <c:crossAx val="8285619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%выполнения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задание №1</c:v>
                </c:pt>
                <c:pt idx="1">
                  <c:v>задание №2</c:v>
                </c:pt>
                <c:pt idx="2">
                  <c:v>задание №3</c:v>
                </c:pt>
                <c:pt idx="3">
                  <c:v>задание №4</c:v>
                </c:pt>
                <c:pt idx="4">
                  <c:v>задание№5</c:v>
                </c:pt>
                <c:pt idx="5">
                  <c:v>задание№6</c:v>
                </c:pt>
                <c:pt idx="6">
                  <c:v>задание№7</c:v>
                </c:pt>
                <c:pt idx="7">
                  <c:v>задание№8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98.1</c:v>
                </c:pt>
                <c:pt idx="1">
                  <c:v>96.58</c:v>
                </c:pt>
                <c:pt idx="2">
                  <c:v>90.490000000000023</c:v>
                </c:pt>
                <c:pt idx="3">
                  <c:v>83.649999999999991</c:v>
                </c:pt>
                <c:pt idx="4">
                  <c:v>96.2</c:v>
                </c:pt>
                <c:pt idx="5">
                  <c:v>80.23</c:v>
                </c:pt>
                <c:pt idx="6">
                  <c:v>52.47</c:v>
                </c:pt>
                <c:pt idx="7">
                  <c:v>65.78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преодолевшие минимального порога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задание №1</c:v>
                </c:pt>
                <c:pt idx="1">
                  <c:v>задание №2</c:v>
                </c:pt>
                <c:pt idx="2">
                  <c:v>задание №3</c:v>
                </c:pt>
                <c:pt idx="3">
                  <c:v>задание №4</c:v>
                </c:pt>
                <c:pt idx="4">
                  <c:v>задание№5</c:v>
                </c:pt>
                <c:pt idx="5">
                  <c:v>задание№6</c:v>
                </c:pt>
                <c:pt idx="6">
                  <c:v>задание№7</c:v>
                </c:pt>
                <c:pt idx="7">
                  <c:v>задание№8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85.710000000000022</c:v>
                </c:pt>
                <c:pt idx="1">
                  <c:v>71.47</c:v>
                </c:pt>
                <c:pt idx="2">
                  <c:v>50</c:v>
                </c:pt>
                <c:pt idx="3">
                  <c:v>35.71</c:v>
                </c:pt>
                <c:pt idx="4">
                  <c:v>64.290000000000006</c:v>
                </c:pt>
                <c:pt idx="5">
                  <c:v>28.57</c:v>
                </c:pt>
                <c:pt idx="6">
                  <c:v>14.29</c:v>
                </c:pt>
                <c:pt idx="7">
                  <c:v>42.86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получили от 61 до 80 баллов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задание №1</c:v>
                </c:pt>
                <c:pt idx="1">
                  <c:v>задание №2</c:v>
                </c:pt>
                <c:pt idx="2">
                  <c:v>задание №3</c:v>
                </c:pt>
                <c:pt idx="3">
                  <c:v>задание №4</c:v>
                </c:pt>
                <c:pt idx="4">
                  <c:v>задание№5</c:v>
                </c:pt>
                <c:pt idx="5">
                  <c:v>задание№6</c:v>
                </c:pt>
                <c:pt idx="6">
                  <c:v>задание№7</c:v>
                </c:pt>
                <c:pt idx="7">
                  <c:v>задание№8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97.649999999999991</c:v>
                </c:pt>
                <c:pt idx="1">
                  <c:v>97.649999999999991</c:v>
                </c:pt>
                <c:pt idx="2">
                  <c:v>97.649999999999991</c:v>
                </c:pt>
                <c:pt idx="3">
                  <c:v>97.649999999999991</c:v>
                </c:pt>
                <c:pt idx="4">
                  <c:v>100</c:v>
                </c:pt>
                <c:pt idx="5">
                  <c:v>94.11999999999999</c:v>
                </c:pt>
                <c:pt idx="6">
                  <c:v>84.710000000000022</c:v>
                </c:pt>
                <c:pt idx="7">
                  <c:v>76.8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получили от 80 до 100баллов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задание №1</c:v>
                </c:pt>
                <c:pt idx="1">
                  <c:v>задание №2</c:v>
                </c:pt>
                <c:pt idx="2">
                  <c:v>задание №3</c:v>
                </c:pt>
                <c:pt idx="3">
                  <c:v>задание №4</c:v>
                </c:pt>
                <c:pt idx="4">
                  <c:v>задание№5</c:v>
                </c:pt>
                <c:pt idx="5">
                  <c:v>задание№6</c:v>
                </c:pt>
                <c:pt idx="6">
                  <c:v>задание№7</c:v>
                </c:pt>
                <c:pt idx="7">
                  <c:v>задание№8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80</c:v>
                </c:pt>
              </c:numCache>
            </c:numRef>
          </c:val>
        </c:ser>
        <c:dLbls/>
        <c:axId val="108939136"/>
        <c:axId val="108940672"/>
      </c:barChart>
      <c:catAx>
        <c:axId val="108939136"/>
        <c:scaling>
          <c:orientation val="minMax"/>
        </c:scaling>
        <c:axPos val="b"/>
        <c:numFmt formatCode="General" sourceLinked="0"/>
        <c:tickLblPos val="nextTo"/>
        <c:crossAx val="108940672"/>
        <c:crosses val="autoZero"/>
        <c:auto val="1"/>
        <c:lblAlgn val="ctr"/>
        <c:lblOffset val="100"/>
      </c:catAx>
      <c:valAx>
        <c:axId val="108940672"/>
        <c:scaling>
          <c:orientation val="minMax"/>
        </c:scaling>
        <c:axPos val="l"/>
        <c:majorGridlines/>
        <c:numFmt formatCode="General" sourceLinked="1"/>
        <c:tickLblPos val="nextTo"/>
        <c:crossAx val="108939136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%выполнения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задание№9</c:v>
                </c:pt>
                <c:pt idx="1">
                  <c:v>задание №10</c:v>
                </c:pt>
                <c:pt idx="2">
                  <c:v>задание №11</c:v>
                </c:pt>
                <c:pt idx="3">
                  <c:v>задание №12</c:v>
                </c:pt>
                <c:pt idx="4">
                  <c:v>задание№13</c:v>
                </c:pt>
                <c:pt idx="5">
                  <c:v>задание№14</c:v>
                </c:pt>
                <c:pt idx="6">
                  <c:v>задание №15</c:v>
                </c:pt>
                <c:pt idx="7">
                  <c:v>задание№16</c:v>
                </c:pt>
                <c:pt idx="8">
                  <c:v>задание№17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88.210000000000022</c:v>
                </c:pt>
                <c:pt idx="1">
                  <c:v>74.169999999999987</c:v>
                </c:pt>
                <c:pt idx="2">
                  <c:v>60.84</c:v>
                </c:pt>
                <c:pt idx="3">
                  <c:v>49.81</c:v>
                </c:pt>
                <c:pt idx="4">
                  <c:v>28.52</c:v>
                </c:pt>
                <c:pt idx="5">
                  <c:v>8.56</c:v>
                </c:pt>
                <c:pt idx="6">
                  <c:v>13.12</c:v>
                </c:pt>
                <c:pt idx="7">
                  <c:v>0.63000000000000023</c:v>
                </c:pt>
                <c:pt idx="8">
                  <c:v>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преодолевшие минимального порога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задание№9</c:v>
                </c:pt>
                <c:pt idx="1">
                  <c:v>задание №10</c:v>
                </c:pt>
                <c:pt idx="2">
                  <c:v>задание №11</c:v>
                </c:pt>
                <c:pt idx="3">
                  <c:v>задание №12</c:v>
                </c:pt>
                <c:pt idx="4">
                  <c:v>задание№13</c:v>
                </c:pt>
                <c:pt idx="5">
                  <c:v>задание№14</c:v>
                </c:pt>
                <c:pt idx="6">
                  <c:v>задание №15</c:v>
                </c:pt>
                <c:pt idx="7">
                  <c:v>задание№16</c:v>
                </c:pt>
                <c:pt idx="8">
                  <c:v>задание№17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35.71</c:v>
                </c:pt>
                <c:pt idx="1">
                  <c:v>7.14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получившие от 61 до80 баллов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задание№9</c:v>
                </c:pt>
                <c:pt idx="1">
                  <c:v>задание №10</c:v>
                </c:pt>
                <c:pt idx="2">
                  <c:v>задание №11</c:v>
                </c:pt>
                <c:pt idx="3">
                  <c:v>задание №12</c:v>
                </c:pt>
                <c:pt idx="4">
                  <c:v>задание№13</c:v>
                </c:pt>
                <c:pt idx="5">
                  <c:v>задание№14</c:v>
                </c:pt>
                <c:pt idx="6">
                  <c:v>задание №15</c:v>
                </c:pt>
                <c:pt idx="7">
                  <c:v>задание№16</c:v>
                </c:pt>
                <c:pt idx="8">
                  <c:v>задание№17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98.82</c:v>
                </c:pt>
                <c:pt idx="1">
                  <c:v>97.649999999999991</c:v>
                </c:pt>
                <c:pt idx="2">
                  <c:v>95.29</c:v>
                </c:pt>
                <c:pt idx="3">
                  <c:v>92.940000000000026</c:v>
                </c:pt>
                <c:pt idx="4">
                  <c:v>72.349999999999994</c:v>
                </c:pt>
                <c:pt idx="5">
                  <c:v>16.47</c:v>
                </c:pt>
                <c:pt idx="6">
                  <c:v>28.82</c:v>
                </c:pt>
                <c:pt idx="7">
                  <c:v>0.39000000000000012</c:v>
                </c:pt>
                <c:pt idx="8">
                  <c:v>3.92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получившие от 81 до 100баллов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задание№9</c:v>
                </c:pt>
                <c:pt idx="1">
                  <c:v>задание №10</c:v>
                </c:pt>
                <c:pt idx="2">
                  <c:v>задание №11</c:v>
                </c:pt>
                <c:pt idx="3">
                  <c:v>задание №12</c:v>
                </c:pt>
                <c:pt idx="4">
                  <c:v>задание№13</c:v>
                </c:pt>
                <c:pt idx="5">
                  <c:v>задание№14</c:v>
                </c:pt>
                <c:pt idx="6">
                  <c:v>задание №15</c:v>
                </c:pt>
                <c:pt idx="7">
                  <c:v>задание№16</c:v>
                </c:pt>
                <c:pt idx="8">
                  <c:v>задание№17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>
                  <c:v>100</c:v>
                </c:pt>
                <c:pt idx="1">
                  <c:v>90</c:v>
                </c:pt>
                <c:pt idx="2">
                  <c:v>90</c:v>
                </c:pt>
                <c:pt idx="3">
                  <c:v>100</c:v>
                </c:pt>
                <c:pt idx="4">
                  <c:v>95</c:v>
                </c:pt>
                <c:pt idx="5">
                  <c:v>50</c:v>
                </c:pt>
                <c:pt idx="6">
                  <c:v>100</c:v>
                </c:pt>
                <c:pt idx="7">
                  <c:v>13.33</c:v>
                </c:pt>
                <c:pt idx="8">
                  <c:v>60</c:v>
                </c:pt>
              </c:numCache>
            </c:numRef>
          </c:val>
        </c:ser>
        <c:dLbls/>
        <c:axId val="108981632"/>
        <c:axId val="108991616"/>
      </c:barChart>
      <c:catAx>
        <c:axId val="108981632"/>
        <c:scaling>
          <c:orientation val="minMax"/>
        </c:scaling>
        <c:axPos val="b"/>
        <c:numFmt formatCode="General" sourceLinked="0"/>
        <c:tickLblPos val="nextTo"/>
        <c:crossAx val="108991616"/>
        <c:crosses val="autoZero"/>
        <c:auto val="1"/>
        <c:lblAlgn val="ctr"/>
        <c:lblOffset val="100"/>
      </c:catAx>
      <c:valAx>
        <c:axId val="108991616"/>
        <c:scaling>
          <c:orientation val="minMax"/>
        </c:scaling>
        <c:axPos val="l"/>
        <c:majorGridlines/>
        <c:numFmt formatCode="General" sourceLinked="1"/>
        <c:tickLblPos val="nextTo"/>
        <c:crossAx val="108981632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%выполнения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задание№18</c:v>
                </c:pt>
                <c:pt idx="1">
                  <c:v>задание№19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</c:v>
                </c:pt>
                <c:pt idx="1">
                  <c:v>5.23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получили от 61 до 80 баллов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задание№18</c:v>
                </c:pt>
                <c:pt idx="1">
                  <c:v>задание№19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1.76</c:v>
                </c:pt>
                <c:pt idx="1">
                  <c:v>10.59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получили от 81 до 100баллов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задание№18</c:v>
                </c:pt>
                <c:pt idx="1">
                  <c:v>задание№19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42.5</c:v>
                </c:pt>
                <c:pt idx="1">
                  <c:v>35</c:v>
                </c:pt>
              </c:numCache>
            </c:numRef>
          </c:val>
        </c:ser>
        <c:dLbls/>
        <c:axId val="109064192"/>
        <c:axId val="109065728"/>
      </c:barChart>
      <c:catAx>
        <c:axId val="109064192"/>
        <c:scaling>
          <c:orientation val="minMax"/>
        </c:scaling>
        <c:axPos val="b"/>
        <c:numFmt formatCode="General" sourceLinked="0"/>
        <c:tickLblPos val="nextTo"/>
        <c:crossAx val="109065728"/>
        <c:crosses val="autoZero"/>
        <c:auto val="1"/>
        <c:lblAlgn val="ctr"/>
        <c:lblOffset val="100"/>
      </c:catAx>
      <c:valAx>
        <c:axId val="109065728"/>
        <c:scaling>
          <c:orientation val="minMax"/>
        </c:scaling>
        <c:axPos val="l"/>
        <c:majorGridlines/>
        <c:numFmt formatCode="General" sourceLinked="1"/>
        <c:tickLblPos val="nextTo"/>
        <c:crossAx val="109064192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область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2016год</c:v>
                </c:pt>
                <c:pt idx="1">
                  <c:v>2017год</c:v>
                </c:pt>
                <c:pt idx="2">
                  <c:v>2018год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62.37</c:v>
                </c:pt>
                <c:pt idx="1">
                  <c:v>58.11</c:v>
                </c:pt>
                <c:pt idx="2">
                  <c:v>44.91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2016год</c:v>
                </c:pt>
                <c:pt idx="1">
                  <c:v>2017год</c:v>
                </c:pt>
                <c:pt idx="2">
                  <c:v>2018год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68.38</c:v>
                </c:pt>
                <c:pt idx="1">
                  <c:v>63.67</c:v>
                </c:pt>
                <c:pt idx="2">
                  <c:v>53.93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2016год</c:v>
                </c:pt>
                <c:pt idx="1">
                  <c:v>2017год</c:v>
                </c:pt>
                <c:pt idx="2">
                  <c:v>2018год</c:v>
                </c:pt>
              </c:strCache>
            </c:strRef>
          </c:cat>
          <c:val>
            <c:numRef>
              <c:f>Лист1!$D$2:$D$5</c:f>
            </c:numRef>
          </c:val>
        </c:ser>
        <c:dLbls/>
        <c:axId val="110367104"/>
        <c:axId val="110368640"/>
      </c:barChart>
      <c:catAx>
        <c:axId val="110367104"/>
        <c:scaling>
          <c:orientation val="minMax"/>
        </c:scaling>
        <c:axPos val="b"/>
        <c:numFmt formatCode="General" sourceLinked="0"/>
        <c:tickLblPos val="nextTo"/>
        <c:crossAx val="110368640"/>
        <c:crosses val="autoZero"/>
        <c:auto val="1"/>
        <c:lblAlgn val="ctr"/>
        <c:lblOffset val="100"/>
      </c:catAx>
      <c:valAx>
        <c:axId val="110368640"/>
        <c:scaling>
          <c:orientation val="minMax"/>
        </c:scaling>
        <c:axPos val="l"/>
        <c:numFmt formatCode="General" sourceLinked="1"/>
        <c:tickLblPos val="nextTo"/>
        <c:crossAx val="110367104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область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2016год</c:v>
                </c:pt>
                <c:pt idx="1">
                  <c:v>2017год</c:v>
                </c:pt>
                <c:pt idx="2">
                  <c:v>2018год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62.37</c:v>
                </c:pt>
                <c:pt idx="1">
                  <c:v>58.11</c:v>
                </c:pt>
                <c:pt idx="2">
                  <c:v>44.91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2016год</c:v>
                </c:pt>
                <c:pt idx="1">
                  <c:v>2017год</c:v>
                </c:pt>
                <c:pt idx="2">
                  <c:v>2018год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68.38</c:v>
                </c:pt>
                <c:pt idx="1">
                  <c:v>63.67</c:v>
                </c:pt>
                <c:pt idx="2">
                  <c:v>53.93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2016год</c:v>
                </c:pt>
                <c:pt idx="1">
                  <c:v>2017год</c:v>
                </c:pt>
                <c:pt idx="2">
                  <c:v>2018год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/>
        <c:axId val="110410368"/>
        <c:axId val="110424448"/>
      </c:barChart>
      <c:catAx>
        <c:axId val="110410368"/>
        <c:scaling>
          <c:orientation val="minMax"/>
        </c:scaling>
        <c:axPos val="b"/>
        <c:numFmt formatCode="General" sourceLinked="0"/>
        <c:tickLblPos val="nextTo"/>
        <c:crossAx val="110424448"/>
        <c:crosses val="autoZero"/>
        <c:auto val="1"/>
        <c:lblAlgn val="ctr"/>
        <c:lblOffset val="100"/>
      </c:catAx>
      <c:valAx>
        <c:axId val="110424448"/>
        <c:scaling>
          <c:orientation val="minMax"/>
        </c:scaling>
        <c:axPos val="l"/>
        <c:numFmt formatCode="General" sourceLinked="1"/>
        <c:tickLblPos val="nextTo"/>
        <c:crossAx val="110410368"/>
        <c:crosses val="autoZero"/>
        <c:crossBetween val="between"/>
      </c:valAx>
    </c:plotArea>
    <c:legend>
      <c:legendPos val="r"/>
      <c:legendEntry>
        <c:idx val="2"/>
        <c:delete val="1"/>
      </c:legendEntry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2016год</c:v>
                </c:pt>
                <c:pt idx="1">
                  <c:v>2017год</c:v>
                </c:pt>
                <c:pt idx="2">
                  <c:v>2018год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16.100000000000001</c:v>
                </c:pt>
                <c:pt idx="1">
                  <c:v>15.62</c:v>
                </c:pt>
                <c:pt idx="2">
                  <c:v>14.92</c:v>
                </c:pt>
              </c:numCache>
            </c:numRef>
          </c:val>
        </c:ser>
        <c:dLbls/>
        <c:axId val="110503040"/>
        <c:axId val="110504576"/>
      </c:barChart>
      <c:catAx>
        <c:axId val="110503040"/>
        <c:scaling>
          <c:orientation val="minMax"/>
        </c:scaling>
        <c:axPos val="b"/>
        <c:numFmt formatCode="General" sourceLinked="0"/>
        <c:tickLblPos val="nextTo"/>
        <c:crossAx val="110504576"/>
        <c:crosses val="autoZero"/>
        <c:auto val="1"/>
        <c:lblAlgn val="ctr"/>
        <c:lblOffset val="100"/>
      </c:catAx>
      <c:valAx>
        <c:axId val="110504576"/>
        <c:scaling>
          <c:orientation val="minMax"/>
        </c:scaling>
        <c:axPos val="l"/>
        <c:numFmt formatCode="General" sourceLinked="1"/>
        <c:tickLblPos val="nextTo"/>
        <c:crossAx val="110503040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"5"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2016год</c:v>
                </c:pt>
                <c:pt idx="1">
                  <c:v>2017год</c:v>
                </c:pt>
                <c:pt idx="2">
                  <c:v>2017год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20.3</c:v>
                </c:pt>
                <c:pt idx="1">
                  <c:v>19.75</c:v>
                </c:pt>
                <c:pt idx="2">
                  <c:v>13.52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"4"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2016год</c:v>
                </c:pt>
                <c:pt idx="1">
                  <c:v>2017год</c:v>
                </c:pt>
                <c:pt idx="2">
                  <c:v>2017год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39.090000000000003</c:v>
                </c:pt>
                <c:pt idx="1">
                  <c:v>34.75</c:v>
                </c:pt>
                <c:pt idx="2">
                  <c:v>40.64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кол-во"3"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2016год</c:v>
                </c:pt>
                <c:pt idx="1">
                  <c:v>2017год</c:v>
                </c:pt>
                <c:pt idx="2">
                  <c:v>2017год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25.72</c:v>
                </c:pt>
                <c:pt idx="1">
                  <c:v>26.37</c:v>
                </c:pt>
                <c:pt idx="2">
                  <c:v>29.09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кол-во"2"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2016год</c:v>
                </c:pt>
                <c:pt idx="1">
                  <c:v>2017год</c:v>
                </c:pt>
                <c:pt idx="2">
                  <c:v>2017год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14.89</c:v>
                </c:pt>
                <c:pt idx="1">
                  <c:v>18.93</c:v>
                </c:pt>
                <c:pt idx="2">
                  <c:v>16.75</c:v>
                </c:pt>
              </c:numCache>
            </c:numRef>
          </c:val>
        </c:ser>
        <c:dLbls/>
        <c:axId val="110548096"/>
        <c:axId val="110549632"/>
      </c:barChart>
      <c:catAx>
        <c:axId val="110548096"/>
        <c:scaling>
          <c:orientation val="minMax"/>
        </c:scaling>
        <c:axPos val="b"/>
        <c:numFmt formatCode="General" sourceLinked="0"/>
        <c:tickLblPos val="nextTo"/>
        <c:crossAx val="110549632"/>
        <c:crosses val="autoZero"/>
        <c:auto val="1"/>
        <c:lblAlgn val="ctr"/>
        <c:lblOffset val="100"/>
      </c:catAx>
      <c:valAx>
        <c:axId val="110549632"/>
        <c:scaling>
          <c:orientation val="minMax"/>
        </c:scaling>
        <c:axPos val="l"/>
        <c:numFmt formatCode="General" sourceLinked="1"/>
        <c:tickLblPos val="nextTo"/>
        <c:crossAx val="110548096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B7BBE-3A39-46DA-BC3A-A24E0D9B1032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CF54B-4786-498B-B858-639107EB15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892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CF54B-4786-498B-B858-639107EB1584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814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D8D-7855-4C03-BBF0-A11E3FA5E750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156-7271-43DD-A167-FD2946C39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D8D-7855-4C03-BBF0-A11E3FA5E750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156-7271-43DD-A167-FD2946C39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D8D-7855-4C03-BBF0-A11E3FA5E750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156-7271-43DD-A167-FD2946C39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0A64-7821-4D9D-9BDE-135D8112674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9585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B77E-3520-4C03-A7F0-448F5954899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5800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3DBD-E10B-408F-AF6D-1A07CD3042E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5631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106F-DBEC-4390-B97F-CD944982492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6568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160A-73A4-4252-9B1F-3B6CD5C1A65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1328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36AA-0C27-490A-B411-391A91F3634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48221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B5C4-7A5B-40AB-84D4-AE5B04F551E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76389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DB9-C631-4257-B57F-1890739F915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324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D8D-7855-4C03-BBF0-A11E3FA5E750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156-7271-43DD-A167-FD2946C39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A6B3-1B5F-400F-A216-C956BE3D084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8392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150B7-3C1B-4AC3-AE28-81AEC5462A3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30972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5D66-93EE-4410-A635-FF58782C71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9D09-C74D-4F7A-A3BD-940A6A18E41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743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D8D-7855-4C03-BBF0-A11E3FA5E750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156-7271-43DD-A167-FD2946C39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D8D-7855-4C03-BBF0-A11E3FA5E750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156-7271-43DD-A167-FD2946C39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D8D-7855-4C03-BBF0-A11E3FA5E750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156-7271-43DD-A167-FD2946C39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D8D-7855-4C03-BBF0-A11E3FA5E750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156-7271-43DD-A167-FD2946C39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D8D-7855-4C03-BBF0-A11E3FA5E750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156-7271-43DD-A167-FD2946C39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D8D-7855-4C03-BBF0-A11E3FA5E750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156-7271-43DD-A167-FD2946C39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D8D-7855-4C03-BBF0-A11E3FA5E750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156-7271-43DD-A167-FD2946C39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47D8D-7855-4C03-BBF0-A11E3FA5E750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D3156-7271-43DD-A167-FD2946C39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5BB91-B599-4B57-B874-F9477BD2EEB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B9D09-C74D-4F7A-A3BD-940A6A18E41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4404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4797152"/>
            <a:ext cx="5796136" cy="936104"/>
          </a:xfrm>
        </p:spPr>
        <p:txBody>
          <a:bodyPr>
            <a:no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Анализ результатов ГИА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 математике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/>
              <a:t> </a:t>
            </a:r>
            <a:endParaRPr lang="ru-RU" sz="24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437112"/>
            <a:ext cx="2880320" cy="14401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Иванова Л.И. ,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Председатель предметной комиссии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ОГЭ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по математике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05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884" y="548680"/>
            <a:ext cx="764554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Низкие  результаты ЕГЭ по муниципалитетам Томской области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39551" y="1340768"/>
          <a:ext cx="8147248" cy="4493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1440160"/>
                <a:gridCol w="1512168"/>
                <a:gridCol w="1522512"/>
              </a:tblGrid>
              <a:tr h="69127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выпускников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получили минимального балла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Получили от 61 до 80 баллов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5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Calibri"/>
                        </a:rPr>
                        <a:t>Гусевская</a:t>
                      </a:r>
                      <a:r>
                        <a:rPr lang="ru-RU" sz="2000" dirty="0">
                          <a:latin typeface="Times New Roman"/>
                          <a:ea typeface="Calibri"/>
                        </a:rPr>
                        <a:t> СОШ </a:t>
                      </a:r>
                      <a:r>
                        <a:rPr lang="ru-RU" sz="1800" dirty="0" err="1">
                          <a:latin typeface="Times New Roman"/>
                          <a:ea typeface="Calibri"/>
                        </a:rPr>
                        <a:t>Шегарского</a:t>
                      </a:r>
                      <a:r>
                        <a:rPr lang="ru-RU" sz="1800" dirty="0">
                          <a:latin typeface="Times New Roman"/>
                          <a:ea typeface="Calibri"/>
                        </a:rPr>
                        <a:t> р-на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395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Calibri"/>
                        </a:rPr>
                        <a:t>Колпашевский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Calibri"/>
                        </a:rPr>
                        <a:t>кадетский корпус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58,33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395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</a:rPr>
                        <a:t>"</a:t>
                      </a:r>
                      <a:r>
                        <a:rPr lang="ru-RU" sz="2000" dirty="0" err="1">
                          <a:latin typeface="Times New Roman"/>
                          <a:ea typeface="Calibri"/>
                        </a:rPr>
                        <a:t>Среднетымская</a:t>
                      </a:r>
                      <a:r>
                        <a:rPr lang="ru-RU" sz="2000" dirty="0">
                          <a:latin typeface="Times New Roman"/>
                          <a:ea typeface="Calibri"/>
                        </a:rPr>
                        <a:t> СОШ" </a:t>
                      </a:r>
                      <a:r>
                        <a:rPr lang="ru-RU" sz="1800" dirty="0" err="1" smtClean="0">
                          <a:latin typeface="Times New Roman"/>
                          <a:ea typeface="Calibri"/>
                        </a:rPr>
                        <a:t>Каргасокского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</a:rPr>
                        <a:t>р-на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395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Calibri"/>
                        </a:rPr>
                        <a:t>Новосельцевская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</a:rPr>
                        <a:t>СОШ </a:t>
                      </a:r>
                      <a:r>
                        <a:rPr lang="ru-RU" sz="1800" dirty="0" err="1" smtClean="0">
                          <a:latin typeface="Times New Roman"/>
                          <a:ea typeface="Calibri"/>
                        </a:rPr>
                        <a:t>Парабельского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</a:rPr>
                        <a:t>р-на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395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</a:rPr>
                        <a:t>Березовская СОШ </a:t>
                      </a:r>
                      <a:r>
                        <a:rPr lang="ru-RU" sz="1800" dirty="0">
                          <a:latin typeface="Times New Roman"/>
                          <a:ea typeface="Calibri"/>
                        </a:rPr>
                        <a:t>Первомайского р-на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395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</a:rPr>
                        <a:t>СОШ №34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</a:rPr>
                        <a:t>г. Томска</a:t>
                      </a:r>
                      <a:endParaRPr lang="ru-RU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45,45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9,09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884" y="548680"/>
            <a:ext cx="764554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решаемости заданий части 1(базовый уровень)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980729"/>
          <a:ext cx="82296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884" y="548680"/>
            <a:ext cx="764554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решаемости заданий части 2 (повышенный уровень)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539552" y="908719"/>
          <a:ext cx="8229600" cy="4320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884" y="548680"/>
            <a:ext cx="764554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решаемости заданий части 2(высокий уровень)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908721"/>
          <a:ext cx="822960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884" y="548680"/>
            <a:ext cx="764554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Некоторые выводы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1044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 результатов выполнения заданий ЕГЭ по математике профильного уровня 2018 г. показывает, что использованные КИМ в целом соответствуют целям и задачам проведения экзамена, позволяют дифференцировать выпускников с различной мотивацией и уровнем подготовки по ключевым разделам курса математики на базовом и профильном уровне.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884" y="548680"/>
            <a:ext cx="764554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Некоторые выводы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53650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решений заданий с развернутым ответом выявил  типичные ошибки . Выпускники: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не знают табличные значения тригонометрических функций;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не умеют решать простейшие тригонометрические уравнения;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не владеют методами отбора корней и уравнений (с помощью числовой окружности, графически, оценкой параметра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допускают ошибки при применении формул  приведения вместо формул синуса (косинуса) суммы или разности аргументов; </a:t>
            </a:r>
          </a:p>
          <a:p>
            <a:endParaRPr lang="ru-RU" sz="3600" dirty="0" smtClean="0"/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884" y="548680"/>
            <a:ext cx="764554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Некоторые выводы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460851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5) не умеют выполнять геометрические построения на плоскости и в пространстве,  доказывать геометрические утверждения;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6) допускают ошибки при решении логарифмических неравенств, дробно-рациональных неравенств;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7) забывают находить и ошибаются в нахождении ОДЗ при решении неравенств,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8) показывают небрежность при изображении множеств на координатной прямой;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9) затрудняются математически грамотно записать найденный ответ в задании и обосновать его (№ 18, 19)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884" y="548680"/>
            <a:ext cx="764554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Некоторые рекомендации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Определить целевые установки, уровень знаний и проблемные зоны, в соответствии с этим выработать стратегию подготовки к ГИА. 	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Особое внимание на выбор уровня экзамена, рекомендуя учащимся, которые неуверенно решают 6 заданий с кратким ответом из вариантов профильного экзамена, сдачу экзамена на базовом уровне вместо профильного, а тем, кто решает 6–10 заданий – сдачу экзамена базового уровня, наряду с профильным.</a:t>
            </a:r>
          </a:p>
          <a:p>
            <a:pPr>
              <a:lnSpc>
                <a:spcPct val="150000"/>
              </a:lnSpc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884" y="548680"/>
            <a:ext cx="764554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Некоторые рекомендации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Правильный подход -систематическое изучение материала, решение большого числа задач по каждой теме – от простых к сложным, изучение отдельных методов решения задач;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При подготовке к профильному экзамену  нужно выработать у обучающихся быстрое и правильное выполнение заданий части 1. Постоянный контроль умениям выполнять  задания базового уровня.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884" y="548680"/>
            <a:ext cx="764554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Некоторые рекомендации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Задания с кратким ответом (повышенного уровня) части 2 должны находить отражение в содержании математического образования  и  включаться в систему текущего и рубежного контроля. 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В записи решений к заданиям с развернутым ответом  особое внимание обращать на построение чертежей и рисунков, лаконичность пояснений, доказательность рассуждений.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332656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Сведения об участниках ГИА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268760"/>
          <a:ext cx="7848872" cy="223903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936104"/>
                <a:gridCol w="1512168"/>
                <a:gridCol w="1872208"/>
                <a:gridCol w="1728192"/>
                <a:gridCol w="1800200"/>
              </a:tblGrid>
              <a:tr h="729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ЕГЭ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ОГЭ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ГВЭ-11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ГВЭ-9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 anchor="ctr"/>
                </a:tc>
              </a:tr>
              <a:tr h="5286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2016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3478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8433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162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1896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/>
                </a:tc>
              </a:tr>
              <a:tr h="5286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6268" marR="6268" marT="6268" marB="626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3406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7624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2051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/>
                </a:tc>
              </a:tr>
              <a:tr h="4523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2018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3390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7990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170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2134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68" marR="6268" marT="6268" marB="626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884" y="548680"/>
            <a:ext cx="764554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ОГЭ-2018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Экзаменационная работа 2018 года состоит из  двух модулей: «Алгебра» и «Геометрия» , задания  модуля «Реальная математика» распределены по этим двум блокам. Задания всех  модулей  имеют   две части, соответствующие проверке на базовом и повышенном уровнях. </a:t>
            </a:r>
          </a:p>
          <a:p>
            <a:pPr>
              <a:lnSpc>
                <a:spcPct val="150000"/>
              </a:lnSpc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836712"/>
            <a:ext cx="8424936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83568" y="329775"/>
            <a:ext cx="7992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Абсолютный показатель результатов ОГЭ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95536" y="980728"/>
          <a:ext cx="835292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820" y="764704"/>
            <a:ext cx="890518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95536" y="141468"/>
            <a:ext cx="84249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Качественный показатель результатов ОГЭ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4002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611560" y="764704"/>
          <a:ext cx="7992888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67544" y="332657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Динамика среднего балла по предмету за 3 года</a:t>
            </a:r>
            <a:endParaRPr lang="ru-RU" sz="2800" dirty="0" smtClean="0"/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611560" y="1196752"/>
          <a:ext cx="799288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-342800"/>
            <a:ext cx="9156700" cy="72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8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196975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67544" y="980728"/>
          <a:ext cx="784887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15616" y="0"/>
            <a:ext cx="6912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Динамика среднего балла и отметок за последние 3 года (ОГЭ)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56700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467544" y="332656"/>
            <a:ext cx="80342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Абсолютный показатель  (выше среднего в %)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муниципалитетам Томской области (ОГЭ)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7" y="1196752"/>
          <a:ext cx="8208911" cy="5373927"/>
        </p:xfrm>
        <a:graphic>
          <a:graphicData uri="http://schemas.openxmlformats.org/drawingml/2006/table">
            <a:tbl>
              <a:tblPr/>
              <a:tblGrid>
                <a:gridCol w="3195074"/>
                <a:gridCol w="2907125"/>
                <a:gridCol w="2106712"/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latin typeface="TimesNewRomanPSMT"/>
                          <a:ea typeface="Calibri"/>
                          <a:cs typeface="TimesNewRomanPSMT"/>
                        </a:rPr>
                        <a:t>муниципалитет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Абсолютный показатель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9" marR="6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участников</a:t>
                      </a:r>
                    </a:p>
                  </a:txBody>
                  <a:tcPr marL="62779" marR="6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4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НОУ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ОГОУ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93,65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189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err="1" smtClean="0">
                          <a:latin typeface="Calibri"/>
                          <a:ea typeface="Calibri"/>
                          <a:cs typeface="Times New Roman"/>
                        </a:rPr>
                        <a:t>Верхнекетский</a:t>
                      </a:r>
                      <a:r>
                        <a:rPr lang="ru-RU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район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88,33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120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err="1" smtClean="0">
                          <a:latin typeface="Calibri"/>
                          <a:ea typeface="Calibri"/>
                          <a:cs typeface="Times New Roman"/>
                        </a:rPr>
                        <a:t>Шегарский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район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88,19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127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0" dirty="0" err="1" smtClean="0">
                          <a:latin typeface="Calibri"/>
                          <a:ea typeface="Calibri"/>
                          <a:cs typeface="Times New Roman"/>
                        </a:rPr>
                        <a:t>Г.Северск</a:t>
                      </a:r>
                      <a:endParaRPr lang="ru-RU" sz="18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 smtClean="0">
                          <a:latin typeface="Calibri"/>
                          <a:ea typeface="Calibri"/>
                          <a:cs typeface="Times New Roman"/>
                        </a:rPr>
                        <a:t>86,93</a:t>
                      </a:r>
                      <a:endParaRPr lang="ru-RU" sz="18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1" dirty="0" smtClean="0">
                          <a:latin typeface="Calibri"/>
                          <a:ea typeface="Calibri"/>
                          <a:cs typeface="Times New Roman"/>
                        </a:rPr>
                        <a:t>964</a:t>
                      </a:r>
                      <a:endParaRPr lang="ru-RU" sz="18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Александровский район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85,92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71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Г. Томск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85,79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4315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Г.Стрежевой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84,31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459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err="1" smtClean="0">
                          <a:latin typeface="Calibri"/>
                          <a:ea typeface="Calibri"/>
                          <a:cs typeface="Times New Roman"/>
                        </a:rPr>
                        <a:t>Молчановский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район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84,13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126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err="1" smtClean="0">
                          <a:latin typeface="Calibri"/>
                          <a:ea typeface="Calibri"/>
                          <a:cs typeface="Times New Roman"/>
                        </a:rPr>
                        <a:t>Кривошеинский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район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84,03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119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Средний по области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83,25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7990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56700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467544" y="332656"/>
            <a:ext cx="80342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Качественный  показатель  (выше среднего в %)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муниципалитетам Томской области (ОГЭ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55576" y="1196752"/>
          <a:ext cx="7920880" cy="4675054"/>
        </p:xfrm>
        <a:graphic>
          <a:graphicData uri="http://schemas.openxmlformats.org/drawingml/2006/table">
            <a:tbl>
              <a:tblPr/>
              <a:tblGrid>
                <a:gridCol w="2808312"/>
                <a:gridCol w="2952328"/>
                <a:gridCol w="2160240"/>
              </a:tblGrid>
              <a:tr h="7522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latin typeface="TimesNewRomanPSMT"/>
                          <a:ea typeface="Calibri"/>
                          <a:cs typeface="TimesNewRomanPSMT"/>
                        </a:rPr>
                        <a:t>муниципалитет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latin typeface="TimesNewRomanPSMT"/>
                          <a:ea typeface="Calibri"/>
                          <a:cs typeface="Times New Roman"/>
                        </a:rPr>
                        <a:t>Качественный</a:t>
                      </a:r>
                      <a:r>
                        <a:rPr lang="ru-RU" sz="1800" b="1" baseline="0" dirty="0" smtClean="0">
                          <a:latin typeface="TimesNewRomanPSMT"/>
                          <a:ea typeface="Calibri"/>
                          <a:cs typeface="Times New Roman"/>
                        </a:rPr>
                        <a:t> показатель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latin typeface="TimesNewRomanPSMT"/>
                          <a:ea typeface="Calibri"/>
                          <a:cs typeface="TimesNewRomanPSMT"/>
                        </a:rPr>
                        <a:t>Кол-во участников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4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НОУ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92,31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err="1" smtClean="0">
                          <a:latin typeface="Calibri"/>
                          <a:ea typeface="Calibri"/>
                          <a:cs typeface="Times New Roman"/>
                        </a:rPr>
                        <a:t>Молчановский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район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63,56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126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err="1" smtClean="0">
                          <a:latin typeface="Calibri"/>
                          <a:ea typeface="Calibri"/>
                          <a:cs typeface="Times New Roman"/>
                        </a:rPr>
                        <a:t>Шегарский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район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61,55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127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Г. Стрежевой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58,99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459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0" dirty="0" err="1" smtClean="0">
                          <a:latin typeface="Calibri"/>
                          <a:ea typeface="Calibri"/>
                          <a:cs typeface="Times New Roman"/>
                        </a:rPr>
                        <a:t>Кривошеинский</a:t>
                      </a:r>
                      <a:r>
                        <a:rPr lang="ru-RU" sz="1800" i="0" dirty="0" smtClean="0">
                          <a:latin typeface="Calibri"/>
                          <a:ea typeface="Calibri"/>
                          <a:cs typeface="Times New Roman"/>
                        </a:rPr>
                        <a:t> район</a:t>
                      </a:r>
                      <a:endParaRPr lang="ru-RU" sz="18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0" dirty="0" smtClean="0">
                          <a:latin typeface="Calibri"/>
                          <a:ea typeface="Calibri"/>
                          <a:cs typeface="Times New Roman"/>
                        </a:rPr>
                        <a:t>54,47</a:t>
                      </a:r>
                      <a:endParaRPr lang="ru-RU" sz="18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0" dirty="0" smtClean="0">
                          <a:latin typeface="Calibri"/>
                          <a:ea typeface="Calibri"/>
                          <a:cs typeface="Times New Roman"/>
                        </a:rPr>
                        <a:t>119</a:t>
                      </a:r>
                      <a:endParaRPr lang="ru-RU" sz="18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ОГОУ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51,52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189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Г. Томск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53,93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4315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Г. </a:t>
                      </a:r>
                      <a:r>
                        <a:rPr lang="ru-RU" sz="1800" dirty="0" err="1" smtClean="0">
                          <a:latin typeface="Calibri"/>
                          <a:ea typeface="Calibri"/>
                          <a:cs typeface="Times New Roman"/>
                        </a:rPr>
                        <a:t>Северск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53,3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964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Средний по области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44,91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7990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56700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467544" y="332656"/>
            <a:ext cx="80342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Показатели  (ниже  среднего в %)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муниципалитетам Томской области (ОГЭ)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1340768"/>
          <a:ext cx="7920880" cy="3234894"/>
        </p:xfrm>
        <a:graphic>
          <a:graphicData uri="http://schemas.openxmlformats.org/drawingml/2006/table">
            <a:tbl>
              <a:tblPr/>
              <a:tblGrid>
                <a:gridCol w="2736304"/>
                <a:gridCol w="1800200"/>
                <a:gridCol w="1728192"/>
                <a:gridCol w="1656184"/>
              </a:tblGrid>
              <a:tr h="60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муниципалитет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9" marR="6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Абсолютный  показатель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9" marR="6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Качественный показатель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9" marR="6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участников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779" marR="6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4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Г. Кедровый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52,63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38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err="1" smtClean="0">
                          <a:latin typeface="Calibri"/>
                          <a:ea typeface="Calibri"/>
                          <a:cs typeface="Times New Roman"/>
                        </a:rPr>
                        <a:t>Бакчарский</a:t>
                      </a:r>
                      <a:r>
                        <a:rPr lang="ru-RU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район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66,99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34,35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115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err="1" smtClean="0">
                          <a:latin typeface="Calibri"/>
                          <a:ea typeface="Calibri"/>
                          <a:cs typeface="Times New Roman"/>
                        </a:rPr>
                        <a:t>Колпашевский</a:t>
                      </a:r>
                      <a:r>
                        <a:rPr lang="ru-RU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район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69,43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35,41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455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0" dirty="0" err="1" smtClean="0">
                          <a:latin typeface="Calibri"/>
                          <a:ea typeface="Calibri"/>
                          <a:cs typeface="Times New Roman"/>
                        </a:rPr>
                        <a:t>Тегульдетский</a:t>
                      </a:r>
                      <a:r>
                        <a:rPr lang="ru-RU" sz="1800" i="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i="0" dirty="0" smtClean="0">
                          <a:latin typeface="Calibri"/>
                          <a:ea typeface="Calibri"/>
                          <a:cs typeface="Times New Roman"/>
                        </a:rPr>
                        <a:t> район</a:t>
                      </a:r>
                      <a:endParaRPr lang="ru-RU" sz="18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0" dirty="0" smtClean="0">
                          <a:latin typeface="Calibri"/>
                          <a:ea typeface="Calibri"/>
                          <a:cs typeface="Times New Roman"/>
                        </a:rPr>
                        <a:t>73,33</a:t>
                      </a:r>
                      <a:endParaRPr lang="ru-RU" sz="18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0" dirty="0" smtClean="0">
                          <a:latin typeface="Calibri"/>
                          <a:ea typeface="Calibri"/>
                          <a:cs typeface="Times New Roman"/>
                        </a:rPr>
                        <a:t>38,19</a:t>
                      </a:r>
                      <a:endParaRPr lang="ru-RU" sz="18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0" dirty="0" smtClean="0"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  <a:endParaRPr lang="ru-RU" sz="18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0" dirty="0" err="1" smtClean="0">
                          <a:latin typeface="Calibri"/>
                          <a:ea typeface="Calibri"/>
                          <a:cs typeface="Times New Roman"/>
                        </a:rPr>
                        <a:t>Кожевниковский</a:t>
                      </a:r>
                      <a:r>
                        <a:rPr lang="ru-RU" sz="1800" i="0" dirty="0" smtClean="0">
                          <a:latin typeface="Calibri"/>
                          <a:ea typeface="Calibri"/>
                          <a:cs typeface="Times New Roman"/>
                        </a:rPr>
                        <a:t> район</a:t>
                      </a:r>
                      <a:endParaRPr lang="ru-RU" sz="18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0" dirty="0" smtClean="0">
                          <a:latin typeface="Calibri"/>
                          <a:ea typeface="Calibri"/>
                          <a:cs typeface="Times New Roman"/>
                        </a:rPr>
                        <a:t>73,6</a:t>
                      </a:r>
                      <a:endParaRPr lang="ru-RU" sz="18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0" dirty="0" smtClean="0">
                          <a:latin typeface="Calibri"/>
                          <a:ea typeface="Calibri"/>
                          <a:cs typeface="Times New Roman"/>
                        </a:rPr>
                        <a:t>39,24</a:t>
                      </a:r>
                      <a:endParaRPr lang="ru-RU" sz="18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i="0" dirty="0" smtClean="0">
                          <a:latin typeface="Calibri"/>
                          <a:ea typeface="Calibri"/>
                          <a:cs typeface="Times New Roman"/>
                        </a:rPr>
                        <a:t>178</a:t>
                      </a:r>
                      <a:endParaRPr lang="ru-RU" sz="18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Средний по области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smtClean="0">
                          <a:latin typeface="Calibri"/>
                          <a:ea typeface="Calibri"/>
                          <a:cs typeface="Times New Roman"/>
                        </a:rPr>
                        <a:t>83,25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44,91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7990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9" marR="627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56700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414388" y="77056"/>
            <a:ext cx="87484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Средний балл и распределение отметок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Томской области (ГВЭ)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90988871"/>
              </p:ext>
            </p:extLst>
          </p:nvPr>
        </p:nvGraphicFramePr>
        <p:xfrm>
          <a:off x="179512" y="908053"/>
          <a:ext cx="8568952" cy="4575007"/>
        </p:xfrm>
        <a:graphic>
          <a:graphicData uri="http://schemas.openxmlformats.org/drawingml/2006/table">
            <a:tbl>
              <a:tblPr/>
              <a:tblGrid>
                <a:gridCol w="1440160"/>
                <a:gridCol w="1224136"/>
                <a:gridCol w="1008112"/>
                <a:gridCol w="902541"/>
                <a:gridCol w="726182"/>
                <a:gridCol w="726182"/>
                <a:gridCol w="798801"/>
                <a:gridCol w="798801"/>
                <a:gridCol w="944037"/>
              </a:tblGrid>
              <a:tr h="35043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Средний балл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участников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«2»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«3»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«4 и 5»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6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Томская область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5,43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2278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255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11,19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917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40,25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1106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48,56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6289">
                <a:tc gridSpan="9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6289">
                <a:tc gridSpan="9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Абсолютный</a:t>
                      </a:r>
                      <a:r>
                        <a:rPr lang="ru-RU" sz="20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показатель – 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88,81%</a:t>
                      </a:r>
                      <a:r>
                        <a:rPr lang="ru-RU" sz="20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( ОГЭ  - 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83,25%</a:t>
                      </a:r>
                      <a:r>
                        <a:rPr lang="ru-RU" sz="20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9666">
                <a:tc gridSpan="9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Качественный показатель – </a:t>
                      </a: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48,55%</a:t>
                      </a: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(ОГЭ – </a:t>
                      </a: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44,91%)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8280920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Диаграмма 3"/>
          <p:cNvGraphicFramePr/>
          <p:nvPr/>
        </p:nvGraphicFramePr>
        <p:xfrm>
          <a:off x="323528" y="1412776"/>
          <a:ext cx="820891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15616" y="188640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Сравнительные результаты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ОГЭ и ГВЭ в 2018 г.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884" y="548680"/>
            <a:ext cx="764554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ЕГЭ-2018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Динамика участия выпускников в ЕГЭ</a:t>
            </a:r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971600" y="1628800"/>
          <a:ext cx="7206476" cy="3322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944216"/>
                <a:gridCol w="1733868"/>
                <a:gridCol w="1944216"/>
              </a:tblGrid>
              <a:tr h="480054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2016год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2017год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2018год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0054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Профильный уровень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005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Заявлено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4089 \ 68,05%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4052 \ 63,64%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3967 \ 63,76%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005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участия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3478  \85,06%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3406 \84,06%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3390 \ 85,46%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0054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Базовый уровень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005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участия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75,12%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74,63%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77,48%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672"/>
            <a:ext cx="9156700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187624" y="404664"/>
          <a:ext cx="655272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764704"/>
            <a:ext cx="91567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Диаграмма 3"/>
          <p:cNvGraphicFramePr/>
          <p:nvPr/>
        </p:nvGraphicFramePr>
        <p:xfrm>
          <a:off x="0" y="548680"/>
          <a:ext cx="7704856" cy="352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67544" y="260648"/>
          <a:ext cx="813690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95536" y="332657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Решаемость заданий второй части по модулям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«Алгебра» и «Геометрия»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67544" y="1397000"/>
          <a:ext cx="813690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Некоторые выводы по выполнению экзаменационной работы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Выпускники основной школы 2018 года показали более грамотное решение и оформление текстовой задачи (задание №22) и задание на построение графика функции с нахождением значения параметра при заданном условии (задание №23)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Выпускники  основной  школы показывают недостаточно  сформированное умение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анализировать предложенную учебную ситуацию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поиска способа решения  ситуационной задачи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использовать  приемы по обобщению изученного материала и  их практического применения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Некоторые выводы по выполнению экзаменационной работы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8539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проверенных заданий  указывает на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недостаточное владение выпускниками вычислительными навыками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неумение использовать приложенный к работе справочный материал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небрежность в оформлении работы и в записи ответов в бланк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недостаточное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и\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или полное отсутствие навыков контроля и самоконтроля   при выполнении задания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Некоторые выводы по выполнению экзаменационной работы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8539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 заданий второй части по геометрии показывает небрежность в выполнении рисунков или построении чертежей к решаемой задаче, замену одной фигуры другой, что и приводит к решению совершенно другой задачи, недостаточность обоснований в доказательстве требуемого факта. 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Эти выводы следует учитывать при планировании и организации обобщающего повторения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только  в рамках подготовки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выпускников  к итоговой государственной аттестации, но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при изучении всех тем школьного курса математики основной школы.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Некоторые рекомендации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Подготовка к итоговой аттестации должна осуществляться  на протяжении  всего периода обучения в основной школе</a:t>
            </a:r>
            <a:r>
              <a:rPr lang="ru-RU" sz="2000" dirty="0" smtClean="0"/>
              <a:t>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Особое внимание   формированию вычислительной  культуры обучающихся еще в младших классах, продолжая непрерывно эту работу на протяжении всего периода обучения в основной школе 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Методически грамотно составлять  рабочие программы по предмету.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Отбор учебного материала  осуществлять с учетом его доступности  для обучающихся.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Рациональное сочетание традиционных и интерактивных приемов и методов обучения,  направленных на организацию  самостоятельной деятельности каждого обучающегося</a:t>
            </a:r>
            <a:r>
              <a:rPr lang="ru-RU" sz="2000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формирование ответственности за собственные индивидуальные результаты</a:t>
            </a:r>
            <a:r>
              <a:rPr lang="ru-RU" sz="2000" dirty="0" smtClean="0"/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Планирование обобщающего и обогащающего  повторения  с учетом уровня подготовки обучающихся и степени изученности основных тем курса математики.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3024336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232248"/>
          </a:xfrm>
        </p:spPr>
        <p:txBody>
          <a:bodyPr>
            <a:normAutofit/>
          </a:bodyPr>
          <a:lstStyle/>
          <a:p>
            <a:r>
              <a:rPr lang="ru-RU" dirty="0" smtClean="0"/>
              <a:t>УСПЕХОВ В НОВОМ УЧЕБНОМ ГОДУ!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884" y="548680"/>
            <a:ext cx="764554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Динамика участия выпускников в ЕГЭ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884" y="548680"/>
            <a:ext cx="764554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Динамика результатов за 3 года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23528" y="1124745"/>
          <a:ext cx="8363272" cy="410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379710" cy="62704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884" y="548680"/>
            <a:ext cx="764554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ЕГЭ-2018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125538"/>
          <a:ext cx="82296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Профильный уровень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Часть 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Часть 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 заданий с кратким числовым ответом.</a:t>
                      </a: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Проверяет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наличие практических математических знаний и умений на базовом уровне.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 заданий: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 задания ( №№ 9-12) с кратким ответом; 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 заданий (№№13-19) с развернутым решением.</a:t>
                      </a:r>
                    </a:p>
                    <a:p>
                      <a:endParaRPr lang="ru-RU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Проверяет освоение предмета на профильном уровне для применения математики в профессиональной деятельности и на творческом уровне.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884" y="548680"/>
            <a:ext cx="764554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ЕГЭ-2018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125538"/>
          <a:ext cx="8229600" cy="3846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Профильный уровень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Модуль «Алгебра и начала анализа»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Модуль «Геометрия»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Модуль «Практико-ориентированные задания»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841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Задания 5,7,9,11,12,13,15,18,19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Задания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3,6,8,14,16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Задания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1,2,4,10,17</a:t>
                      </a: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Задания базового уровня –  №№ 1-8</a:t>
                      </a: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Задания повышенного уровня сложности - №№ 9 -17</a:t>
                      </a: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Задания высокого уровня сложности - №№ 18-19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884" y="548680"/>
            <a:ext cx="764554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Высокие  результаты ЕГЭ по муниципалитетам Томской области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24"/>
                <a:gridCol w="1584176"/>
                <a:gridCol w="2057400"/>
                <a:gridCol w="2057400"/>
              </a:tblGrid>
              <a:tr h="69127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выпускников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Получили от 61 до 80 баллов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Получили от 81 до 100 баллов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501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Лицей при ТПУ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57,25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42,75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501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ФТЛ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78,26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13,04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501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Гимназия №18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5015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Самусьский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лицей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36,36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9,09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501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Северский лицей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41,67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8,33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501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Первомайская СОШ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8,33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501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СОШ №2 г. Томск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15,38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7,69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1347</Words>
  <Application>Microsoft Office PowerPoint</Application>
  <PresentationFormat>Экран (4:3)</PresentationFormat>
  <Paragraphs>334</Paragraphs>
  <Slides>38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38</vt:i4>
      </vt:variant>
    </vt:vector>
  </HeadingPairs>
  <TitlesOfParts>
    <vt:vector size="40" baseType="lpstr">
      <vt:lpstr>Тема Office</vt:lpstr>
      <vt:lpstr>1_Тема Office</vt:lpstr>
      <vt:lpstr>Анализ результатов ГИА  - 2018  по математике  </vt:lpstr>
      <vt:lpstr>Слайд 2</vt:lpstr>
      <vt:lpstr>ЕГЭ-2018</vt:lpstr>
      <vt:lpstr>Динамика участия выпускников в ЕГЭ </vt:lpstr>
      <vt:lpstr>Динамика результатов за 3 года</vt:lpstr>
      <vt:lpstr>Слайд 6</vt:lpstr>
      <vt:lpstr>ЕГЭ-2018</vt:lpstr>
      <vt:lpstr>ЕГЭ-2018</vt:lpstr>
      <vt:lpstr>Высокие  результаты ЕГЭ по муниципалитетам Томской области</vt:lpstr>
      <vt:lpstr>Низкие  результаты ЕГЭ по муниципалитетам Томской области</vt:lpstr>
      <vt:lpstr>Анализ решаемости заданий части 1(базовый уровень) </vt:lpstr>
      <vt:lpstr>Анализ решаемости заданий части 2 (повышенный уровень)</vt:lpstr>
      <vt:lpstr>Анализ решаемости заданий части 2(высокий уровень) </vt:lpstr>
      <vt:lpstr>Некоторые выводы</vt:lpstr>
      <vt:lpstr>Некоторые выводы</vt:lpstr>
      <vt:lpstr>Некоторые выводы</vt:lpstr>
      <vt:lpstr>Некоторые рекомендации</vt:lpstr>
      <vt:lpstr>Некоторые рекомендации</vt:lpstr>
      <vt:lpstr>Некоторые рекомендации</vt:lpstr>
      <vt:lpstr>ОГЭ-2018</vt:lpstr>
      <vt:lpstr>Слайд 21</vt:lpstr>
      <vt:lpstr>Слайд 22</vt:lpstr>
      <vt:lpstr>Слайд 23</vt:lpstr>
      <vt:lpstr> 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Некоторые выводы по выполнению экзаменационной работы</vt:lpstr>
      <vt:lpstr>Некоторые выводы по выполнению экзаменационной работы</vt:lpstr>
      <vt:lpstr>Некоторые выводы по выполнению экзаменационной работы</vt:lpstr>
      <vt:lpstr>Некоторые рекомендации</vt:lpstr>
      <vt:lpstr>СПАСИБО за ВНИМАНИЕ!</vt:lpstr>
      <vt:lpstr>УСПЕХОВ В НОВОМ УЧЕБНОМ ГОДУ!</vt:lpstr>
    </vt:vector>
  </TitlesOfParts>
  <Company>Домашний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User</cp:lastModifiedBy>
  <cp:revision>99</cp:revision>
  <dcterms:created xsi:type="dcterms:W3CDTF">2016-03-23T14:13:38Z</dcterms:created>
  <dcterms:modified xsi:type="dcterms:W3CDTF">2018-08-21T13:47:53Z</dcterms:modified>
</cp:coreProperties>
</file>