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16" r:id="rId11"/>
    <p:sldId id="335" r:id="rId12"/>
    <p:sldId id="331" r:id="rId13"/>
    <p:sldId id="332" r:id="rId14"/>
    <p:sldId id="333" r:id="rId15"/>
    <p:sldId id="334" r:id="rId16"/>
    <p:sldId id="318" r:id="rId17"/>
    <p:sldId id="317" r:id="rId18"/>
    <p:sldId id="336" r:id="rId19"/>
    <p:sldId id="337" r:id="rId20"/>
    <p:sldId id="319" r:id="rId21"/>
    <p:sldId id="320" r:id="rId22"/>
    <p:sldId id="338" r:id="rId23"/>
    <p:sldId id="339" r:id="rId24"/>
    <p:sldId id="340" r:id="rId25"/>
    <p:sldId id="341" r:id="rId26"/>
    <p:sldId id="321" r:id="rId27"/>
    <p:sldId id="322" r:id="rId28"/>
    <p:sldId id="288" r:id="rId29"/>
    <p:sldId id="303" r:id="rId30"/>
    <p:sldId id="302" r:id="rId31"/>
    <p:sldId id="304" r:id="rId32"/>
    <p:sldId id="286" r:id="rId33"/>
    <p:sldId id="305" r:id="rId34"/>
    <p:sldId id="287" r:id="rId35"/>
    <p:sldId id="306" r:id="rId36"/>
    <p:sldId id="289" r:id="rId37"/>
    <p:sldId id="307" r:id="rId38"/>
    <p:sldId id="290" r:id="rId39"/>
    <p:sldId id="308" r:id="rId40"/>
    <p:sldId id="293" r:id="rId41"/>
    <p:sldId id="309" r:id="rId42"/>
    <p:sldId id="295" r:id="rId43"/>
    <p:sldId id="310" r:id="rId44"/>
    <p:sldId id="312" r:id="rId45"/>
    <p:sldId id="296" r:id="rId46"/>
    <p:sldId id="297" r:id="rId47"/>
    <p:sldId id="311" r:id="rId48"/>
    <p:sldId id="299" r:id="rId49"/>
    <p:sldId id="313" r:id="rId50"/>
    <p:sldId id="300" r:id="rId51"/>
    <p:sldId id="314" r:id="rId52"/>
    <p:sldId id="351" r:id="rId53"/>
    <p:sldId id="352" r:id="rId54"/>
    <p:sldId id="259" r:id="rId55"/>
    <p:sldId id="260" r:id="rId56"/>
    <p:sldId id="270" r:id="rId57"/>
    <p:sldId id="271" r:id="rId58"/>
    <p:sldId id="272" r:id="rId59"/>
    <p:sldId id="315" r:id="rId60"/>
    <p:sldId id="281" r:id="rId61"/>
    <p:sldId id="282" r:id="rId62"/>
    <p:sldId id="342" r:id="rId63"/>
    <p:sldId id="344" r:id="rId64"/>
    <p:sldId id="343" r:id="rId65"/>
    <p:sldId id="345" r:id="rId66"/>
    <p:sldId id="346" r:id="rId67"/>
    <p:sldId id="347" r:id="rId68"/>
    <p:sldId id="348" r:id="rId69"/>
    <p:sldId id="349" r:id="rId70"/>
    <p:sldId id="350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34.png"/><Relationship Id="rId4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4.wdp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7.wdp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7589" y="540931"/>
            <a:ext cx="8689976" cy="250921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Презентация к занятию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готовимся к ЕГЭ по географии. Задания с2, с3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85119" y="5247240"/>
            <a:ext cx="8689976" cy="137159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Негодина Инна Сергеевна</a:t>
            </a:r>
          </a:p>
          <a:p>
            <a:r>
              <a:rPr lang="ru-RU" b="1" dirty="0">
                <a:solidFill>
                  <a:srgbClr val="C00000"/>
                </a:solidFill>
              </a:rPr>
              <a:t>Учитель географии</a:t>
            </a:r>
          </a:p>
          <a:p>
            <a:r>
              <a:rPr lang="ru-RU" b="1" dirty="0">
                <a:solidFill>
                  <a:srgbClr val="C00000"/>
                </a:solidFill>
              </a:rPr>
              <a:t>МАОУ «Зональненская СОШ» Томского района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1476"/>
            <a:ext cx="5100034" cy="3646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1294" y="3211476"/>
            <a:ext cx="7149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</a:rPr>
              <a:t>Данный ресурс предназначен педагогам и учащимся для подготовки к ЕГЭ по географии</a:t>
            </a:r>
          </a:p>
        </p:txBody>
      </p:sp>
    </p:spTree>
    <p:extLst>
      <p:ext uri="{BB962C8B-B14F-4D97-AF65-F5344CB8AC3E}">
        <p14:creationId xmlns:p14="http://schemas.microsoft.com/office/powerpoint/2010/main" val="3814953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A0C37-4FC3-4009-A335-F3566C40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92766"/>
            <a:ext cx="11873947" cy="3061251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29. </a:t>
            </a:r>
            <a:r>
              <a:rPr lang="ru-RU" sz="2800" dirty="0"/>
              <a:t>По данным </a:t>
            </a:r>
            <a:r>
              <a:rPr lang="ru-RU" sz="2800" dirty="0" err="1"/>
              <a:t>мчс</a:t>
            </a:r>
            <a:r>
              <a:rPr lang="ru-RU" sz="2800" dirty="0"/>
              <a:t> </a:t>
            </a:r>
            <a:r>
              <a:rPr lang="ru-RU" sz="2800" dirty="0" err="1"/>
              <a:t>россии</a:t>
            </a:r>
            <a:r>
              <a:rPr lang="ru-RU" sz="2800" dirty="0"/>
              <a:t> в последние годы участились катастрофические наводнения в бассейнах рек восточной </a:t>
            </a:r>
            <a:r>
              <a:rPr lang="ru-RU" sz="2800" dirty="0" err="1"/>
              <a:t>сибири</a:t>
            </a:r>
            <a:r>
              <a:rPr lang="ru-RU" sz="2800" dirty="0"/>
              <a:t>. В то же время отмечается более длительное и значительное понижение уровня воды в реках в период летней межени, что создает значительные проблемы для судоходства. Среди причин такого усиления неравномерности распределения стока по сезонам года специалисты называют бесконтрольную вырубку лесов в бассейнах этих рек. </a:t>
            </a:r>
            <a:r>
              <a:rPr lang="ru-RU" sz="2800" b="1" dirty="0">
                <a:solidFill>
                  <a:srgbClr val="C00000"/>
                </a:solidFill>
              </a:rPr>
              <a:t>Объясните, как вырубка лесов может усилить неравномерность распределения речного стока по сезонам. Укажите две причины</a:t>
            </a:r>
            <a:r>
              <a:rPr lang="ru-RU" sz="2800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430588-B79C-4973-B5A3-EFD653423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2939" y="3596650"/>
            <a:ext cx="4536799" cy="30310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E32FDE-E534-47A0-99DF-DE4CE3F6C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17" y="3596650"/>
            <a:ext cx="5196159" cy="30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7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A0C37-4FC3-4009-A335-F3566C40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92767"/>
            <a:ext cx="11873947" cy="2107094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29. </a:t>
            </a:r>
            <a:r>
              <a:rPr lang="ru-RU" sz="2200" b="1" dirty="0"/>
              <a:t>По данным </a:t>
            </a:r>
            <a:r>
              <a:rPr lang="ru-RU" sz="2200" b="1" dirty="0" err="1"/>
              <a:t>мчс</a:t>
            </a:r>
            <a:r>
              <a:rPr lang="ru-RU" sz="2200" b="1" dirty="0"/>
              <a:t> </a:t>
            </a:r>
            <a:r>
              <a:rPr lang="ru-RU" sz="2200" b="1" dirty="0" err="1"/>
              <a:t>россии</a:t>
            </a:r>
            <a:r>
              <a:rPr lang="ru-RU" sz="2200" b="1" dirty="0"/>
              <a:t> в последние годы участились катастрофические наводнения в бассейнах рек восточной </a:t>
            </a:r>
            <a:r>
              <a:rPr lang="ru-RU" sz="2200" b="1" dirty="0" err="1"/>
              <a:t>сибири</a:t>
            </a:r>
            <a:r>
              <a:rPr lang="ru-RU" sz="2200" b="1" dirty="0"/>
              <a:t>. В то же время отмечается более длительное и значительное понижение уровня воды в реках в период летней межени, что создает значительные проблемы для судоходства. Среди причин такого усиления неравномерности распределения стока по сезонам года специалисты называют бесконтрольную вырубку лесов в бассейнах этих рек. </a:t>
            </a:r>
            <a:br>
              <a:rPr lang="ru-RU" sz="2200" b="1" dirty="0"/>
            </a:br>
            <a:r>
              <a:rPr lang="ru-RU" sz="2200" b="1" dirty="0">
                <a:solidFill>
                  <a:srgbClr val="C00000"/>
                </a:solidFill>
              </a:rPr>
              <a:t>Объясните, как вырубка лесов может усилить неравномерность распределения речного стока по сезонам. Укажите две причины</a:t>
            </a:r>
            <a:r>
              <a:rPr lang="ru-RU" sz="22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8F0C4-C91C-4228-971F-AFA8A7D538F3}"/>
              </a:ext>
            </a:extLst>
          </p:cNvPr>
          <p:cNvSpPr txBox="1"/>
          <p:nvPr/>
        </p:nvSpPr>
        <p:spPr>
          <a:xfrm>
            <a:off x="311427" y="2530950"/>
            <a:ext cx="111980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800" b="1" dirty="0"/>
              <a:t>Усиление поверхностного стока (в период снеготаяния и выпадения дождей);</a:t>
            </a:r>
          </a:p>
          <a:p>
            <a:pPr algn="just"/>
            <a:r>
              <a:rPr lang="ru-RU" sz="2800" b="1" dirty="0"/>
              <a:t>2)  Уменьшение подземного стока.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916AD7-C48A-4305-9F30-1B48525ED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2158" y="3634552"/>
            <a:ext cx="3697355" cy="3081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CDCA5F-476E-47F1-B00C-AAF0BFBE2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9981" y="4007612"/>
            <a:ext cx="5121965" cy="27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58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20E25-6D33-40A0-A354-CFFE692B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2" y="139148"/>
            <a:ext cx="11993216" cy="2246243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sz="3100" dirty="0"/>
              <a:t>В таблице представлены данные, характеризующие изменения демографической ситуации Бразилии. Проанализируйте эти данные и спрогнозируйте, как к 2025 г. изменится (увеличится или уменьшится) доля лиц пожилого возраста в общей численности населения этой страны. Для обоснования своего ответа приведите два довода.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6DBEF4-D8DD-4EF8-81BB-A8DF606C60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047" t="34208" r="52829" b="33523"/>
          <a:stretch/>
        </p:blipFill>
        <p:spPr>
          <a:xfrm>
            <a:off x="1745250" y="2438401"/>
            <a:ext cx="9221922" cy="40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0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20E25-6D33-40A0-A354-CFFE692B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2" y="139149"/>
            <a:ext cx="11993216" cy="1504122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sz="2700" dirty="0"/>
              <a:t>В таблице представлены данные, характеризующие изменения демографической ситуации Бразилии. Проанализируйте эти данные и спрогнозируйте, как к 2025 г. изменится (увеличится или уменьшится) доля лиц пожилого возраста в общей численности населения этой страны. Для обоснования своего ответа приведите два довода.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D6DBEF4-D8DD-4EF8-81BB-A8DF606C60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47" t="34208" r="52829" b="33523"/>
          <a:stretch/>
        </p:blipFill>
        <p:spPr>
          <a:xfrm>
            <a:off x="2637183" y="1889020"/>
            <a:ext cx="6202018" cy="27361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15A3A82-61B0-4AE5-91B9-4491F40C8EC0}"/>
              </a:ext>
            </a:extLst>
          </p:cNvPr>
          <p:cNvSpPr/>
          <p:nvPr/>
        </p:nvSpPr>
        <p:spPr>
          <a:xfrm>
            <a:off x="503582" y="4638549"/>
            <a:ext cx="115890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/>
              <a:t>Доля лиц пожилого возраста в общей численности населения Бразилии к 2025 г. увеличится. </a:t>
            </a:r>
          </a:p>
          <a:p>
            <a:pPr marL="342900" indent="-342900">
              <a:buAutoNum type="arabicPeriod"/>
            </a:pPr>
            <a:r>
              <a:rPr lang="ru-RU" sz="2400" b="1" dirty="0"/>
              <a:t>Так как уменьшится рождаемость </a:t>
            </a:r>
          </a:p>
          <a:p>
            <a:pPr marL="342900" indent="-342900">
              <a:buAutoNum type="arabicPeriod"/>
            </a:pPr>
            <a:r>
              <a:rPr lang="ru-RU" sz="2400" b="1" dirty="0"/>
              <a:t>Увеличится средняя продолжительность жизни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247962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285CF-687A-4C85-AB99-E34EF8FE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8" y="220951"/>
            <a:ext cx="11913703" cy="1596177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b="1" dirty="0"/>
              <a:t>Определите, в каком из </a:t>
            </a:r>
            <a:r>
              <a:rPr lang="ru-RU" b="1" dirty="0">
                <a:solidFill>
                  <a:srgbClr val="C00000"/>
                </a:solidFill>
              </a:rPr>
              <a:t>13</a:t>
            </a:r>
            <a:r>
              <a:rPr lang="ru-RU" b="1" dirty="0"/>
              <a:t> климатических поясов Земли расположен пункт, климат которого показан на </a:t>
            </a:r>
            <a:r>
              <a:rPr lang="ru-RU" b="1" dirty="0" err="1"/>
              <a:t>климатограмме</a:t>
            </a:r>
            <a:r>
              <a:rPr lang="ru-RU" b="1" dirty="0"/>
              <a:t>. Для обоснования Вашего ответа приведите два довода.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667F27-EAEC-40D2-BEB6-ADC2AFD7EF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930" y="2252250"/>
            <a:ext cx="5023199" cy="43847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287FD7-B6A0-43F6-BDDF-9C8A762FA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1624" y="2491409"/>
            <a:ext cx="6481227" cy="41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22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285CF-687A-4C85-AB99-E34EF8FE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8" y="0"/>
            <a:ext cx="11913703" cy="1596177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</a:rPr>
              <a:t>29.</a:t>
            </a:r>
            <a:r>
              <a:rPr lang="ru-RU" sz="2800" dirty="0"/>
              <a:t> </a:t>
            </a:r>
            <a:r>
              <a:rPr lang="ru-RU" sz="2800" b="1" dirty="0"/>
              <a:t>Определите, в каком из </a:t>
            </a:r>
            <a:r>
              <a:rPr lang="ru-RU" sz="2800" b="1" dirty="0">
                <a:solidFill>
                  <a:srgbClr val="C00000"/>
                </a:solidFill>
              </a:rPr>
              <a:t>13</a:t>
            </a:r>
            <a:r>
              <a:rPr lang="ru-RU" sz="2800" b="1" dirty="0"/>
              <a:t> климатических поясов Земли расположен пункт, климат которого показан на </a:t>
            </a:r>
            <a:r>
              <a:rPr lang="ru-RU" sz="2800" b="1" dirty="0" err="1"/>
              <a:t>климатограмме</a:t>
            </a:r>
            <a:r>
              <a:rPr lang="ru-RU" sz="2800" b="1" dirty="0"/>
              <a:t>. Для обоснования Вашего ответа приведите два довода.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667F27-EAEC-40D2-BEB6-ADC2AFD7EF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9539" y="1934818"/>
            <a:ext cx="4673312" cy="407937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48C288-94CB-4E90-8712-80CA92F628E6}"/>
              </a:ext>
            </a:extLst>
          </p:cNvPr>
          <p:cNvSpPr/>
          <p:nvPr/>
        </p:nvSpPr>
        <p:spPr>
          <a:xfrm>
            <a:off x="139147" y="2136338"/>
            <a:ext cx="66724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1. Это </a:t>
            </a:r>
            <a:r>
              <a:rPr lang="ru-RU" sz="2400" b="1" dirty="0" err="1"/>
              <a:t>субъэкваториальный</a:t>
            </a:r>
            <a:r>
              <a:rPr lang="ru-RU" sz="2400" b="1" dirty="0"/>
              <a:t> пояс южного полушария. </a:t>
            </a:r>
          </a:p>
          <a:p>
            <a:pPr algn="just"/>
            <a:r>
              <a:rPr lang="ru-RU" sz="2400" b="1" dirty="0"/>
              <a:t>2. Температура воздуха весь год высока и меняется от 22 до 28 градусов, снижаясь к июню (зима в южном полушарии);</a:t>
            </a:r>
          </a:p>
          <a:p>
            <a:pPr algn="just"/>
            <a:r>
              <a:rPr lang="ru-RU" sz="2400" b="1" dirty="0"/>
              <a:t>2. Явно выражен сезон в выпадении осадков — с декабря по февраль (лето южного полушария).</a:t>
            </a:r>
          </a:p>
        </p:txBody>
      </p:sp>
    </p:spTree>
    <p:extLst>
      <p:ext uri="{BB962C8B-B14F-4D97-AF65-F5344CB8AC3E}">
        <p14:creationId xmlns:p14="http://schemas.microsoft.com/office/powerpoint/2010/main" val="726397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720CC-5DE0-48C0-8B0D-8AE8D3B1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1197"/>
            <a:ext cx="11767929" cy="1157274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b="1" dirty="0"/>
              <a:t>Почему на территории ставропольской возвышенности большое значение имеет создание полезащитных лесополос? Укажите две причины.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17D2857-5236-40B3-AD09-386C5706282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459" y="2141676"/>
            <a:ext cx="4606707" cy="3424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2096BC-5528-496F-B60B-5D0C08DC6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2341" y="2141675"/>
            <a:ext cx="4267200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65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720CC-5DE0-48C0-8B0D-8AE8D3B1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181197"/>
            <a:ext cx="11767929" cy="1157274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sz="3100" b="1" dirty="0"/>
              <a:t>Почему на территории ставропольской возвышенности большое значение имеет создание полезащитных лесополос? Укажите две причины.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C0707F-1F3C-44AA-8068-848BE65F1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504" y="1170809"/>
            <a:ext cx="4041913" cy="2723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2D1A41-7A76-404B-8F95-92011D0BAA2C}"/>
              </a:ext>
            </a:extLst>
          </p:cNvPr>
          <p:cNvSpPr txBox="1"/>
          <p:nvPr/>
        </p:nvSpPr>
        <p:spPr>
          <a:xfrm>
            <a:off x="357809" y="2090172"/>
            <a:ext cx="66260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/>
              <a:t>1) При дефиците влаги полезащитные полосы удерживают ее</a:t>
            </a:r>
          </a:p>
          <a:p>
            <a:pPr algn="just"/>
            <a:r>
              <a:rPr lang="ru-RU" sz="2800" b="1" dirty="0"/>
              <a:t>ИЛИ способствуют удержанию снега и талой воды на полях;</a:t>
            </a:r>
          </a:p>
          <a:p>
            <a:pPr algn="just"/>
            <a:r>
              <a:rPr lang="ru-RU" sz="2800" b="1" dirty="0"/>
              <a:t>2) Лесополосы предохраняют почву от эрозии.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A4B941-363E-4303-8D0B-DCE319662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6505" y="3923838"/>
            <a:ext cx="4041912" cy="28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33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CBBF7-68E6-4604-B621-95021AD1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103"/>
            <a:ext cx="11966712" cy="3684103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29. </a:t>
            </a:r>
            <a:r>
              <a:rPr lang="ru-RU" sz="3000" b="1" dirty="0"/>
              <a:t>Калининградский завод «</a:t>
            </a:r>
            <a:r>
              <a:rPr lang="ru-RU" sz="3000" b="1" dirty="0" err="1"/>
              <a:t>автотор</a:t>
            </a:r>
            <a:r>
              <a:rPr lang="ru-RU" sz="3000" b="1" dirty="0"/>
              <a:t>» – одно из крупных предприятий автомобилестроения </a:t>
            </a:r>
            <a:r>
              <a:rPr lang="ru-RU" sz="3000" b="1" dirty="0" err="1"/>
              <a:t>россии</a:t>
            </a:r>
            <a:r>
              <a:rPr lang="ru-RU" sz="3000" b="1" dirty="0"/>
              <a:t>: с конвейера «</a:t>
            </a:r>
            <a:r>
              <a:rPr lang="ru-RU" sz="3000" b="1" dirty="0" err="1"/>
              <a:t>автотор</a:t>
            </a:r>
            <a:r>
              <a:rPr lang="ru-RU" sz="3000" b="1" dirty="0"/>
              <a:t>» сходит каждый девятый автомобиль в стране. На заводе производится сборка автомобилей многих ведущих компаний мира. </a:t>
            </a:r>
            <a:r>
              <a:rPr lang="ru-RU" sz="3000" b="1" dirty="0">
                <a:solidFill>
                  <a:srgbClr val="C00000"/>
                </a:solidFill>
              </a:rPr>
              <a:t>Какие географические особенности калининградский области способствует успешному развитию автомобилестроения? </a:t>
            </a:r>
            <a:r>
              <a:rPr lang="ru-RU" sz="3000" b="1" dirty="0"/>
              <a:t>Укажите две особенности.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ADA643-6F09-4F79-8FD7-125935DE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9" y="3314037"/>
            <a:ext cx="5093804" cy="33975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7B8495-4FC4-4D62-853F-2028E816C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2" y="3311490"/>
            <a:ext cx="5093804" cy="340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36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CBBF7-68E6-4604-B621-95021AD1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5102"/>
            <a:ext cx="11966712" cy="2653746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29. </a:t>
            </a:r>
            <a:r>
              <a:rPr lang="ru-RU" sz="2400" b="1" dirty="0"/>
              <a:t>Калининградский завод «</a:t>
            </a:r>
            <a:r>
              <a:rPr lang="ru-RU" sz="2400" b="1" dirty="0" err="1"/>
              <a:t>автотор</a:t>
            </a:r>
            <a:r>
              <a:rPr lang="ru-RU" sz="2400" b="1" dirty="0"/>
              <a:t>» – одно из крупных предприятий автомобилестроения </a:t>
            </a:r>
            <a:r>
              <a:rPr lang="ru-RU" sz="2400" b="1" dirty="0" err="1"/>
              <a:t>россии</a:t>
            </a:r>
            <a:r>
              <a:rPr lang="ru-RU" sz="2400" b="1" dirty="0"/>
              <a:t>: с конвейера «</a:t>
            </a:r>
            <a:r>
              <a:rPr lang="ru-RU" sz="2400" b="1" dirty="0" err="1"/>
              <a:t>автотор</a:t>
            </a:r>
            <a:r>
              <a:rPr lang="ru-RU" sz="2400" b="1" dirty="0"/>
              <a:t>» сходит каждый девятый автомобиль в стране. На заводе производится сборка автомобилей многих ведущих компаний мира. </a:t>
            </a:r>
            <a:r>
              <a:rPr lang="ru-RU" sz="2400" b="1" dirty="0">
                <a:solidFill>
                  <a:srgbClr val="C00000"/>
                </a:solidFill>
              </a:rPr>
              <a:t>Какие географические особенности калининградский области способствует успешному развитию автомобилестроения? </a:t>
            </a:r>
            <a:r>
              <a:rPr lang="ru-RU" sz="2400" b="1" dirty="0"/>
              <a:t>Укажите две особенности</a:t>
            </a:r>
            <a:r>
              <a:rPr lang="ru-RU" sz="3000" b="1" dirty="0"/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BE895-8708-45B0-8050-AB3322205E8E}"/>
              </a:ext>
            </a:extLst>
          </p:cNvPr>
          <p:cNvSpPr txBox="1"/>
          <p:nvPr/>
        </p:nvSpPr>
        <p:spPr>
          <a:xfrm>
            <a:off x="384313" y="2398644"/>
            <a:ext cx="7951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400" b="1" dirty="0"/>
              <a:t>Удобное ЭГП </a:t>
            </a:r>
          </a:p>
          <a:p>
            <a:r>
              <a:rPr lang="ru-RU" sz="2400" b="1" dirty="0"/>
              <a:t>ИЛИ удобное транспортно-географическое положение</a:t>
            </a:r>
          </a:p>
          <a:p>
            <a:r>
              <a:rPr lang="ru-RU" sz="2400" b="1" dirty="0"/>
              <a:t>2) Наличие квалифицированных трудовых ресурсов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DA23B6-EBF4-4CAE-929F-03DF3741E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09" y="3917485"/>
            <a:ext cx="5158407" cy="26995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AB9206-35B9-46E8-89DE-BE14A5038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1127" y="3917485"/>
            <a:ext cx="5705585" cy="269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6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21C79-F2E2-4DE7-9697-E6C1F19C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" y="207699"/>
            <a:ext cx="11913703" cy="1596177"/>
          </a:xfrm>
        </p:spPr>
        <p:txBody>
          <a:bodyPr>
            <a:noAutofit/>
          </a:bodyPr>
          <a:lstStyle/>
          <a:p>
            <a:pPr algn="just"/>
            <a:r>
              <a:rPr lang="ru-RU" sz="3000" b="1" dirty="0">
                <a:solidFill>
                  <a:srgbClr val="C00000"/>
                </a:solidFill>
              </a:rPr>
              <a:t>29.</a:t>
            </a:r>
            <a:r>
              <a:rPr lang="ru-RU" sz="3000" b="1" dirty="0"/>
              <a:t> Определите, в каком из промышленных центров, обозначенных на карте буквами А и В, будет наблюдаться </a:t>
            </a:r>
            <a:r>
              <a:rPr lang="ru-RU" sz="3000" b="1" dirty="0" err="1"/>
              <a:t>бóльшее</a:t>
            </a:r>
            <a:r>
              <a:rPr lang="ru-RU" sz="3000" b="1" dirty="0"/>
              <a:t> загрязнение атмосферы. Для обоснования своего ответа приведите два довода.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FA385B-2ACF-407C-AAF4-6E73AB2C11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403" y="2303942"/>
            <a:ext cx="7546906" cy="37674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820478-6BD3-4EF1-B0FA-307952AAE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046" y="4187688"/>
            <a:ext cx="3856804" cy="25686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CA3BBC-ACD5-4D5D-ADB5-12682D2C9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6045" y="1870211"/>
            <a:ext cx="3830709" cy="21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36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5FF97-8640-4366-87A3-C58942E7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3" y="59635"/>
            <a:ext cx="11860694" cy="2366576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29.</a:t>
            </a:r>
            <a:r>
              <a:rPr lang="ru-RU" b="1" dirty="0"/>
              <a:t> </a:t>
            </a:r>
            <a:r>
              <a:rPr lang="ru-RU" sz="2700" b="1" dirty="0"/>
              <a:t>В последнее десятилетие в </a:t>
            </a:r>
            <a:r>
              <a:rPr lang="ru-RU" sz="2700" b="1" dirty="0" err="1"/>
              <a:t>литве</a:t>
            </a:r>
            <a:r>
              <a:rPr lang="ru-RU" sz="2700" b="1" dirty="0"/>
              <a:t> существенно снизилась рождаемость и наблюдается естественная убыль населения. Правительство страны считает, что сложившаяся ситуация может породить серьезные экономические проблемы для страны. </a:t>
            </a:r>
            <a:r>
              <a:rPr lang="ru-RU" sz="2700" b="1" dirty="0">
                <a:solidFill>
                  <a:srgbClr val="C00000"/>
                </a:solidFill>
              </a:rPr>
              <a:t>Назовите звенья цепочки связей между уменьшением рождаемости населения и возможными </a:t>
            </a:r>
            <a:r>
              <a:rPr lang="ru-RU" sz="2700" b="1" u="sng" dirty="0">
                <a:solidFill>
                  <a:srgbClr val="C00000"/>
                </a:solidFill>
              </a:rPr>
              <a:t>социально-экономическими проблемами</a:t>
            </a:r>
            <a:r>
              <a:rPr lang="ru-RU" sz="2700" b="1" dirty="0">
                <a:solidFill>
                  <a:srgbClr val="C00000"/>
                </a:solidFill>
              </a:rPr>
              <a:t>, обозначенными на схеме цифрами 2 и 3.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B713E0-E739-4EEF-BEBB-F9BC3353EADC}"/>
              </a:ext>
            </a:extLst>
          </p:cNvPr>
          <p:cNvSpPr/>
          <p:nvPr/>
        </p:nvSpPr>
        <p:spPr>
          <a:xfrm>
            <a:off x="964270" y="2492669"/>
            <a:ext cx="2411897" cy="8613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1. Уменьшение рождаемости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7EB5F6-CCF7-4D7F-901F-1B8EF06C1866}"/>
              </a:ext>
            </a:extLst>
          </p:cNvPr>
          <p:cNvSpPr/>
          <p:nvPr/>
        </p:nvSpPr>
        <p:spPr>
          <a:xfrm>
            <a:off x="4211786" y="2558929"/>
            <a:ext cx="1311965" cy="7288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2.</a:t>
            </a: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E4365E-F6CD-4B55-9F81-B25CC0FBB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164" y="2562574"/>
            <a:ext cx="1329043" cy="74377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2EFD76-8878-462D-85B4-28345DC780C6}"/>
              </a:ext>
            </a:extLst>
          </p:cNvPr>
          <p:cNvSpPr/>
          <p:nvPr/>
        </p:nvSpPr>
        <p:spPr>
          <a:xfrm flipH="1">
            <a:off x="8645620" y="2481802"/>
            <a:ext cx="2411896" cy="8365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4. Социально-экономические проблемы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1D8F8-DD35-4AA4-A024-ECB09F0C2948}"/>
              </a:ext>
            </a:extLst>
          </p:cNvPr>
          <p:cNvSpPr txBox="1"/>
          <p:nvPr/>
        </p:nvSpPr>
        <p:spPr>
          <a:xfrm>
            <a:off x="6809230" y="2681352"/>
            <a:ext cx="70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3.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50BFBA-318B-4A0C-A729-A47C315B4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160" y="3803374"/>
            <a:ext cx="4164318" cy="23320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423F49-820A-4662-8020-E6F75CCD8F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652" t="39802" r="16631" b="11865"/>
          <a:stretch/>
        </p:blipFill>
        <p:spPr>
          <a:xfrm>
            <a:off x="4595731" y="3551651"/>
            <a:ext cx="7321109" cy="2937844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8144D7B5-0ACA-45C7-AD5A-7E33A6693D25}"/>
              </a:ext>
            </a:extLst>
          </p:cNvPr>
          <p:cNvSpPr/>
          <p:nvPr/>
        </p:nvSpPr>
        <p:spPr>
          <a:xfrm>
            <a:off x="3376168" y="2881407"/>
            <a:ext cx="835618" cy="20005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FBD8D6-9B78-4D7B-9A8A-4D220E9A3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634" y="2864834"/>
            <a:ext cx="859611" cy="24995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59B749B-0FE7-47CD-9214-D9DF3B447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6009" y="2856455"/>
            <a:ext cx="859611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90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5FF97-8640-4366-87A3-C58942E7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3" y="116782"/>
            <a:ext cx="11860694" cy="172526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29</a:t>
            </a:r>
            <a:r>
              <a:rPr lang="ru-RU" sz="2400" b="1" dirty="0">
                <a:solidFill>
                  <a:srgbClr val="C00000"/>
                </a:solidFill>
              </a:rPr>
              <a:t>.</a:t>
            </a:r>
            <a:r>
              <a:rPr lang="ru-RU" sz="2400" b="1" dirty="0"/>
              <a:t> В последнее десятилетие в </a:t>
            </a:r>
            <a:r>
              <a:rPr lang="ru-RU" sz="2400" b="1" dirty="0" err="1"/>
              <a:t>литве</a:t>
            </a:r>
            <a:r>
              <a:rPr lang="ru-RU" sz="2400" b="1" dirty="0"/>
              <a:t> существенно снизилась рождаемость и наблюдается естественная убыль населения. Правительство страны считает, что сложившаяся ситуация может породить серьезные экономические проблемы для страны. </a:t>
            </a:r>
            <a:r>
              <a:rPr lang="ru-RU" sz="2400" b="1" dirty="0">
                <a:solidFill>
                  <a:srgbClr val="C00000"/>
                </a:solidFill>
              </a:rPr>
              <a:t>Назовите звенья цепочки связей между уменьшением рождаемости населения и возможными социально-экономическими проблемами, обозначенными на схеме цифрами 2 и 3.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B713E0-E739-4EEF-BEBB-F9BC3353EADC}"/>
              </a:ext>
            </a:extLst>
          </p:cNvPr>
          <p:cNvSpPr/>
          <p:nvPr/>
        </p:nvSpPr>
        <p:spPr>
          <a:xfrm>
            <a:off x="275160" y="2363676"/>
            <a:ext cx="2282510" cy="8613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1. Уменьшение рождаемости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7EB5F6-CCF7-4D7F-901F-1B8EF06C1866}"/>
              </a:ext>
            </a:extLst>
          </p:cNvPr>
          <p:cNvSpPr/>
          <p:nvPr/>
        </p:nvSpPr>
        <p:spPr>
          <a:xfrm>
            <a:off x="3122374" y="2240642"/>
            <a:ext cx="2864038" cy="139943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2. Сокращение численности населения в трудоспособном возрасте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E4365E-F6CD-4B55-9F81-B25CC0FBB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549" y="2024967"/>
            <a:ext cx="2665671" cy="23720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2EFD76-8878-462D-85B4-28345DC780C6}"/>
              </a:ext>
            </a:extLst>
          </p:cNvPr>
          <p:cNvSpPr/>
          <p:nvPr/>
        </p:nvSpPr>
        <p:spPr>
          <a:xfrm flipH="1">
            <a:off x="9759488" y="2399284"/>
            <a:ext cx="2149991" cy="8365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4. Социально-экономические проблемы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1D8F8-DD35-4AA4-A024-ECB09F0C2948}"/>
              </a:ext>
            </a:extLst>
          </p:cNvPr>
          <p:cNvSpPr txBox="1"/>
          <p:nvPr/>
        </p:nvSpPr>
        <p:spPr>
          <a:xfrm>
            <a:off x="6540701" y="2101683"/>
            <a:ext cx="25692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3.Уменьшение соотношения числа работающих и числа пенсионеров </a:t>
            </a:r>
            <a:r>
              <a:rPr lang="ru-RU" sz="2000" b="1" dirty="0"/>
              <a:t>ИЛИ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нехватка средств для пенсионного обеспечения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33D2A6-0D6F-4BF4-8253-A1385F1B4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523" y="4608085"/>
            <a:ext cx="3219824" cy="21331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50BFBA-318B-4A0C-A729-A47C315B4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60" y="4579887"/>
            <a:ext cx="3859519" cy="2161331"/>
          </a:xfrm>
          <a:prstGeom prst="rect">
            <a:avLst/>
          </a:prstGeom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F99F38C1-1A00-479D-91D0-D4C912FCC9CD}"/>
              </a:ext>
            </a:extLst>
          </p:cNvPr>
          <p:cNvSpPr/>
          <p:nvPr/>
        </p:nvSpPr>
        <p:spPr>
          <a:xfrm>
            <a:off x="2557670" y="2703993"/>
            <a:ext cx="564704" cy="2271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069414-278B-41A8-8B31-1A2A62EC6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312" y="2742831"/>
            <a:ext cx="585267" cy="2804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F1661E-909D-4848-A592-1485B0BC6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221" y="2703993"/>
            <a:ext cx="585267" cy="2804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3F95B0-A250-4E86-ABD7-C257BF2CF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159" y="4473686"/>
            <a:ext cx="4054492" cy="23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1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1C19C-EE0F-485D-B461-9A4532CF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185531"/>
            <a:ext cx="11728174" cy="3538330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30.</a:t>
            </a:r>
            <a:r>
              <a:rPr lang="ru-RU" dirty="0"/>
              <a:t> </a:t>
            </a:r>
            <a:r>
              <a:rPr lang="ru-RU" sz="3100" dirty="0"/>
              <a:t>Рост спроса на металл в Ростовской области и соседних с ней регионах был главной причиной создания в последние годы на её территории современных электрометаллургических предприятий суммарной мощностью более 1 млн т стального проката в год. </a:t>
            </a:r>
            <a:r>
              <a:rPr lang="ru-RU" sz="3100" b="1" dirty="0">
                <a:solidFill>
                  <a:srgbClr val="C00000"/>
                </a:solidFill>
              </a:rPr>
              <a:t>Какие особенности хозяйства Ростовской области (кроме наличия потребителей металла) делают экономически целесообразным размещение в ней электрометаллургических производств? </a:t>
            </a:r>
            <a:r>
              <a:rPr lang="ru-RU" sz="3100" dirty="0"/>
              <a:t>Укажите две особенности.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B88B03-0A5F-4CC8-8E01-4E0576AA0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8208" y="3723861"/>
            <a:ext cx="4567030" cy="30675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492239-3029-41DA-AE69-612433387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1312" y="3738691"/>
            <a:ext cx="4062827" cy="30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82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1C19C-EE0F-485D-B461-9A4532CF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185531"/>
            <a:ext cx="11728174" cy="2239617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30.</a:t>
            </a:r>
            <a:r>
              <a:rPr lang="ru-RU" dirty="0"/>
              <a:t> </a:t>
            </a:r>
            <a:r>
              <a:rPr lang="ru-RU" sz="2700" dirty="0"/>
              <a:t>Рост спроса на металл в Ростовской области и соседних с ней регионах был главной причиной создания в последние годы на её территории современных электрометаллургических предприятий суммарной мощностью более 1 млн т стального проката в год. </a:t>
            </a:r>
            <a:r>
              <a:rPr lang="ru-RU" sz="2700" b="1" dirty="0">
                <a:solidFill>
                  <a:srgbClr val="C00000"/>
                </a:solidFill>
              </a:rPr>
              <a:t>Какие особенности хозяйства Ростовской области (кроме наличия потребителей металла) делают экономически целесообразным размещение в ней электрометаллургических производств? </a:t>
            </a:r>
            <a:r>
              <a:rPr lang="ru-RU" sz="2700" dirty="0"/>
              <a:t>Укажите две особенности.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867D8B-CD08-43F3-A9DD-27C1BEAE7480}"/>
              </a:ext>
            </a:extLst>
          </p:cNvPr>
          <p:cNvSpPr/>
          <p:nvPr/>
        </p:nvSpPr>
        <p:spPr>
          <a:xfrm>
            <a:off x="331304" y="2678527"/>
            <a:ext cx="701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1) Наличие отраслей хозяйства, с деятельностью которых связано образование большого количества образующегося металлолома.</a:t>
            </a:r>
          </a:p>
          <a:p>
            <a:pPr algn="just"/>
            <a:r>
              <a:rPr lang="ru-RU" sz="2400" b="1" dirty="0"/>
              <a:t>2) Хорошо развитая электроэнергетика или наличие Ростовской АЭС — источника необходимой электроэнергии.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6A7C65-3F83-4194-A537-B74531B04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607" y="3054486"/>
            <a:ext cx="4456089" cy="27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37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A13F3-17C7-4DD6-93CB-D05F4196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149"/>
            <a:ext cx="12019722" cy="2537790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30</a:t>
            </a:r>
            <a:r>
              <a:rPr lang="ru-RU" dirty="0"/>
              <a:t>. </a:t>
            </a:r>
            <a:r>
              <a:rPr lang="ru-RU" sz="3100" b="1" dirty="0"/>
              <a:t>Размещению в Сегеже (Республика Карелия) крупного целлюлозно-бумажного комбината способствовало наличие дешёвой электроэнергии и удобство транспортировки готовой продукции. </a:t>
            </a:r>
            <a:r>
              <a:rPr lang="ru-RU" sz="3100" b="1" dirty="0">
                <a:solidFill>
                  <a:srgbClr val="C00000"/>
                </a:solidFill>
              </a:rPr>
              <a:t>Какие особенности природно-ресурсной базы Карелии также способствовали размещению в Сегеже крупного ЦБК? </a:t>
            </a:r>
            <a:r>
              <a:rPr lang="ru-RU" sz="3100" b="1" dirty="0"/>
              <a:t>Укажите две особенности.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71A207-4081-4C97-9246-C20E4A34CC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007" y="2870647"/>
            <a:ext cx="3823472" cy="37554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AAE1A8-429C-41A3-9D89-9F905BB5E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508" y="3008243"/>
            <a:ext cx="7295485" cy="36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6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A13F3-17C7-4DD6-93CB-D05F41968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149"/>
            <a:ext cx="12019722" cy="1610138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30</a:t>
            </a:r>
            <a:r>
              <a:rPr lang="ru-RU" dirty="0"/>
              <a:t>. </a:t>
            </a:r>
            <a:r>
              <a:rPr lang="ru-RU" sz="2700" b="1" dirty="0"/>
              <a:t>Размещению в Сегеже (Республика Карелия) крупного целлюлозно-бумажного комбината способствовало наличие дешёвой электроэнергии и удобство транспортировки готовой продукции. </a:t>
            </a:r>
            <a:r>
              <a:rPr lang="ru-RU" sz="2700" b="1" dirty="0">
                <a:solidFill>
                  <a:srgbClr val="C00000"/>
                </a:solidFill>
              </a:rPr>
              <a:t>Какие особенности природно-ресурсной базы Карелии также способствовали размещению в Сегеже крупного ЦБК? </a:t>
            </a:r>
            <a:r>
              <a:rPr lang="ru-RU" sz="2700" b="1" dirty="0"/>
              <a:t>Укажите две особенности.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71A207-4081-4C97-9246-C20E4A34CC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3322" y="1749287"/>
            <a:ext cx="3656399" cy="35913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69E1721-2D97-4541-9812-33BC744614C5}"/>
              </a:ext>
            </a:extLst>
          </p:cNvPr>
          <p:cNvSpPr/>
          <p:nvPr/>
        </p:nvSpPr>
        <p:spPr>
          <a:xfrm>
            <a:off x="331303" y="2009305"/>
            <a:ext cx="76332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ru-RU" sz="2800" b="1" dirty="0"/>
              <a:t>Наличие лесных ресурсов </a:t>
            </a:r>
          </a:p>
          <a:p>
            <a:r>
              <a:rPr lang="ru-RU" sz="2800" b="1" dirty="0"/>
              <a:t>или Карелия находится в лесной зоне.</a:t>
            </a:r>
          </a:p>
          <a:p>
            <a:r>
              <a:rPr lang="ru-RU" sz="2800" b="1" dirty="0"/>
              <a:t>2) Наличие водных ресурсов </a:t>
            </a:r>
          </a:p>
          <a:p>
            <a:r>
              <a:rPr lang="ru-RU" sz="2800" b="1" dirty="0"/>
              <a:t>или в Карелии много рек и озёр.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C9C4D5-03F8-4AB2-9C4F-D1C457D92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9" y="4085205"/>
            <a:ext cx="3773472" cy="25110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7AD9C0-5F0E-4D59-B883-857D89D404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415"/>
          <a:stretch/>
        </p:blipFill>
        <p:spPr>
          <a:xfrm>
            <a:off x="4227445" y="4085205"/>
            <a:ext cx="3918806" cy="25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65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3A51D-ABDC-499D-9F87-C69FDF76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96" y="159026"/>
            <a:ext cx="11940207" cy="273428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30.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200" b="1" dirty="0"/>
              <a:t>Повышение среднегодовых показателей температуры воздуха в разных частях планеты происходит с разной скоростью. При этом северные районы </a:t>
            </a:r>
            <a:r>
              <a:rPr lang="ru-RU" sz="2200" b="1" dirty="0" err="1"/>
              <a:t>россии</a:t>
            </a:r>
            <a:r>
              <a:rPr lang="ru-RU" sz="2200" b="1" dirty="0"/>
              <a:t> являются рекордсменом по темпам потепления, сообщает «РИА Новости» со ссылкой на данные </a:t>
            </a:r>
            <a:r>
              <a:rPr lang="ru-RU" sz="2200" b="1" dirty="0" err="1"/>
              <a:t>мчс</a:t>
            </a:r>
            <a:r>
              <a:rPr lang="ru-RU" sz="2200" b="1" dirty="0"/>
              <a:t> </a:t>
            </a:r>
            <a:r>
              <a:rPr lang="ru-RU" sz="2200" b="1" dirty="0" err="1"/>
              <a:t>россии</a:t>
            </a:r>
            <a:r>
              <a:rPr lang="ru-RU" sz="2200" b="1" dirty="0"/>
              <a:t>. Темпы роста среднегодовых показателей температуры воздуха здесь в 2-2.5 раза выше. Специалисты полагают, что к концу века среднегодовая температура на севере </a:t>
            </a:r>
            <a:r>
              <a:rPr lang="ru-RU" sz="2200" b="1" dirty="0" err="1"/>
              <a:t>россии</a:t>
            </a:r>
            <a:r>
              <a:rPr lang="ru-RU" sz="2200" b="1" dirty="0"/>
              <a:t> поднимется на 7 °С, что повлечет оттаивание многолетней мерзлоты  и разрушение построек. По данным представителя департамента гражданской защиты </a:t>
            </a:r>
            <a:r>
              <a:rPr lang="ru-RU" sz="2200" b="1" dirty="0" err="1"/>
              <a:t>мчс</a:t>
            </a:r>
            <a:r>
              <a:rPr lang="ru-RU" sz="2200" b="1" dirty="0"/>
              <a:t> </a:t>
            </a:r>
            <a:r>
              <a:rPr lang="ru-RU" sz="2200" b="1" dirty="0" err="1"/>
              <a:t>россии</a:t>
            </a:r>
            <a:r>
              <a:rPr lang="ru-RU" sz="2200" b="1" dirty="0"/>
              <a:t>, четвертая часть жилых домов </a:t>
            </a:r>
            <a:r>
              <a:rPr lang="ru-RU" sz="2200" b="1" dirty="0" err="1"/>
              <a:t>якутска</a:t>
            </a:r>
            <a:r>
              <a:rPr lang="ru-RU" sz="2200" b="1" dirty="0"/>
              <a:t> и </a:t>
            </a:r>
            <a:r>
              <a:rPr lang="ru-RU" sz="2200" b="1" dirty="0" err="1"/>
              <a:t>воркуты</a:t>
            </a:r>
            <a:r>
              <a:rPr lang="ru-RU" sz="2200" b="1" dirty="0"/>
              <a:t> может подвергнуться разрушению. </a:t>
            </a:r>
            <a:r>
              <a:rPr lang="ru-RU" sz="2200" b="1" dirty="0">
                <a:solidFill>
                  <a:srgbClr val="C00000"/>
                </a:solidFill>
              </a:rPr>
              <a:t>Предложите две меры, которые позволят не допустить разрушение уже построенных домов и которые следует использовать при строительстве новых зданий.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A4A8AF-4690-4921-918D-8A355DC6E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978" y="3095271"/>
            <a:ext cx="3657393" cy="36573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A6528D-5FE1-4443-9419-2C289B443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491" y="3964688"/>
            <a:ext cx="3809565" cy="27342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E8A834-802D-43C4-8406-4CC258426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6" y="3964688"/>
            <a:ext cx="4101428" cy="27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62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3A51D-ABDC-499D-9F87-C69FDF76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512"/>
            <a:ext cx="11940207" cy="225287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30.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Повышение среднегодовых показателей температуры воздуха в разных частях планеты происходит с разной скоростью. При этом северные районы </a:t>
            </a:r>
            <a:r>
              <a:rPr lang="ru-RU" sz="2000" b="1" dirty="0" err="1"/>
              <a:t>россии</a:t>
            </a:r>
            <a:r>
              <a:rPr lang="ru-RU" sz="2000" b="1" dirty="0"/>
              <a:t> являются рекордсменом по темпам потепления, сообщает «РИА Новости» со ссылкой на данные </a:t>
            </a:r>
            <a:r>
              <a:rPr lang="ru-RU" sz="2000" b="1" dirty="0" err="1"/>
              <a:t>мчс</a:t>
            </a:r>
            <a:r>
              <a:rPr lang="ru-RU" sz="2000" b="1" dirty="0"/>
              <a:t> </a:t>
            </a:r>
            <a:r>
              <a:rPr lang="ru-RU" sz="2000" b="1" dirty="0" err="1"/>
              <a:t>россии</a:t>
            </a:r>
            <a:r>
              <a:rPr lang="ru-RU" sz="2000" b="1" dirty="0"/>
              <a:t>. Темпы роста среднегодовых показателей температуры воздуха здесь в 2-2.5 раза выше. Специалисты полагают, что к концу века среднегодовая температура на севере </a:t>
            </a:r>
            <a:r>
              <a:rPr lang="ru-RU" sz="2000" b="1" dirty="0" err="1"/>
              <a:t>россии</a:t>
            </a:r>
            <a:r>
              <a:rPr lang="ru-RU" sz="2000" b="1" dirty="0"/>
              <a:t> поднимется на 7 °С, что повлечет оттаивание многолетней мерзлоты  и разрушение построек. По данным представителя департамента гражданской защиты </a:t>
            </a:r>
            <a:r>
              <a:rPr lang="ru-RU" sz="2000" b="1" dirty="0" err="1"/>
              <a:t>мчс</a:t>
            </a:r>
            <a:r>
              <a:rPr lang="ru-RU" sz="2000" b="1" dirty="0"/>
              <a:t> </a:t>
            </a:r>
            <a:r>
              <a:rPr lang="ru-RU" sz="2000" b="1" dirty="0" err="1"/>
              <a:t>россии</a:t>
            </a:r>
            <a:r>
              <a:rPr lang="ru-RU" sz="2000" b="1" dirty="0"/>
              <a:t>, четвертая часть жилых домов </a:t>
            </a:r>
            <a:r>
              <a:rPr lang="ru-RU" sz="2000" b="1" dirty="0" err="1"/>
              <a:t>якутска</a:t>
            </a:r>
            <a:r>
              <a:rPr lang="ru-RU" sz="2000" b="1" dirty="0"/>
              <a:t> и </a:t>
            </a:r>
            <a:r>
              <a:rPr lang="ru-RU" sz="2000" b="1" dirty="0" err="1"/>
              <a:t>воркуты</a:t>
            </a:r>
            <a:r>
              <a:rPr lang="ru-RU" sz="2000" b="1" dirty="0"/>
              <a:t> может подвергнуться разрушению. </a:t>
            </a:r>
            <a:r>
              <a:rPr lang="ru-RU" sz="2000" b="1" dirty="0">
                <a:solidFill>
                  <a:srgbClr val="C00000"/>
                </a:solidFill>
              </a:rPr>
              <a:t>Предложите две меры, которые позволят не допустить разрушение уже построенных домов и которые следует использовать при строительстве новых зданий.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BB62C3-5B51-4B2B-840F-CA3B4E4BC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103" y="3872949"/>
            <a:ext cx="4561209" cy="2905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F2484-871F-4FBA-A032-B664A7C0D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218" y="2332383"/>
            <a:ext cx="3406989" cy="2541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65068D-F87C-4354-8752-64CFC9DFB15D}"/>
              </a:ext>
            </a:extLst>
          </p:cNvPr>
          <p:cNvSpPr txBox="1"/>
          <p:nvPr/>
        </p:nvSpPr>
        <p:spPr>
          <a:xfrm>
            <a:off x="201657" y="2449187"/>
            <a:ext cx="6599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400" b="1" dirty="0"/>
              <a:t>Заморозка грунтов под фундаментом уже построенных домов;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Укрепление фундаментов построенных домов глубокими сваями;</a:t>
            </a:r>
          </a:p>
          <a:p>
            <a:pPr marL="342900" indent="-342900">
              <a:buAutoNum type="arabicParenR"/>
            </a:pPr>
            <a:r>
              <a:rPr lang="ru-RU" sz="2400" b="1" dirty="0"/>
              <a:t>Строительство новых зданий на более глубоких фундаментах-сваях</a:t>
            </a:r>
          </a:p>
        </p:txBody>
      </p:sp>
    </p:spTree>
    <p:extLst>
      <p:ext uri="{BB962C8B-B14F-4D97-AF65-F5344CB8AC3E}">
        <p14:creationId xmlns:p14="http://schemas.microsoft.com/office/powerpoint/2010/main" val="1101608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" y="104504"/>
            <a:ext cx="12004766" cy="675349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29.</a:t>
            </a:r>
            <a:r>
              <a:rPr lang="ru-RU" dirty="0"/>
              <a:t> </a:t>
            </a:r>
            <a:r>
              <a:rPr lang="ru-RU" b="1" dirty="0"/>
              <a:t>Практически каждому ледниковому периоду на земле предшествовали мощнейшие столкновения тектонических плит. Учение считают, что в результате столкновения тектонических плит на земле обнажались огромные участки скальных пород. Высокие температуры приводили к химической реакции, которая позволила этим скальным породам поглощать из атмосферы </a:t>
            </a:r>
            <a:r>
              <a:rPr lang="en-US" b="1" dirty="0"/>
              <a:t>CO₂</a:t>
            </a:r>
            <a:r>
              <a:rPr lang="ru-RU" b="1" dirty="0"/>
              <a:t>. В результате температура атмосферы сильно понижалась – это приводило к ледниковому периоду.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</a:rPr>
              <a:t>Назовите звенья цепочки связей между поглощением породами  </a:t>
            </a:r>
            <a:r>
              <a:rPr lang="en-US" b="1" dirty="0">
                <a:solidFill>
                  <a:srgbClr val="C00000"/>
                </a:solidFill>
              </a:rPr>
              <a:t>CO₂</a:t>
            </a:r>
            <a:r>
              <a:rPr lang="ru-RU" b="1" dirty="0">
                <a:solidFill>
                  <a:srgbClr val="C00000"/>
                </a:solidFill>
              </a:rPr>
              <a:t> и понижением температуры воздуха, обозначенные на схеме цифрами 2 и 3.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4137" y="3461657"/>
            <a:ext cx="2847703" cy="8098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1. Поглощение породами </a:t>
            </a:r>
            <a:r>
              <a:rPr lang="en-US" b="1" dirty="0"/>
              <a:t>CO₂</a:t>
            </a:r>
            <a:r>
              <a:rPr lang="ru-RU" b="1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24980" y="3573971"/>
            <a:ext cx="1045029" cy="5682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09634" y="3582488"/>
            <a:ext cx="979715" cy="5682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3.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354565" y="3444268"/>
            <a:ext cx="2847703" cy="8191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4. Понижение температуры атмосферы</a:t>
            </a:r>
          </a:p>
        </p:txBody>
      </p:sp>
      <p:cxnSp>
        <p:nvCxnSpPr>
          <p:cNvPr id="15" name="Прямая со стрелкой 14"/>
          <p:cNvCxnSpPr>
            <a:stCxn id="4" idx="3"/>
          </p:cNvCxnSpPr>
          <p:nvPr/>
        </p:nvCxnSpPr>
        <p:spPr>
          <a:xfrm flipV="1">
            <a:off x="3291840" y="3853829"/>
            <a:ext cx="940526" cy="1277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009" y="3787350"/>
            <a:ext cx="1225402" cy="158510"/>
          </a:xfrm>
          <a:prstGeom prst="rect">
            <a:avLst/>
          </a:prstGeom>
        </p:spPr>
      </p:pic>
      <p:cxnSp>
        <p:nvCxnSpPr>
          <p:cNvPr id="17" name="Прямая со стрелкой 16"/>
          <p:cNvCxnSpPr>
            <a:endCxn id="11" idx="1"/>
          </p:cNvCxnSpPr>
          <p:nvPr/>
        </p:nvCxnSpPr>
        <p:spPr>
          <a:xfrm flipV="1">
            <a:off x="7424988" y="3853829"/>
            <a:ext cx="929577" cy="638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532" y="4349185"/>
            <a:ext cx="2468880" cy="24688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485" y="4349185"/>
            <a:ext cx="3827721" cy="24688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DEE817-3828-450D-A50F-283595EA56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42"/>
          <a:stretch/>
        </p:blipFill>
        <p:spPr>
          <a:xfrm>
            <a:off x="411969" y="4407259"/>
            <a:ext cx="468303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73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" y="104504"/>
            <a:ext cx="12004766" cy="675349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29.</a:t>
            </a:r>
            <a:r>
              <a:rPr lang="ru-RU" dirty="0"/>
              <a:t> </a:t>
            </a:r>
            <a:r>
              <a:rPr lang="ru-RU" b="1" dirty="0"/>
              <a:t>Практически каждому ледниковому периоду на земле предшествовали мощнейшие столкновения тектонических плит. Учение считают, что в результате столкновения тектонических плит на земле обнажались огромные участки скальных пород. Высокие температуры приводили к химической реакции, которая позволила этим скальным породам поглощать из атмосферы </a:t>
            </a:r>
            <a:r>
              <a:rPr lang="en-US" b="1" dirty="0"/>
              <a:t>CO₂</a:t>
            </a:r>
            <a:r>
              <a:rPr lang="ru-RU" b="1" dirty="0"/>
              <a:t>. В результате температура атмосферы сильно понижалась – это приводило к ледниковому периоду.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</a:rPr>
              <a:t>Назовите звенья цепочки связей между поглощением породами  </a:t>
            </a:r>
            <a:r>
              <a:rPr lang="en-US" b="1" dirty="0">
                <a:solidFill>
                  <a:srgbClr val="C00000"/>
                </a:solidFill>
              </a:rPr>
              <a:t>CO₂</a:t>
            </a:r>
            <a:r>
              <a:rPr lang="ru-RU" b="1" dirty="0">
                <a:solidFill>
                  <a:srgbClr val="C00000"/>
                </a:solidFill>
              </a:rPr>
              <a:t> и понижением температуры воздуха, обозначенные на схеме цифрами 2 и 3.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7790" y="3451107"/>
            <a:ext cx="2042680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1. Поглощение породами </a:t>
            </a:r>
            <a:r>
              <a:rPr lang="en-US" b="1" dirty="0"/>
              <a:t>CO₂</a:t>
            </a:r>
            <a:r>
              <a:rPr lang="ru-RU" b="1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32321" y="3365001"/>
            <a:ext cx="1930159" cy="9649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2. Уменьшение содержания CO₂ в атмосфере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84331" y="3365001"/>
            <a:ext cx="2074219" cy="9506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3. Ослабление парникового эффекта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881530" y="3457045"/>
            <a:ext cx="1839472" cy="8191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4. Понижение температуры атмосферы</a:t>
            </a:r>
          </a:p>
        </p:txBody>
      </p:sp>
      <p:cxnSp>
        <p:nvCxnSpPr>
          <p:cNvPr id="15" name="Прямая со стрелкой 14"/>
          <p:cNvCxnSpPr>
            <a:cxnSpLocks/>
            <a:stCxn id="4" idx="3"/>
          </p:cNvCxnSpPr>
          <p:nvPr/>
        </p:nvCxnSpPr>
        <p:spPr>
          <a:xfrm>
            <a:off x="2310470" y="3866606"/>
            <a:ext cx="1101236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08" y="3774133"/>
            <a:ext cx="1225402" cy="98861"/>
          </a:xfrm>
          <a:prstGeom prst="rect">
            <a:avLst/>
          </a:prstGeom>
        </p:spPr>
      </p:pic>
      <p:cxnSp>
        <p:nvCxnSpPr>
          <p:cNvPr id="17" name="Прямая со стрелкой 16"/>
          <p:cNvCxnSpPr>
            <a:cxnSpLocks/>
            <a:endCxn id="11" idx="1"/>
          </p:cNvCxnSpPr>
          <p:nvPr/>
        </p:nvCxnSpPr>
        <p:spPr>
          <a:xfrm>
            <a:off x="8656128" y="3866606"/>
            <a:ext cx="1225402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832" y="4389120"/>
            <a:ext cx="2468880" cy="24688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485" y="4349185"/>
            <a:ext cx="3827721" cy="24688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98A440-4C38-4FDD-989D-547D0C78B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069" y="4413399"/>
            <a:ext cx="468213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9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21C79-F2E2-4DE7-9697-E6C1F19C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" y="207700"/>
            <a:ext cx="11913703" cy="1490232"/>
          </a:xfrm>
        </p:spPr>
        <p:txBody>
          <a:bodyPr>
            <a:noAutofit/>
          </a:bodyPr>
          <a:lstStyle/>
          <a:p>
            <a:pPr algn="just"/>
            <a:r>
              <a:rPr lang="ru-RU" sz="3000" b="1" dirty="0">
                <a:solidFill>
                  <a:srgbClr val="C00000"/>
                </a:solidFill>
              </a:rPr>
              <a:t>29.</a:t>
            </a:r>
            <a:r>
              <a:rPr lang="ru-RU" sz="3000" b="1" dirty="0"/>
              <a:t> </a:t>
            </a:r>
            <a:r>
              <a:rPr lang="ru-RU" sz="2800" b="1" dirty="0"/>
              <a:t>Определите, в каком из промышленных центров, обозначенных на карте буквами А и В, будет наблюдаться </a:t>
            </a:r>
            <a:r>
              <a:rPr lang="ru-RU" sz="2800" b="1" dirty="0" err="1"/>
              <a:t>бóльшее</a:t>
            </a:r>
            <a:r>
              <a:rPr lang="ru-RU" sz="2800" b="1" dirty="0"/>
              <a:t> загрязнение атмосферы. Для обоснования своего ответа приведите два довода.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7FA385B-2ACF-407C-AAF4-6E73AB2C11F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990" y="1697932"/>
            <a:ext cx="6082979" cy="303668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8A472B-4B17-4177-BD51-21C220230A59}"/>
              </a:ext>
            </a:extLst>
          </p:cNvPr>
          <p:cNvSpPr/>
          <p:nvPr/>
        </p:nvSpPr>
        <p:spPr>
          <a:xfrm>
            <a:off x="387627" y="4734617"/>
            <a:ext cx="119137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1) Большее загрязнение атмосферы будет наблюдаться в пункте А.</a:t>
            </a:r>
          </a:p>
          <a:p>
            <a:pPr algn="just"/>
            <a:r>
              <a:rPr lang="ru-RU" sz="2400" b="1" dirty="0"/>
              <a:t>2) металлургия полного цикла больше загрязняет окружающую среду, чем электрометаллургия;</a:t>
            </a:r>
          </a:p>
          <a:p>
            <a:pPr algn="just"/>
            <a:r>
              <a:rPr lang="ru-RU" sz="2400" b="1" dirty="0"/>
              <a:t>3) пункт А расположен в межгорной котловине.</a:t>
            </a:r>
          </a:p>
        </p:txBody>
      </p:sp>
    </p:spTree>
    <p:extLst>
      <p:ext uri="{BB962C8B-B14F-4D97-AF65-F5344CB8AC3E}">
        <p14:creationId xmlns:p14="http://schemas.microsoft.com/office/powerpoint/2010/main" val="2776534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7566" y="0"/>
            <a:ext cx="12074434" cy="6557554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29</a:t>
            </a:r>
            <a:r>
              <a:rPr lang="ru-RU" dirty="0"/>
              <a:t>. </a:t>
            </a:r>
            <a:r>
              <a:rPr lang="ru-RU" b="1" dirty="0"/>
              <a:t>Учёные проанализировали данные наблюдений за уровнем воды в Ниле, которые велись в Каире с 622 г. нашей эры. Эти данные были сопоставлены с периодами вулканической активности в древности, информацию о которых учёные получили по результатам исследования ледяных кернов в Гренландии. Выяснилось, что во время крупных извержений паводки были на Ниле слабее из-за ослабления в это время ветров, приносящих влагу с океана. Ветры ослабевали из-за меньшего прогрева материка в летнее время.   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</a:rPr>
              <a:t>Назовите звенья цепочки связей между увеличением содержания в атмосфере продуктов вулканической деятельности и уменьшением прогрева материка, обозначенные на схеме цифрами 2 и 3.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696606" y="3897286"/>
            <a:ext cx="11720682" cy="20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24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7566" y="0"/>
            <a:ext cx="12074434" cy="6557554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29</a:t>
            </a:r>
            <a:r>
              <a:rPr lang="ru-RU" dirty="0"/>
              <a:t>. </a:t>
            </a:r>
            <a:r>
              <a:rPr lang="ru-RU" b="1" dirty="0"/>
              <a:t>Учёные проанализировали данные наблюдений за уровнем воды в Ниле, которые велись в Каире с 622 г. нашей эры. Эти данные были сопоставлены с периодами вулканической активности в древности, информацию о которых учёные получили по результатам исследования ледяных кернов в Гренландии. Выяснилось, что во время крупных извержений паводки были на Ниле слабее из-за ослабления в это время ветров, приносящих влагу с океана. Ветры ослабевали из-за меньшего прогрева материка в летнее время.   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</a:rPr>
              <a:t>Назовите звенья цепочки связей между увеличением содержания в атмосфере продуктов вулканической деятельности и уменьшением прогрева материка, обозначенные на схеме цифрами 2 и 3.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11B9F6-05F0-42F1-BE74-A09608DBBA02}"/>
              </a:ext>
            </a:extLst>
          </p:cNvPr>
          <p:cNvSpPr/>
          <p:nvPr/>
        </p:nvSpPr>
        <p:spPr>
          <a:xfrm>
            <a:off x="194772" y="4035390"/>
            <a:ext cx="2544418" cy="1219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1. Увеличение в атмосфере продуктов вулканической деятельности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1DF805-C4DE-439C-8109-1277F08F8171}"/>
              </a:ext>
            </a:extLst>
          </p:cNvPr>
          <p:cNvSpPr/>
          <p:nvPr/>
        </p:nvSpPr>
        <p:spPr>
          <a:xfrm>
            <a:off x="3271266" y="3917317"/>
            <a:ext cx="3154018" cy="16192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2. Уменьшение прозрачности атмосферы </a:t>
            </a:r>
            <a:r>
              <a:rPr lang="ru-RU" b="1" dirty="0">
                <a:solidFill>
                  <a:schemeClr val="tx1"/>
                </a:solidFill>
              </a:rPr>
              <a:t>ИЛИ</a:t>
            </a:r>
            <a:r>
              <a:rPr lang="ru-RU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сокращение доли прямой солнечной радиации при увеличении доли рассеянной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D5E128-CE96-4A09-AA1E-C9FF2CDA0598}"/>
              </a:ext>
            </a:extLst>
          </p:cNvPr>
          <p:cNvSpPr/>
          <p:nvPr/>
        </p:nvSpPr>
        <p:spPr>
          <a:xfrm>
            <a:off x="6957360" y="4036168"/>
            <a:ext cx="2345635" cy="138153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3. Уменьшение количества суммарной солнечной радиации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582C02-CB4C-42AE-B043-D599B70DBBF8}"/>
              </a:ext>
            </a:extLst>
          </p:cNvPr>
          <p:cNvSpPr/>
          <p:nvPr/>
        </p:nvSpPr>
        <p:spPr>
          <a:xfrm>
            <a:off x="9801240" y="4177879"/>
            <a:ext cx="2228071" cy="10582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4. Уменьшение прогрева материка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EE70AD1A-32A3-40B8-84EF-7952906E9D62}"/>
              </a:ext>
            </a:extLst>
          </p:cNvPr>
          <p:cNvSpPr/>
          <p:nvPr/>
        </p:nvSpPr>
        <p:spPr>
          <a:xfrm>
            <a:off x="2753598" y="4528156"/>
            <a:ext cx="493547" cy="19878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8E699C-FA54-4044-931F-1F87ACC91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405" y="4516963"/>
            <a:ext cx="518205" cy="2560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F3CE35-E435-495C-A4E2-CC7B6B95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971" y="4470883"/>
            <a:ext cx="518205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37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503" y="287384"/>
            <a:ext cx="11991703" cy="6322422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29.</a:t>
            </a:r>
            <a:r>
              <a:rPr lang="ru-RU" dirty="0"/>
              <a:t> </a:t>
            </a:r>
            <a:r>
              <a:rPr lang="ru-RU" sz="2200" b="1" dirty="0"/>
              <a:t>Многие развитые страны и Китай в стремлении внести вклад в борьбу с глобальными климатическими изменениями сокращают долю каменного угля в топливно-энергетическом балансе (ТЭБ) и увеличивают долю в нём природного газа. </a:t>
            </a:r>
            <a:r>
              <a:rPr lang="ru-RU" sz="2200" b="1" dirty="0">
                <a:solidFill>
                  <a:srgbClr val="C00000"/>
                </a:solidFill>
              </a:rPr>
              <a:t>Назовите звенья цепочки связей между сокращением доли в ТЭБ каменного угля при увеличении доли природного газа и сдерживанием глобальных климатических изменений, обозначенные на схеме цифрами 2 и 3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77920D-CA3D-4B1B-9FC6-FF04714FFFB5}"/>
              </a:ext>
            </a:extLst>
          </p:cNvPr>
          <p:cNvSpPr/>
          <p:nvPr/>
        </p:nvSpPr>
        <p:spPr>
          <a:xfrm>
            <a:off x="649357" y="2531165"/>
            <a:ext cx="3260034" cy="141798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1. Сокращение доли каменного угля в ТЭБ и увеличении доли природного газа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9D7213-6DE4-4ED3-B316-3E7B9FA08740}"/>
              </a:ext>
            </a:extLst>
          </p:cNvPr>
          <p:cNvSpPr/>
          <p:nvPr/>
        </p:nvSpPr>
        <p:spPr>
          <a:xfrm>
            <a:off x="4558748" y="2955235"/>
            <a:ext cx="1537252" cy="7686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2.</a:t>
            </a:r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D7E1C3-8CB7-49AD-997E-23D58A200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757" y="2946322"/>
            <a:ext cx="1554615" cy="78645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CBD5E3F-B8B7-4472-A067-081F83FFBD06}"/>
              </a:ext>
            </a:extLst>
          </p:cNvPr>
          <p:cNvSpPr/>
          <p:nvPr/>
        </p:nvSpPr>
        <p:spPr>
          <a:xfrm>
            <a:off x="8998226" y="2531165"/>
            <a:ext cx="2716696" cy="12987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4. Сдерживание глобальных климатических изменений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AFB6B149-51E0-4C99-BFB7-7D87CA2CAB67}"/>
              </a:ext>
            </a:extLst>
          </p:cNvPr>
          <p:cNvSpPr/>
          <p:nvPr/>
        </p:nvSpPr>
        <p:spPr>
          <a:xfrm>
            <a:off x="3909391" y="3260035"/>
            <a:ext cx="649357" cy="16896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E8F8B5-6184-4D31-9602-B1B8DA0ED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900" y="3243327"/>
            <a:ext cx="676715" cy="2255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1DDE8D-690E-4F3E-A571-21A2C1E4F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514" y="3239871"/>
            <a:ext cx="676715" cy="2255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721F7E-6C1E-4AA3-A32B-07FAA126BB44}"/>
              </a:ext>
            </a:extLst>
          </p:cNvPr>
          <p:cNvSpPr txBox="1"/>
          <p:nvPr/>
        </p:nvSpPr>
        <p:spPr>
          <a:xfrm>
            <a:off x="7348327" y="3167991"/>
            <a:ext cx="47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3D9C28-81E5-41EF-A834-D3B2294D2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088" y="4304852"/>
            <a:ext cx="3953157" cy="23916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4895F7-0F25-4B17-AD70-BA3EEADCA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410" y="4261499"/>
            <a:ext cx="3672100" cy="23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8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503" y="287384"/>
            <a:ext cx="11991703" cy="6322422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29.</a:t>
            </a:r>
            <a:r>
              <a:rPr lang="ru-RU" dirty="0"/>
              <a:t> </a:t>
            </a:r>
            <a:r>
              <a:rPr lang="ru-RU" sz="2200" b="1" dirty="0"/>
              <a:t>Многие развитые страны и Китай в стремлении внести вклад в борьбу с глобальными климатическими изменениями сокращают долю каменного угля в топливно-энергетическом балансе (ТЭБ) и увеличивают долю в нём природного газа. </a:t>
            </a:r>
            <a:r>
              <a:rPr lang="ru-RU" sz="2200" b="1" dirty="0">
                <a:solidFill>
                  <a:srgbClr val="C00000"/>
                </a:solidFill>
              </a:rPr>
              <a:t>Назовите звенья цепочки связей между сокращением доли в ТЭБ каменного угля при увеличении доли природного газа и сдерживанием глобальных климатических изменений, обозначенные на схеме цифрами 2 и 3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156FA4-BE3B-455B-889E-55C85E16D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2850777"/>
            <a:ext cx="2975854" cy="1481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75CB47-6DE5-4902-9219-179B6E7C8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083" y="2788789"/>
            <a:ext cx="2319131" cy="160543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59E023-FCCD-4EE3-8F12-D33BEC38BBF9}"/>
              </a:ext>
            </a:extLst>
          </p:cNvPr>
          <p:cNvSpPr/>
          <p:nvPr/>
        </p:nvSpPr>
        <p:spPr>
          <a:xfrm>
            <a:off x="3605942" y="2690191"/>
            <a:ext cx="2319130" cy="182913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2. Сокращение выбросов парниковых газов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9FBE70-2012-4474-8806-63977BA8BA46}"/>
              </a:ext>
            </a:extLst>
          </p:cNvPr>
          <p:cNvSpPr/>
          <p:nvPr/>
        </p:nvSpPr>
        <p:spPr>
          <a:xfrm>
            <a:off x="6453707" y="2683564"/>
            <a:ext cx="2737341" cy="18158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3. Ослабление парникового эффекта в атмосфере ИЛИ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сдерживание развития парникового эффекта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946468-EA64-4595-B4C5-851CCA507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357" y="3498531"/>
            <a:ext cx="518205" cy="2499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ED4AAB-D405-4E52-8855-5B9AFC50B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672" y="3478696"/>
            <a:ext cx="518205" cy="2499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7FF267-B52A-4AD7-AAB1-E93A86366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478" y="3448595"/>
            <a:ext cx="518205" cy="2499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B66A70-FAD7-49B5-90AE-EEB7EB4F2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09" y="4660807"/>
            <a:ext cx="3675709" cy="22258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B67DE3-95C9-4FA3-91A3-7D1578671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707" y="4670268"/>
            <a:ext cx="3374497" cy="21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8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509" y="3043647"/>
            <a:ext cx="4859381" cy="36445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7565" y="1"/>
            <a:ext cx="11913325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Прочитайте фрагмент статьи из газеты:</a:t>
            </a:r>
          </a:p>
          <a:p>
            <a:pPr marL="0" indent="0" algn="just">
              <a:buNone/>
            </a:pPr>
            <a:r>
              <a:rPr lang="ru-RU" b="1" dirty="0"/>
              <a:t>«По данным МЧС, в конце ХХ – начале </a:t>
            </a:r>
            <a:r>
              <a:rPr lang="ru-RU" b="1" dirty="0" err="1"/>
              <a:t>хх</a:t>
            </a:r>
            <a:r>
              <a:rPr lang="en-US" b="1" dirty="0"/>
              <a:t>I</a:t>
            </a:r>
            <a:r>
              <a:rPr lang="ru-RU" b="1" dirty="0"/>
              <a:t> века все большую роль в увеличении частоты и разрушительной силы наводнений в России стали играть антропогенные факторы. По мнению специалистов министерства, одной из главных причин этого стало снижение свойств поверхностных слоев земли впитывать влагу, образующуюся в результате выпадения осадков и таяния снегов, в результате чего резко увеличивается поверхностный сток и интенсивность паводков».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200" b="1" dirty="0">
                <a:solidFill>
                  <a:srgbClr val="FF0000"/>
                </a:solidFill>
              </a:rPr>
              <a:t>Укажите два вида деятельности человека,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200" b="1" dirty="0">
                <a:solidFill>
                  <a:srgbClr val="FF0000"/>
                </a:solidFill>
              </a:rPr>
              <a:t>приводящие к снижению свойств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200" b="1" dirty="0">
                <a:solidFill>
                  <a:srgbClr val="FF0000"/>
                </a:solidFill>
              </a:rPr>
              <a:t>поверхностных слоев впитывать влагу и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200" b="1" dirty="0">
                <a:solidFill>
                  <a:srgbClr val="FF0000"/>
                </a:solidFill>
              </a:rPr>
              <a:t>увеличению поверхностного стока.</a:t>
            </a:r>
            <a:r>
              <a:rPr lang="ru-RU" sz="2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1059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509" y="3043647"/>
            <a:ext cx="4859381" cy="36445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7565" y="1"/>
            <a:ext cx="11913325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Прочитайте фрагмент статьи из газеты:</a:t>
            </a:r>
          </a:p>
          <a:p>
            <a:pPr marL="0" indent="0" algn="just">
              <a:buNone/>
            </a:pPr>
            <a:r>
              <a:rPr lang="ru-RU" b="1" dirty="0"/>
              <a:t>«По данным МЧС, в конце ХХ – начале </a:t>
            </a:r>
            <a:r>
              <a:rPr lang="ru-RU" b="1" dirty="0" err="1"/>
              <a:t>хх</a:t>
            </a:r>
            <a:r>
              <a:rPr lang="en-US" b="1" dirty="0"/>
              <a:t>I</a:t>
            </a:r>
            <a:r>
              <a:rPr lang="ru-RU" b="1" dirty="0"/>
              <a:t> века все большую роль в увеличении частоты и разрушительной силы наводнений в России стали играть антропогенные факторы. По мнению специалистов министерства, одной из главных причин этого стало снижение свойств поверхностных слоев земли впитывать влагу, образующуюся в результате выпадения осадков и таяния снегов, в результате чего резко увеличивается поверхностный сток и интенсивность паводков».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Укажите два вида деятельности человека,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приводящие к снижению свойств поверхностных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слоев впитывать влагу и увеличению поверхностного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 стока.</a:t>
            </a:r>
            <a:r>
              <a:rPr lang="ru-RU" b="1" dirty="0"/>
              <a:t>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1)Сведение лесов, что приводит к возрастанию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Максимального поверхностного стока в 2-3 раза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2) Нерациональное ведение сельского хозяйства,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т.е. Продольная распашка склонов и переуплотнение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полей при использовании тяжелой техники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3) Рост урбанизированных территорий –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увеличение площадей с водонепроницаемым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b="1" dirty="0"/>
              <a:t>покрытием (асфальт)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99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04504"/>
            <a:ext cx="12192000" cy="675349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30.</a:t>
            </a:r>
            <a:r>
              <a:rPr lang="ru-RU" dirty="0"/>
              <a:t> </a:t>
            </a:r>
            <a:r>
              <a:rPr lang="ru-RU" b="1" dirty="0"/>
              <a:t>В 2017 году численность населения республики Корея составляла 51 млн. чел., рождаемость 8‰, смертность 6‰, а темп естественного прироста населения – 0, 1 % в год. При этом значение суммарного коэффициента рождаемости (количество новорожденных, приходившихся на одну женщину в возрасте от 15 по 49 лет) составлял 1, 25. ниже приводится половозрастная пирамида республики Корея в 2019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45" t="8393" r="57898" b="18304"/>
          <a:stretch/>
        </p:blipFill>
        <p:spPr>
          <a:xfrm>
            <a:off x="130628" y="2016542"/>
            <a:ext cx="4658652" cy="484145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A6525E-D9B2-4D63-B01B-F413E2AF71A6}"/>
              </a:ext>
            </a:extLst>
          </p:cNvPr>
          <p:cNvSpPr/>
          <p:nvPr/>
        </p:nvSpPr>
        <p:spPr>
          <a:xfrm>
            <a:off x="5141843" y="2432567"/>
            <a:ext cx="65863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</a:rPr>
              <a:t>На основе анализа данных возрастно-половой пирамиды Республики Корея в 2017 г. составьте прогноз изменения естественного прироста населения (на 1 тыс. жителей) в ближайшие 20 лет, если суммарный коэффициент рождаемости останется таким же, как в 2017 г.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Для обоснования Вашего прогноза приведите два аргумента.</a:t>
            </a:r>
          </a:p>
        </p:txBody>
      </p:sp>
    </p:spTree>
    <p:extLst>
      <p:ext uri="{BB962C8B-B14F-4D97-AF65-F5344CB8AC3E}">
        <p14:creationId xmlns:p14="http://schemas.microsoft.com/office/powerpoint/2010/main" val="3357219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04504"/>
            <a:ext cx="12192000" cy="675349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30.</a:t>
            </a:r>
            <a:r>
              <a:rPr lang="ru-RU" dirty="0"/>
              <a:t> </a:t>
            </a:r>
            <a:r>
              <a:rPr lang="ru-RU" b="1" dirty="0"/>
              <a:t>В 2017 году численность населения республики Корея составляла 51 млн. чел., рождаемость 8‰, смертность 6‰, а темп естественного прироста населения – 0, 1 % в год. При этом значение суммарного коэффициента рождаемости (количество новорожденных, приходившихся на одну женщину в возрасте от 15 по 49 лет) составлял 1, 25. ниже приводится половозрастная пирамида республики Корея в 2017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45" t="8393" r="57898" b="18304"/>
          <a:stretch/>
        </p:blipFill>
        <p:spPr>
          <a:xfrm>
            <a:off x="130628" y="2016542"/>
            <a:ext cx="4658652" cy="4841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2080" y="2612571"/>
            <a:ext cx="6753497" cy="37856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000" b="1" dirty="0"/>
              <a:t>В течение следующих 20 лет темпы естественного прироста населения Республики Корея замедлится</a:t>
            </a:r>
          </a:p>
          <a:p>
            <a:pPr algn="just"/>
            <a:r>
              <a:rPr lang="ru-RU" sz="2000" b="1" dirty="0"/>
              <a:t> ИЛИ темпы естественного прироста станут отрицательными.</a:t>
            </a:r>
          </a:p>
          <a:p>
            <a:pPr algn="just"/>
            <a:r>
              <a:rPr lang="ru-RU" sz="2000" b="1" dirty="0"/>
              <a:t>2) При суммарном коэффициенте рождаемости 1, 25 со временем начнется сокращение численности населения</a:t>
            </a:r>
          </a:p>
          <a:p>
            <a:pPr algn="just"/>
            <a:r>
              <a:rPr lang="ru-RU" sz="2000" b="1" dirty="0"/>
              <a:t> ИЛИ данные половозрастной пирамиды свидетельствуют о суженном воспроизводстве населения;</a:t>
            </a:r>
          </a:p>
          <a:p>
            <a:pPr algn="just"/>
            <a:r>
              <a:rPr lang="ru-RU" sz="2000" b="1" dirty="0"/>
              <a:t>3) В ближайшие годы численность женщин в возрасте 15-49 лет начнет сокращаться. </a:t>
            </a:r>
          </a:p>
          <a:p>
            <a:pPr algn="just"/>
            <a:r>
              <a:rPr lang="ru-RU" sz="2000" b="1" dirty="0"/>
              <a:t> ИЛИ через 20 лет в общей численности населения существенно возрастет доля лиц пожилого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21897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6754" y="169818"/>
            <a:ext cx="12035246" cy="657061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30</a:t>
            </a:r>
            <a:r>
              <a:rPr lang="ru-RU" dirty="0"/>
              <a:t>. </a:t>
            </a:r>
            <a:r>
              <a:rPr lang="ru-RU" b="1" dirty="0"/>
              <a:t>По данным Росгидромета, среднегодовая температура воздуха на территории нашей страны постоянно увеличивается. 2016 года не стал исключением. На территории Южного федерального округа, например, в 2016 г. Средние температуры января были на 1.3 °С, а июля – на 1.5°С выше нормы. Возможные последствия потепления климата для хозяйства регионов Европейского юга России учеными оцениваются по-разному.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</a:rPr>
              <a:t>Каковы возможные положительные последствия потепления климата для хозяйства Европейского юга России?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3062956"/>
            <a:ext cx="3693731" cy="367747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6D9FFF-E7E8-433B-BD76-999C2D73D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456" y="4731026"/>
            <a:ext cx="4093544" cy="21269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A81D91-816D-4C6D-BAD1-8FEB29DED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545" y="4731026"/>
            <a:ext cx="3667904" cy="21466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BB8CC8-2A17-48CE-A7D1-2EC515701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456" y="2773634"/>
            <a:ext cx="4093544" cy="17457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81D285-7330-4325-B1E1-D212B370E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545" y="2803451"/>
            <a:ext cx="3667904" cy="17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65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6754" y="169818"/>
            <a:ext cx="12035246" cy="657061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30</a:t>
            </a:r>
            <a:r>
              <a:rPr lang="ru-RU" dirty="0"/>
              <a:t>. </a:t>
            </a:r>
            <a:r>
              <a:rPr lang="ru-RU" b="1" dirty="0"/>
              <a:t>По данным Росгидромета, среднегодовая температура воздуха на территории нашей страны постоянно увеличивается. 2016 года не стал исключением. На территории Южного федерального округа, например, в 2016 г. Средние температуры января были на 1.3 °С, а июля – на 1.5°С выше нормы. Возможные последствия потепления климата для хозяйства регионов Европейского юга России учеными оцениваются по-разному.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C00000"/>
                </a:solidFill>
              </a:rPr>
              <a:t>Каковы возможные положительные последствия потепления климата для хозяйства Европейского юга России?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7" y="2992198"/>
            <a:ext cx="3882887" cy="3865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6686" y="2641123"/>
            <a:ext cx="7476308" cy="415498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400" b="1" dirty="0"/>
              <a:t>Увеличение продолжительности курортного сезона на курортах Крыма и Краснодарского края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Улучшение условий для выращивания теплолюбивых с/х культур</a:t>
            </a:r>
          </a:p>
          <a:p>
            <a:pPr algn="just"/>
            <a:r>
              <a:rPr lang="ru-RU" sz="2400" b="1" dirty="0"/>
              <a:t>  ИЛИ повышение урожайности теплолюбивых с/х культур</a:t>
            </a:r>
          </a:p>
          <a:p>
            <a:pPr algn="just"/>
            <a:r>
              <a:rPr lang="ru-RU" sz="2400" b="1" dirty="0"/>
              <a:t>3) Сокращение продолжительности отопительного периода</a:t>
            </a:r>
          </a:p>
          <a:p>
            <a:pPr algn="just"/>
            <a:r>
              <a:rPr lang="ru-RU" sz="2400" b="1" dirty="0"/>
              <a:t>  ИЛИ сокращение расходов на отопление производственных и жилых помещений в зимний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1289414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C619-AEF8-4976-A987-1D613C6D2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727627"/>
            <a:ext cx="11873947" cy="1596177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b="1" dirty="0"/>
              <a:t>На рисунке показаны </a:t>
            </a:r>
            <a:r>
              <a:rPr lang="ru-RU" b="1" dirty="0" err="1"/>
              <a:t>климатодиаграммы</a:t>
            </a:r>
            <a:r>
              <a:rPr lang="ru-RU" b="1" dirty="0"/>
              <a:t>, характеризующие климат пунктов А и Б, расположенных в Европе примерно на одинаковой широте и одинаковой высоте над уровнем моря. </a:t>
            </a:r>
            <a:br>
              <a:rPr lang="ru-RU" b="1" dirty="0"/>
            </a:br>
            <a:r>
              <a:rPr lang="ru-RU" b="1" dirty="0">
                <a:solidFill>
                  <a:srgbClr val="C00000"/>
                </a:solidFill>
              </a:rPr>
              <a:t>Определите, какой из этих пунктов расположен западнее.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014A8-27FC-41A0-A24B-A2B47534D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2967" y="2812442"/>
            <a:ext cx="8217797" cy="39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3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7566" y="143692"/>
            <a:ext cx="12074434" cy="67143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</a:t>
            </a:r>
            <a:r>
              <a:rPr lang="ru-RU" sz="2400" dirty="0"/>
              <a:t>. </a:t>
            </a:r>
            <a:r>
              <a:rPr lang="ru-RU" sz="2400" b="1" dirty="0"/>
              <a:t>Таяние снегов после сильных снегопадов часто становится причиной мощных оползней в горных районах. </a:t>
            </a:r>
            <a:r>
              <a:rPr lang="ru-RU" sz="2400" b="1" dirty="0">
                <a:solidFill>
                  <a:srgbClr val="C00000"/>
                </a:solidFill>
              </a:rPr>
              <a:t>Объясните, какая связь существует между таянием снегов и образованием оползней. Укажите два звена цепочки причинно-следственных связей.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611" y="2875722"/>
            <a:ext cx="5784578" cy="38385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44D199-1630-4EE4-B76F-9E6E4318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40" y="2857922"/>
            <a:ext cx="5784579" cy="38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5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7566" y="143692"/>
            <a:ext cx="12074434" cy="67143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</a:t>
            </a:r>
            <a:r>
              <a:rPr lang="ru-RU" sz="2400" dirty="0"/>
              <a:t>. </a:t>
            </a:r>
            <a:r>
              <a:rPr lang="ru-RU" sz="2400" b="1" dirty="0"/>
              <a:t>Таяние снегов после сильных снегопадов часто становится причиной мощных оползней в горных районах. </a:t>
            </a:r>
            <a:r>
              <a:rPr lang="ru-RU" sz="2400" b="1" dirty="0">
                <a:solidFill>
                  <a:srgbClr val="C00000"/>
                </a:solidFill>
              </a:rPr>
              <a:t>Объясните, какая связь существует между таянием снегов и образованием оползней. Укажите два звена цепочки причинно-следственных связей.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741" y="2346281"/>
            <a:ext cx="5342259" cy="3545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601" y="2779987"/>
            <a:ext cx="6037217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400" b="1" dirty="0"/>
              <a:t>Масса слоя водопроницаемых пород, залегающих сверху, увеличивается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Из-за подъема уровня грунтовых вод сила трения уменьшается 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Верхний слой горных пород соскальзывает вниз под действием силы тяжести</a:t>
            </a:r>
          </a:p>
        </p:txBody>
      </p:sp>
    </p:spTree>
    <p:extLst>
      <p:ext uri="{BB962C8B-B14F-4D97-AF65-F5344CB8AC3E}">
        <p14:creationId xmlns:p14="http://schemas.microsoft.com/office/powerpoint/2010/main" val="787950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" y="156754"/>
            <a:ext cx="12100560" cy="66098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29. </a:t>
            </a:r>
            <a:r>
              <a:rPr lang="ru-RU" sz="2400" b="1" dirty="0"/>
              <a:t>Кислотные дожди являются серьезной экологической проблемой, носящей глобальный характер. Образование кислотных дождей связано с растворением в воде содержащихся в воздухе  оксидов серы и азота, поступающих в атмосферу в результате как естественных природных процессов (вулканическая деятельность, жизнедеятельность организмов), так и хозяйственной деятельности человека.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Укажите два любые вида хозяйственной деятельности человека, являющиеся причиной образования кислотных дождей.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547" y="3875420"/>
            <a:ext cx="5579165" cy="29032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DE8696-9747-439A-AD6C-5974F7D4B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94" y="3875420"/>
            <a:ext cx="5334000" cy="290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005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" y="156754"/>
            <a:ext cx="12100560" cy="660980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29. </a:t>
            </a:r>
            <a:r>
              <a:rPr lang="ru-RU" sz="2400" b="1" dirty="0"/>
              <a:t>Кислотные дожди являются серьезной экологической проблемой, носящей глобальный характер. Образование кислотных дождей связано с растворением в воде содержащихся в воздухе  оксидов серы и азота, поступающих в атмосферу в результате как естественных природных процессов (вулканическая деятельность, жизнедеятельность организмов), так и хозяйственной деятельности человека.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Укажите два любые вида хозяйственной деятельности человека, являющиеся причиной образования кислотных дождей.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404" y="3979001"/>
            <a:ext cx="5532596" cy="2878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815" y="4249783"/>
            <a:ext cx="6035229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600" b="1" dirty="0"/>
              <a:t>ТЭС, работающие на органическом топливе и транспорт</a:t>
            </a:r>
          </a:p>
          <a:p>
            <a:pPr marL="342900" indent="-342900">
              <a:buAutoNum type="arabicParenR"/>
            </a:pPr>
            <a:r>
              <a:rPr lang="ru-RU" sz="2600" b="1" dirty="0"/>
              <a:t>Цветная металлургия тяжелых металлов</a:t>
            </a:r>
          </a:p>
        </p:txBody>
      </p:sp>
    </p:spTree>
    <p:extLst>
      <p:ext uri="{BB962C8B-B14F-4D97-AF65-F5344CB8AC3E}">
        <p14:creationId xmlns:p14="http://schemas.microsoft.com/office/powerpoint/2010/main" val="10117614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" y="104504"/>
            <a:ext cx="11978640" cy="66620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29. </a:t>
            </a:r>
            <a:r>
              <a:rPr lang="ru-RU" sz="2400" b="1" dirty="0"/>
              <a:t>При создании новых крупных ГЭС в зоне тайги в Сибири обязательно проводятся работы по очистке от леса территорий, которые будут затопляться водами создающихся водохранилищ. Иногда стоимость этих работ превышает стоимость заготовляемого при этом леса. Работы по лесоочистке проводятся в первую очередь для того, чтобы не допустить негативных последствий затопления леса.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Назовите два любых возможных негативных последствия затопления леса водами создающихся водохранилищ.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883" y="3357154"/>
            <a:ext cx="5110117" cy="340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43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" y="104504"/>
            <a:ext cx="11978640" cy="66620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29. </a:t>
            </a:r>
            <a:r>
              <a:rPr lang="ru-RU" sz="2400" b="1" dirty="0"/>
              <a:t>При создании новых крупных ГЭС в зоне тайги в Сибири обязательно проводятся работы по очистке от леса территорий, которые будут затопляться водами создающихся водохранилищ. Иногда стоимость этих работ превышает стоимость заготовляемого при этом леса. Работы по лесоочистке проводятся в первую очередь для того, чтобы не допустить негативных последствий затопления леса.</a:t>
            </a:r>
          </a:p>
          <a:p>
            <a:pPr marL="0" indent="0" algn="just">
              <a:buNone/>
            </a:pPr>
            <a:r>
              <a:rPr lang="ru-RU" sz="2400" b="1" dirty="0"/>
              <a:t> </a:t>
            </a:r>
            <a:r>
              <a:rPr lang="ru-RU" sz="2400" b="1" dirty="0">
                <a:solidFill>
                  <a:srgbClr val="C00000"/>
                </a:solidFill>
              </a:rPr>
              <a:t>Назовите два любых возможных негативных последствия затопления леса водами создающихся водохранилищ.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883" y="3357154"/>
            <a:ext cx="5110117" cy="3409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503" y="4236849"/>
            <a:ext cx="6361611" cy="2215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400" b="1" dirty="0"/>
              <a:t>ОСТАВШИЙСЯ НА ДНЕ ВОДОХРАНИЛИЩА ЛЕС ЗАГНИЕТ И БУДЕТ ОТРАВЛЯТЬ ВОДУ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ВСПЛЫВАЮЩИЕ СТВОЛЫ ДЕРЕВЬЕВ МОГУТ ПОВРЕДИТЬ ОБОРУДОВАНИЕ ГЭС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ДЕРЕВЬЯ ОПАСНЫ ДЛЯ СУДОХОДСТВА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5337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" y="182880"/>
            <a:ext cx="12100560" cy="6675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29.</a:t>
            </a:r>
            <a:r>
              <a:rPr lang="ru-RU" sz="2400" b="1" dirty="0"/>
              <a:t>Опустынивание становится причиной серьезных проблем экологического, социально-экономического характера, включая голод и вынужденную миграцию населения. Оно происходит в результате участившихся засух, что является следствием глобальных изменений климата. Главным фактором опустынивания в настоящее время стала деятельность человека.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Назовите два (любые) вида хозяйственной деятельности человека, под влиянием которых может происходить процесс опустынивания.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830" y="3520440"/>
            <a:ext cx="5889170" cy="331265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D0BC78-3D90-4D30-8677-667987DA2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02" y="3520440"/>
            <a:ext cx="4968987" cy="33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33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" y="182880"/>
            <a:ext cx="12100560" cy="6675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29.</a:t>
            </a:r>
            <a:r>
              <a:rPr lang="ru-RU" sz="2400" b="1" dirty="0"/>
              <a:t>Опустынивание становится причиной серьезных проблем экологического, социально-экономического характера, включая голод и вынужденную миграцию населения. Оно происходит в результате участившихся засух, что является следствием глобальных изменений климата. Главным фактором опустынивания в настоящее время стала деятельность человека. </a:t>
            </a:r>
            <a:r>
              <a:rPr lang="ru-RU" sz="2400" b="1" dirty="0">
                <a:solidFill>
                  <a:srgbClr val="FF0000"/>
                </a:solidFill>
              </a:rPr>
              <a:t>Назовите два (любые) вида хозяйственной деятельности человека, под влиянием которых может происходить процесс опустынивания.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39" y="3520440"/>
            <a:ext cx="5956663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400" b="1" dirty="0"/>
              <a:t>Сведение лесов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Уничтожение естественной растительности в результате </a:t>
            </a:r>
            <a:r>
              <a:rPr lang="ru-RU" sz="2400" b="1" dirty="0" err="1"/>
              <a:t>перевыпаса</a:t>
            </a:r>
            <a:r>
              <a:rPr lang="ru-RU" sz="2400" b="1" dirty="0"/>
              <a:t> скота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Засоление земель в результате их избыточного орошения в засушливых районах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A722DA-71CF-49C7-9B5E-6F819D0B6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3187" y="3429000"/>
            <a:ext cx="4898693" cy="33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46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56754"/>
            <a:ext cx="12192000" cy="67012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29. </a:t>
            </a:r>
            <a:r>
              <a:rPr lang="ru-RU" sz="2400" b="1" dirty="0"/>
              <a:t>В 2020 году в Великобритании запустят в строй крупнейшую в мире ветряную электростанцию (ВЭС) мощностью 1,2 ГВт. Гигантский комплекс морских ветряных генераторов возведен у восточного побережья Великобритании. Новая электростанция находиться в морских водах в 120 км от берега. </a:t>
            </a:r>
            <a:r>
              <a:rPr lang="ru-RU" sz="2400" b="1" dirty="0">
                <a:solidFill>
                  <a:srgbClr val="C00000"/>
                </a:solidFill>
              </a:rPr>
              <a:t>Объясните, Почему крупные ветровые электростанции целесообразно строить в морской акватории. Укажите две причины.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557" y="2902132"/>
            <a:ext cx="5132443" cy="38644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34640-F821-4DD9-B949-849463C9C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609" y="2902133"/>
            <a:ext cx="5819923" cy="38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07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56754"/>
            <a:ext cx="12192000" cy="67012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29. </a:t>
            </a:r>
            <a:r>
              <a:rPr lang="ru-RU" sz="2400" b="1" dirty="0"/>
              <a:t>В 2020 году в Великобритании запустят в строй крупнейшую в мире ветряную электростанцию (ВЭС) мощностью 1,2 ГВт. Гигантский комплекс морских ветряных генераторов возведен у восточного побережья Великобритании. Новая электростанция находиться в морских водах в 120 км от берега. Объясните. Почему крупные ветровые электростанции целесообразно строить в морской акватории. Укажите две причины.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557" y="2902132"/>
            <a:ext cx="5132443" cy="3864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194" y="3202577"/>
            <a:ext cx="6244046" cy="347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200" b="1" dirty="0"/>
              <a:t>Строить ВЭС целесообразно в районах с постоянными сильными ветрами, а в прибрежных районах морей ветры всегда особенно сильные</a:t>
            </a:r>
          </a:p>
          <a:p>
            <a:pPr marL="342900" indent="-342900" algn="just">
              <a:buAutoNum type="arabicParenR"/>
            </a:pPr>
            <a:r>
              <a:rPr lang="ru-RU" sz="2200" b="1" dirty="0"/>
              <a:t>При размещении ветряков в морской акватории не требуется изъятие каких-либо земельных угодий на суше</a:t>
            </a:r>
          </a:p>
          <a:p>
            <a:pPr marL="342900" indent="-342900" algn="just">
              <a:buAutoNum type="arabicParenR"/>
            </a:pPr>
            <a:r>
              <a:rPr lang="ru-RU" sz="2200" b="1" dirty="0"/>
              <a:t>Отсутствует влияние шумового загрязнения окружающей среды на людей и домашних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755053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C619-AEF8-4976-A987-1D613C6D2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118027"/>
            <a:ext cx="11873947" cy="1596177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sz="3100" b="1" dirty="0"/>
              <a:t>На рисунке показаны </a:t>
            </a:r>
            <a:r>
              <a:rPr lang="ru-RU" sz="3100" b="1" dirty="0" err="1"/>
              <a:t>климатодиаграммы</a:t>
            </a:r>
            <a:r>
              <a:rPr lang="ru-RU" sz="3100" b="1" dirty="0"/>
              <a:t>, характеризующие климат пунктов А и Б, расположенных в Европе примерно на одинаковой широте и одинаковой высоте над уровнем моря. </a:t>
            </a:r>
            <a:br>
              <a:rPr lang="ru-RU" sz="3100" b="1" dirty="0"/>
            </a:br>
            <a:r>
              <a:rPr lang="ru-RU" sz="3100" b="1" dirty="0">
                <a:solidFill>
                  <a:srgbClr val="C00000"/>
                </a:solidFill>
              </a:rPr>
              <a:t>Определите, какой из этих пунктов расположен западнее.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4014A8-27FC-41A0-A24B-A2B47534D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9617" y="1815547"/>
            <a:ext cx="5839402" cy="27908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C670D4-D97E-4534-B0CD-1FE100AFC2CF}"/>
              </a:ext>
            </a:extLst>
          </p:cNvPr>
          <p:cNvSpPr/>
          <p:nvPr/>
        </p:nvSpPr>
        <p:spPr>
          <a:xfrm>
            <a:off x="205408" y="2399391"/>
            <a:ext cx="117811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1</a:t>
            </a:r>
            <a:r>
              <a:rPr lang="ru-RU" sz="2400" b="1" dirty="0"/>
              <a:t>. Западнее расположен пункт Б.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!!! В Европе </a:t>
            </a:r>
            <a:r>
              <a:rPr lang="ru-RU" sz="2400" b="1" dirty="0" err="1">
                <a:solidFill>
                  <a:srgbClr val="C00000"/>
                </a:solidFill>
              </a:rPr>
              <a:t>континентальность</a:t>
            </a:r>
            <a:r>
              <a:rPr lang="ru-RU" sz="2400" b="1" dirty="0">
                <a:solidFill>
                  <a:srgbClr val="C00000"/>
                </a:solidFill>
              </a:rPr>
              <a:t> климата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нарастает при движении с запада на восток.</a:t>
            </a:r>
          </a:p>
          <a:p>
            <a:pPr algn="just"/>
            <a:r>
              <a:rPr lang="ru-RU" sz="2400" b="1" dirty="0"/>
              <a:t>2. В пункте Б выпадает больше осадков.</a:t>
            </a:r>
          </a:p>
          <a:p>
            <a:pPr algn="just"/>
            <a:r>
              <a:rPr lang="ru-RU" sz="2400" b="1" dirty="0"/>
              <a:t>3. В пункте Б теплее зимой </a:t>
            </a:r>
          </a:p>
          <a:p>
            <a:pPr algn="just"/>
            <a:r>
              <a:rPr lang="ru-RU" sz="2400" b="1" dirty="0"/>
              <a:t>(там зимние температуры выше нуля)</a:t>
            </a:r>
          </a:p>
          <a:p>
            <a:pPr algn="just"/>
            <a:r>
              <a:rPr lang="ru-RU" sz="2400" b="1" dirty="0"/>
              <a:t>ИЛИ  меньше годовая амплитуда температур (прохладнее лето, что связано с влиянием океанов).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??? А какой пункт расположен восточнее?</a:t>
            </a:r>
          </a:p>
        </p:txBody>
      </p:sp>
    </p:spTree>
    <p:extLst>
      <p:ext uri="{BB962C8B-B14F-4D97-AF65-F5344CB8AC3E}">
        <p14:creationId xmlns:p14="http://schemas.microsoft.com/office/powerpoint/2010/main" val="3376246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503" y="143692"/>
            <a:ext cx="11939451" cy="671430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29. </a:t>
            </a:r>
            <a:r>
              <a:rPr lang="ru-RU" sz="2400" b="1" dirty="0"/>
              <a:t>лесная растительность задерживает поверхностный сток во время дождей или таяния снегов и способствует просачиванию вод под землю – переводит часть поверхностного стока в подземный, поэтому вырубка леса в водосборных бассейнах рек приводит к изменениям водного режима рек. </a:t>
            </a:r>
            <a:r>
              <a:rPr lang="ru-RU" sz="2400" b="1" dirty="0">
                <a:solidFill>
                  <a:srgbClr val="C00000"/>
                </a:solidFill>
              </a:rPr>
              <a:t>Дайте оценку влияния (благоприятное и неблагоприятное) этих изменений на жизнь и хозяйственную деятельность человека. Для обоснования своего ответа приведите два довода.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338" y="3132226"/>
            <a:ext cx="5588662" cy="37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87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503" y="143692"/>
            <a:ext cx="11939451" cy="671430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29. </a:t>
            </a:r>
            <a:r>
              <a:rPr lang="ru-RU" sz="2400" b="1" dirty="0"/>
              <a:t>лесная растительность задерживает поверхностный сток во время дождей или таяния снегов и способствует просачиванию вод под землю – переводит часть поверхностного стока в подземный, поэтому вырубка леса в водосборных бассейнах рек приводит к изменениям водного режима рек. </a:t>
            </a:r>
            <a:r>
              <a:rPr lang="ru-RU" sz="2400" b="1" dirty="0">
                <a:solidFill>
                  <a:srgbClr val="C00000"/>
                </a:solidFill>
              </a:rPr>
              <a:t>Дайте оценку влияния (благоприятное и неблагоприятное) этих изменений на жизнь и хозяйственную деятельность человека. Для обоснования своего ответа приведите два довода.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338" y="3132226"/>
            <a:ext cx="5588662" cy="3725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09" y="3500846"/>
            <a:ext cx="5760719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400" b="1" dirty="0"/>
              <a:t>Усилится интенсивность половодий и паводков, что может приводить к наводнениям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В межень уровень воды станет очень низкий, что будет затруднять судоходство или обеспечение водой потребителей.</a:t>
            </a:r>
          </a:p>
        </p:txBody>
      </p:sp>
    </p:spTree>
    <p:extLst>
      <p:ext uri="{BB962C8B-B14F-4D97-AF65-F5344CB8AC3E}">
        <p14:creationId xmlns:p14="http://schemas.microsoft.com/office/powerpoint/2010/main" val="3862741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3" y="297883"/>
            <a:ext cx="11732820" cy="2825327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30.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3100" b="1" dirty="0" smtClean="0"/>
              <a:t>В </a:t>
            </a:r>
            <a:r>
              <a:rPr lang="en-US" sz="3100" b="1" dirty="0" smtClean="0"/>
              <a:t>XX</a:t>
            </a:r>
            <a:r>
              <a:rPr lang="ru-RU" sz="3100" b="1" dirty="0" smtClean="0"/>
              <a:t> в. Изменилась технология лесозаготовок – на смену выборочным рубкам, при которых заготавливались только лучшие деревья, пришли сплошные рубки. При этом естественные хвойные леса исчезали, уступая место массивам заболачивавшихся вырубок. </a:t>
            </a:r>
            <a:r>
              <a:rPr lang="ru-RU" sz="3100" b="1" dirty="0" smtClean="0">
                <a:solidFill>
                  <a:srgbClr val="C00000"/>
                </a:solidFill>
              </a:rPr>
              <a:t>Почему в тайге европейского севера при сплошной вырубке леса с использованием тяжелой техники происходит заболачивание территории? </a:t>
            </a:r>
            <a:r>
              <a:rPr lang="ru-RU" sz="3100" b="1" dirty="0" smtClean="0"/>
              <a:t>Укажите две причины.</a:t>
            </a:r>
            <a:endParaRPr lang="ru-RU" sz="31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103" y="3315318"/>
            <a:ext cx="5753100" cy="3409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11" y="3316779"/>
            <a:ext cx="4550600" cy="340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282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3" y="297884"/>
            <a:ext cx="11732820" cy="1994054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30.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2700" b="1" dirty="0" smtClean="0"/>
              <a:t>В </a:t>
            </a:r>
            <a:r>
              <a:rPr lang="en-US" sz="2700" b="1" dirty="0" smtClean="0"/>
              <a:t>XX</a:t>
            </a:r>
            <a:r>
              <a:rPr lang="ru-RU" sz="2700" b="1" dirty="0" smtClean="0"/>
              <a:t> в. Изменилась технология лесозаготовок – на смену выборочным рубкам, при которых заготавливались только лучшие деревья, пришли сплошные рубки. При этом естественные хвойные леса исчезали, уступая место массивам заболачивавшихся вырубок. </a:t>
            </a:r>
            <a:r>
              <a:rPr lang="ru-RU" sz="2700" b="1" dirty="0" smtClean="0">
                <a:solidFill>
                  <a:srgbClr val="C00000"/>
                </a:solidFill>
              </a:rPr>
              <a:t>Почему в тайге европейского севера при сплошной вырубке леса с использованием тяжелой техники происходит заболачивание территории? </a:t>
            </a:r>
            <a:r>
              <a:rPr lang="ru-RU" sz="2700" b="1" dirty="0" smtClean="0"/>
              <a:t>Укажите две причины.</a:t>
            </a:r>
            <a:endParaRPr lang="ru-RU" sz="27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1267" y="2766951"/>
            <a:ext cx="69351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400" b="1" dirty="0" smtClean="0"/>
              <a:t>На больших по площади участках уничтожаются деревья, которые потребляют и испаряют воду;</a:t>
            </a:r>
          </a:p>
          <a:p>
            <a:pPr marL="342900" indent="-342900">
              <a:buAutoNum type="arabicParenR"/>
            </a:pPr>
            <a:r>
              <a:rPr lang="ru-RU" sz="2400" b="1" dirty="0" smtClean="0"/>
              <a:t>Использование тяжелой техники приводит в нарушению структуры почвы;</a:t>
            </a:r>
          </a:p>
          <a:p>
            <a:pPr marL="342900" indent="-342900">
              <a:buAutoNum type="arabicParenR"/>
            </a:pPr>
            <a:r>
              <a:rPr lang="ru-RU" sz="2400" b="1" dirty="0" smtClean="0"/>
              <a:t>Повышается уровень воды в реках во время половодья.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4608" y="2168156"/>
            <a:ext cx="3467594" cy="2225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4608" y="4548829"/>
            <a:ext cx="3467594" cy="21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29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00033" y="363595"/>
            <a:ext cx="6890197" cy="5443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Фермер из поселка новый решил                               заложить фруктовый сад. Оцените, какой из участков, обозначенных на карте цифрами 1 или 2, наиболее подходит </a:t>
            </a:r>
            <a:r>
              <a:rPr lang="ru-RU" sz="3200" b="1"/>
              <a:t>для этого.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48451" r="59294" b="6479"/>
          <a:stretch/>
        </p:blipFill>
        <p:spPr>
          <a:xfrm>
            <a:off x="114245" y="283335"/>
            <a:ext cx="4802312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511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5" y="399245"/>
            <a:ext cx="11887199" cy="2157211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Рассуждения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sz="2000" b="1" dirty="0"/>
              <a:t>оба участка расположены на склоне холмов, но участок 1 расположен на южном склоне, а участок 2 – на северном</a:t>
            </a:r>
            <a:br>
              <a:rPr lang="ru-RU" sz="2000" b="1" dirty="0"/>
            </a:br>
            <a:r>
              <a:rPr lang="ru-RU" sz="2000" b="1" dirty="0"/>
              <a:t>южный склон освещается и нагревается солнцем больше, поэтому там раньше сходит снег, что важно для фермера</a:t>
            </a:r>
            <a:br>
              <a:rPr lang="ru-RU" sz="2000" b="1" dirty="0"/>
            </a:br>
            <a:r>
              <a:rPr lang="ru-RU" sz="2000" b="1" dirty="0"/>
              <a:t>участок должен быть ближе к дороге, чтобы фермеру было удобно вывозить урожай</a:t>
            </a:r>
            <a:br>
              <a:rPr lang="ru-RU" sz="2000" b="1" dirty="0"/>
            </a:br>
            <a:r>
              <a:rPr lang="ru-RU" sz="2000" b="1" dirty="0"/>
              <a:t> </a:t>
            </a:r>
            <a:br>
              <a:rPr lang="ru-RU" sz="2000" b="1" dirty="0"/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82710" y="1970468"/>
            <a:ext cx="10290845" cy="493904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200" b="1" dirty="0">
                <a:solidFill>
                  <a:srgbClr val="FF0000"/>
                </a:solidFill>
              </a:rPr>
              <a:t>Содержание верного ответа</a:t>
            </a:r>
            <a:endParaRPr lang="ru-RU" sz="2200" b="1" dirty="0"/>
          </a:p>
          <a:p>
            <a:pPr marL="457200" indent="-457200">
              <a:lnSpc>
                <a:spcPct val="100000"/>
              </a:lnSpc>
              <a:buAutoNum type="arabicParenR"/>
            </a:pPr>
            <a:r>
              <a:rPr lang="ru-RU" sz="2200" b="1" dirty="0"/>
              <a:t>Участок 1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arenR"/>
            </a:pPr>
            <a:r>
              <a:rPr lang="ru-RU" sz="2200" b="1" dirty="0"/>
              <a:t>Участок 1 Находится на южной экспозиции склона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     или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   участок 2 расположен на склоне северной экспозиции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3) На участке 1 нет деревьев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   Или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  участок 1 расположен близко к дороге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   или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   участок 2 находится в лесу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  или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b="1" dirty="0"/>
              <a:t>   участок 2 находится дальше от города</a:t>
            </a:r>
          </a:p>
          <a:p>
            <a:pPr marL="0" indent="0">
              <a:buNone/>
            </a:pPr>
            <a:endParaRPr lang="ru-RU" sz="2400" b="1" dirty="0"/>
          </a:p>
          <a:p>
            <a:pPr marL="0" indent="0">
              <a:buNone/>
            </a:pPr>
            <a:endParaRPr lang="ru-RU" dirty="0"/>
          </a:p>
          <a:p>
            <a:pPr marL="457200" indent="-457200">
              <a:buAutoNum type="arabicParenR"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5BFF9C-8C6E-4308-A1CA-DAE52671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653" y="2113478"/>
            <a:ext cx="3361638" cy="46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8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9026" y="180304"/>
            <a:ext cx="11754678" cy="6130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Китай для транспортировки грузов редко использует более короткий северный морской путь, а чаще более длинный и дорогой через </a:t>
            </a:r>
            <a:r>
              <a:rPr lang="ru-RU" sz="2800" b="1" dirty="0" err="1"/>
              <a:t>суэцкий</a:t>
            </a:r>
            <a:r>
              <a:rPr lang="ru-RU" sz="2800" b="1" dirty="0"/>
              <a:t> канал и индийский океан. </a:t>
            </a:r>
            <a:r>
              <a:rPr lang="ru-RU" sz="2800" b="1" dirty="0">
                <a:solidFill>
                  <a:srgbClr val="C00000"/>
                </a:solidFill>
              </a:rPr>
              <a:t>Какие </a:t>
            </a:r>
            <a:r>
              <a:rPr lang="ru-RU" sz="2800" b="1" u="sng" dirty="0">
                <a:solidFill>
                  <a:srgbClr val="C00000"/>
                </a:solidFill>
              </a:rPr>
              <a:t>природные условия </a:t>
            </a:r>
            <a:r>
              <a:rPr lang="ru-RU" sz="2800" b="1" dirty="0">
                <a:solidFill>
                  <a:srgbClr val="C00000"/>
                </a:solidFill>
              </a:rPr>
              <a:t>северного морского пути препятствуют более активному его использованию?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276" y="2788276"/>
            <a:ext cx="4069724" cy="40697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798672"/>
            <a:ext cx="7843980" cy="378565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Выгоды использования СМП для транзитных перевозок: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экономия на топливе;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уменьшение продолжительности рейса уменьшает расходы на оплату труда персонала и уменьшает стоимость фрахта судна;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отсутствует платеж за проход судна (в отличие от Суэцкого канала);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отсутствуют очереди (как в случае с Суэцким каналом);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отсутствует риск нападения пиратов.</a:t>
            </a:r>
          </a:p>
        </p:txBody>
      </p:sp>
    </p:spTree>
    <p:extLst>
      <p:ext uri="{BB962C8B-B14F-4D97-AF65-F5344CB8AC3E}">
        <p14:creationId xmlns:p14="http://schemas.microsoft.com/office/powerpoint/2010/main" val="2425538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4313" y="270456"/>
            <a:ext cx="11357113" cy="63879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</a:rPr>
              <a:t>Рассуждения</a:t>
            </a:r>
          </a:p>
          <a:p>
            <a:pPr algn="just"/>
            <a:r>
              <a:rPr lang="ru-RU" sz="2400" b="1" dirty="0"/>
              <a:t>Ключевая фраза «Какие природные условия», следовательно нужно вспомнить о климате арктики, препятствующих судоходству</a:t>
            </a:r>
          </a:p>
          <a:p>
            <a:pPr algn="just"/>
            <a:r>
              <a:rPr lang="ru-RU" sz="2400" b="1" dirty="0"/>
              <a:t>Арктика – это суровый климат, частые туманы, сильные морозы, штормы, торосы, движения льдов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sz="28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sz="2600" b="1" dirty="0"/>
              <a:t>1. движения льдов</a:t>
            </a:r>
          </a:p>
          <a:p>
            <a:pPr marL="0" indent="0">
              <a:buNone/>
            </a:pPr>
            <a:r>
              <a:rPr lang="ru-RU" sz="2600" b="1" dirty="0"/>
              <a:t> 2. Суровый климат </a:t>
            </a:r>
          </a:p>
          <a:p>
            <a:pPr marL="0" indent="0">
              <a:buNone/>
            </a:pPr>
            <a:r>
              <a:rPr lang="ru-RU" sz="2600" b="1" dirty="0"/>
              <a:t>     или</a:t>
            </a:r>
          </a:p>
          <a:p>
            <a:pPr marL="0" indent="0">
              <a:buNone/>
            </a:pPr>
            <a:r>
              <a:rPr lang="ru-RU" sz="2600" b="1" dirty="0"/>
              <a:t>Частые туманы</a:t>
            </a:r>
          </a:p>
          <a:p>
            <a:pPr marL="0" indent="0">
              <a:buNone/>
            </a:pPr>
            <a:r>
              <a:rPr lang="ru-RU" sz="2600" b="1" dirty="0"/>
              <a:t>  Или </a:t>
            </a:r>
          </a:p>
          <a:p>
            <a:pPr marL="0" indent="0">
              <a:buNone/>
            </a:pPr>
            <a:r>
              <a:rPr lang="ru-RU" sz="2600" b="1" dirty="0"/>
              <a:t>сильные ветры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92E1F2-FF9C-48CD-BD65-44D891F34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05"/>
          <a:stretch/>
        </p:blipFill>
        <p:spPr>
          <a:xfrm>
            <a:off x="7327210" y="2040835"/>
            <a:ext cx="4667250" cy="23337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5B1DBE-484C-4E34-9D44-D8042BF52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210" y="4248150"/>
            <a:ext cx="46672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73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30" y="90152"/>
            <a:ext cx="12006470" cy="1506828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Объясните, почему в пустыне </a:t>
            </a:r>
            <a:r>
              <a:rPr lang="ru-RU" b="1" dirty="0" err="1"/>
              <a:t>намиб</a:t>
            </a:r>
            <a:r>
              <a:rPr lang="ru-RU" b="1" dirty="0"/>
              <a:t> суммарная солнечная радиация в июне меньше, чем в ливийской пустыне. Укажите две причины</a:t>
            </a:r>
            <a:r>
              <a:rPr lang="ru-RU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95457" y="2205771"/>
            <a:ext cx="5125482" cy="32197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82644F-0F78-45A8-83DE-5BCC80ED4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37" y="2254059"/>
            <a:ext cx="5590763" cy="32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974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65" y="-2613"/>
            <a:ext cx="12006470" cy="1506828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/>
              <a:t>Объясните, почему в пустыне </a:t>
            </a:r>
            <a:r>
              <a:rPr lang="ru-RU" sz="2800" b="1" dirty="0" err="1"/>
              <a:t>намиб</a:t>
            </a:r>
            <a:r>
              <a:rPr lang="ru-RU" sz="2800" b="1" dirty="0"/>
              <a:t> суммарная солнечная радиация </a:t>
            </a:r>
            <a:r>
              <a:rPr lang="ru-RU" sz="2800" b="1" dirty="0">
                <a:solidFill>
                  <a:srgbClr val="FF0000"/>
                </a:solidFill>
              </a:rPr>
              <a:t>в июне </a:t>
            </a:r>
            <a:r>
              <a:rPr lang="ru-RU" sz="2800" b="1" dirty="0"/>
              <a:t>меньше, чем в ливийской пустыне. </a:t>
            </a:r>
            <a:r>
              <a:rPr lang="ru-RU" sz="2800" b="1" dirty="0">
                <a:solidFill>
                  <a:srgbClr val="C00000"/>
                </a:solidFill>
              </a:rPr>
              <a:t>Укажите две причины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8295" y="1431421"/>
            <a:ext cx="6824869" cy="526102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200" b="1" dirty="0">
                <a:solidFill>
                  <a:srgbClr val="C00000"/>
                </a:solidFill>
              </a:rPr>
              <a:t>Рассуждения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/>
              <a:t>Пустыня </a:t>
            </a:r>
            <a:r>
              <a:rPr lang="ru-RU" sz="2200" b="1" dirty="0" err="1"/>
              <a:t>Намиб</a:t>
            </a:r>
            <a:r>
              <a:rPr lang="ru-RU" sz="2200" b="1" dirty="0"/>
              <a:t> расположена в Африке, в южном полушарии, пересекается южным тропиком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/>
              <a:t>Ливийская пустыня тоже в Африке, но в северном полушарии, пересекается северным тропиком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/>
              <a:t>В июне солнце в зените над северным тропиком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200" b="1" dirty="0"/>
              <a:t>В июне в северном полушарии лето, Значит солнечной радиации больше. А в южном – зима, значит солнечной радиации меньше</a:t>
            </a:r>
          </a:p>
          <a:p>
            <a:pPr lvl="0" algn="l">
              <a:buClr>
                <a:prstClr val="black"/>
              </a:buClr>
            </a:pPr>
            <a:r>
              <a:rPr lang="ru-RU" sz="26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514350" lvl="0" indent="-514350" algn="l">
              <a:buClr>
                <a:prstClr val="black"/>
              </a:buClr>
              <a:buFont typeface="+mj-lt"/>
              <a:buAutoNum type="arabicPeriod"/>
            </a:pPr>
            <a:r>
              <a:rPr lang="ru-RU" sz="2600" b="1" dirty="0"/>
              <a:t>Пустыня </a:t>
            </a:r>
            <a:r>
              <a:rPr lang="ru-RU" sz="2600" b="1" dirty="0" err="1"/>
              <a:t>намиб</a:t>
            </a:r>
            <a:r>
              <a:rPr lang="ru-RU" sz="2600" b="1" dirty="0"/>
              <a:t> расположена в южном полушарии , где угол падения солнечных лучей меньше</a:t>
            </a:r>
          </a:p>
          <a:p>
            <a:pPr marL="514350" lvl="0" indent="-514350" algn="l">
              <a:buClr>
                <a:prstClr val="black"/>
              </a:buClr>
              <a:buAutoNum type="arabicPeriod"/>
            </a:pPr>
            <a:r>
              <a:rPr lang="ru-RU" sz="2600" b="1" dirty="0"/>
              <a:t>в июне продолжительность дня в пустыне </a:t>
            </a:r>
            <a:r>
              <a:rPr lang="ru-RU" sz="2600" b="1" dirty="0" err="1"/>
              <a:t>намиб</a:t>
            </a:r>
            <a:r>
              <a:rPr lang="ru-RU" sz="2600" b="1" dirty="0"/>
              <a:t> меньше</a:t>
            </a:r>
          </a:p>
          <a:p>
            <a:pPr lvl="0" algn="l">
              <a:buClr>
                <a:prstClr val="black"/>
              </a:buClr>
            </a:pPr>
            <a:endParaRPr lang="ru-RU" sz="2600" b="1" dirty="0">
              <a:solidFill>
                <a:srgbClr val="FF0000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3CA3B97-B237-43B4-BD7B-30808897CE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0662"/>
          <a:stretch/>
        </p:blipFill>
        <p:spPr>
          <a:xfrm>
            <a:off x="7252049" y="1046964"/>
            <a:ext cx="4847186" cy="581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40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616A1-961A-4C35-A5E5-39B809CDC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3" y="185531"/>
            <a:ext cx="11966712" cy="2029164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b="1" dirty="0"/>
              <a:t>На рисунке показан профиль, проведённый через находящийся в Индийском океане остров по параллели 22° </a:t>
            </a:r>
            <a:r>
              <a:rPr lang="ru-RU" b="1" dirty="0" err="1"/>
              <a:t>ю.ш</a:t>
            </a:r>
            <a:r>
              <a:rPr lang="ru-RU" b="1" dirty="0"/>
              <a:t>. </a:t>
            </a:r>
            <a:r>
              <a:rPr lang="ru-RU" b="1" dirty="0">
                <a:solidFill>
                  <a:srgbClr val="C00000"/>
                </a:solidFill>
              </a:rPr>
              <a:t>Определите, в каком из пунктов, обозначенных на профиле буквами A, Б, B и Г, будет выпадать наибольшее количество атмосферных осадков?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A685FDE-92A8-4F0E-91C2-1D5470B193C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871" y="2848493"/>
            <a:ext cx="10834257" cy="27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053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2522" y="0"/>
            <a:ext cx="11873947" cy="49669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dirty="0"/>
              <a:t>В связи с открытием новых месторождений природного газа в Якутии, в центральной части вилюйской котловины интенсивно начинает развиваться газодобыча. </a:t>
            </a:r>
            <a:r>
              <a:rPr lang="ru-RU" sz="2800" b="1" dirty="0">
                <a:solidFill>
                  <a:srgbClr val="C00000"/>
                </a:solidFill>
              </a:rPr>
              <a:t>Как это повлияет на традиционные занятия коренного населения этого региона?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574" y="3052814"/>
            <a:ext cx="5867895" cy="35581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A82E9E-580A-468A-9629-5DAD3AE9B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3052814"/>
            <a:ext cx="5340626" cy="35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627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9947" y="1298713"/>
            <a:ext cx="10646535" cy="6189883"/>
          </a:xfrm>
        </p:spPr>
        <p:txBody>
          <a:bodyPr/>
          <a:lstStyle/>
          <a:p>
            <a:pPr marL="0" lvl="0" indent="0">
              <a:buNone/>
            </a:pPr>
            <a:endParaRPr lang="ru-RU" sz="2400" b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Рассуждения</a:t>
            </a:r>
          </a:p>
          <a:p>
            <a:r>
              <a:rPr lang="ru-RU" sz="2400" b="1" dirty="0"/>
              <a:t>Коренное население в Якутии занимается охотой и рыболовством</a:t>
            </a:r>
          </a:p>
          <a:p>
            <a:r>
              <a:rPr lang="ru-RU" sz="2400" b="1" dirty="0"/>
              <a:t>Коренное население занимается оленеводством (скотоводством)</a:t>
            </a:r>
          </a:p>
          <a:p>
            <a:pPr marL="0" lvl="0" indent="0">
              <a:buNone/>
            </a:pPr>
            <a:r>
              <a:rPr lang="ru-RU" sz="2800" b="1" dirty="0">
                <a:solidFill>
                  <a:srgbClr val="FF0000"/>
                </a:solidFill>
              </a:rPr>
              <a:t>Содержание верного ответа</a:t>
            </a:r>
          </a:p>
          <a:p>
            <a:pPr marL="457200" lvl="0" indent="-457200">
              <a:buAutoNum type="arabicPeriod"/>
            </a:pPr>
            <a:r>
              <a:rPr lang="ru-RU" sz="2800" b="1" dirty="0"/>
              <a:t>Сократится охота и рыболовство</a:t>
            </a:r>
          </a:p>
          <a:p>
            <a:pPr marL="457200" lvl="0" indent="-457200">
              <a:buAutoNum type="arabicPeriod"/>
            </a:pPr>
            <a:r>
              <a:rPr lang="ru-RU" sz="2800" b="1" dirty="0"/>
              <a:t>Пострадает скотоводство, развитие </a:t>
            </a:r>
          </a:p>
          <a:p>
            <a:pPr marL="0" lvl="0" indent="0">
              <a:buNone/>
            </a:pPr>
            <a:r>
              <a:rPr lang="ru-RU" sz="2800" b="1" dirty="0"/>
              <a:t>Газодобычи приведет к сокращению </a:t>
            </a:r>
          </a:p>
          <a:p>
            <a:pPr marL="0" lvl="0" indent="0">
              <a:buNone/>
            </a:pPr>
            <a:r>
              <a:rPr lang="ru-RU" sz="2800" b="1" dirty="0"/>
              <a:t>пастбищ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2" y="3577234"/>
            <a:ext cx="4155583" cy="28914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BE078E-13D4-4294-9557-1C54A5E367F9}"/>
              </a:ext>
            </a:extLst>
          </p:cNvPr>
          <p:cNvSpPr/>
          <p:nvPr/>
        </p:nvSpPr>
        <p:spPr>
          <a:xfrm>
            <a:off x="92765" y="0"/>
            <a:ext cx="12006470" cy="18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ru-RU" sz="2400" b="1" cap="all" dirty="0">
                <a:solidFill>
                  <a:prstClr val="black"/>
                </a:solidFill>
              </a:rPr>
              <a:t>В связи с открытием новых месторождений природного газа в Якутии, в центральной части вилюйской котловины интенсивно начинает развиваться газодобыча. </a:t>
            </a:r>
            <a:r>
              <a:rPr lang="ru-RU" sz="2400" b="1" cap="all" dirty="0">
                <a:solidFill>
                  <a:srgbClr val="C00000"/>
                </a:solidFill>
              </a:rPr>
              <a:t>Как это повлияет на традиционные занятия коренного населения этого региона?</a:t>
            </a:r>
          </a:p>
        </p:txBody>
      </p:sp>
    </p:spTree>
    <p:extLst>
      <p:ext uri="{BB962C8B-B14F-4D97-AF65-F5344CB8AC3E}">
        <p14:creationId xmlns:p14="http://schemas.microsoft.com/office/powerpoint/2010/main" val="2982460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61D07-8E73-453F-979E-C271A03B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9" y="0"/>
            <a:ext cx="11781182" cy="1596177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</a:rPr>
              <a:t>30. </a:t>
            </a:r>
            <a:r>
              <a:rPr lang="ru-RU" sz="2800" b="1" dirty="0"/>
              <a:t>Объясните, почему в пункте, обозначенном на карте Африки буквой В, выпадает значительно больше атмосферных осадков, чем в пункте А. Укажите две причины.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46DD235-7EA6-4876-865C-9AD0467E18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06556" y="1728699"/>
            <a:ext cx="4477583" cy="48708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181C3C-E8C6-41D0-8246-D921AFAD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729" y="1728699"/>
            <a:ext cx="4943061" cy="487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86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61D07-8E73-453F-979E-C271A03B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9" y="0"/>
            <a:ext cx="11781182" cy="1596177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</a:rPr>
              <a:t>30. </a:t>
            </a:r>
            <a:r>
              <a:rPr lang="ru-RU" sz="2800" b="1" dirty="0"/>
              <a:t>Объясните, почему в пункте, обозначенном на карте Африки буквой </a:t>
            </a:r>
            <a:r>
              <a:rPr lang="ru-RU" sz="2800" b="1" dirty="0">
                <a:solidFill>
                  <a:srgbClr val="C00000"/>
                </a:solidFill>
              </a:rPr>
              <a:t>В</a:t>
            </a:r>
            <a:r>
              <a:rPr lang="ru-RU" sz="2800" b="1" dirty="0"/>
              <a:t>, выпадает значительно больше атмосферных осадков, чем в пункте А. Укажите две причины.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46DD235-7EA6-4876-865C-9AD0467E18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746436" y="3865454"/>
            <a:ext cx="2650434" cy="2883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181C3C-E8C6-41D0-8246-D921AFAD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436" y="1112127"/>
            <a:ext cx="2650434" cy="26117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ED1AC7-359E-4E8D-B7AA-91640812F9C5}"/>
              </a:ext>
            </a:extLst>
          </p:cNvPr>
          <p:cNvSpPr/>
          <p:nvPr/>
        </p:nvSpPr>
        <p:spPr>
          <a:xfrm>
            <a:off x="205409" y="1603296"/>
            <a:ext cx="77458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arenR"/>
            </a:pPr>
            <a:r>
              <a:rPr lang="ru-RU" sz="2400" b="1" dirty="0"/>
              <a:t>Тёплое Мозамбикское течение в пункте В способствует образованию осадков, </a:t>
            </a:r>
          </a:p>
          <a:p>
            <a:pPr algn="just"/>
            <a:r>
              <a:rPr lang="ru-RU" sz="2400" b="1" dirty="0"/>
              <a:t>или </a:t>
            </a:r>
          </a:p>
          <a:p>
            <a:pPr algn="just"/>
            <a:r>
              <a:rPr lang="ru-RU" sz="2400" b="1" dirty="0"/>
              <a:t>холодное </a:t>
            </a:r>
            <a:r>
              <a:rPr lang="ru-RU" sz="2400" b="1" dirty="0" err="1"/>
              <a:t>Бенгельское</a:t>
            </a:r>
            <a:r>
              <a:rPr lang="ru-RU" sz="2400" b="1" dirty="0"/>
              <a:t> течение в пункте А не способствует образованию осадков.</a:t>
            </a:r>
          </a:p>
          <a:p>
            <a:pPr algn="just"/>
            <a:r>
              <a:rPr lang="ru-RU" sz="2400" b="1" dirty="0"/>
              <a:t>2) Восточное побережье наветренное, </a:t>
            </a:r>
          </a:p>
          <a:p>
            <a:pPr algn="just"/>
            <a:r>
              <a:rPr lang="ru-RU" sz="2400" b="1" dirty="0"/>
              <a:t>или </a:t>
            </a:r>
          </a:p>
          <a:p>
            <a:pPr algn="just"/>
            <a:r>
              <a:rPr lang="ru-RU" sz="2400" b="1" dirty="0"/>
              <a:t>ветры оставляют влагу на склонах Драконовых гор, </a:t>
            </a:r>
          </a:p>
          <a:p>
            <a:pPr algn="just"/>
            <a:r>
              <a:rPr lang="ru-RU" sz="2400" b="1" dirty="0"/>
              <a:t>или </a:t>
            </a:r>
          </a:p>
          <a:p>
            <a:pPr algn="just"/>
            <a:r>
              <a:rPr lang="ru-RU" sz="2400" b="1" dirty="0"/>
              <a:t>в пункте В господство юго-восточных пассатов, </a:t>
            </a:r>
          </a:p>
          <a:p>
            <a:pPr algn="just"/>
            <a:r>
              <a:rPr lang="ru-RU" sz="2400" b="1" dirty="0"/>
              <a:t>или </a:t>
            </a:r>
          </a:p>
          <a:p>
            <a:pPr algn="just"/>
            <a:r>
              <a:rPr lang="ru-RU" sz="2400" b="1" dirty="0"/>
              <a:t>в пункт В приносят осадки пассаты.</a:t>
            </a:r>
          </a:p>
        </p:txBody>
      </p:sp>
    </p:spTree>
    <p:extLst>
      <p:ext uri="{BB962C8B-B14F-4D97-AF65-F5344CB8AC3E}">
        <p14:creationId xmlns:p14="http://schemas.microsoft.com/office/powerpoint/2010/main" val="1740471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764A7-3010-4524-B0AC-D1359B17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" y="-286579"/>
            <a:ext cx="11728173" cy="4818823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30.</a:t>
            </a:r>
            <a:r>
              <a:rPr lang="ru-RU" dirty="0"/>
              <a:t> </a:t>
            </a:r>
            <a:r>
              <a:rPr lang="ru-RU" sz="2400" dirty="0"/>
              <a:t>Топливные </a:t>
            </a:r>
            <a:r>
              <a:rPr lang="ru-RU" sz="2400" dirty="0" err="1"/>
              <a:t>пеллеты</a:t>
            </a:r>
            <a:r>
              <a:rPr lang="ru-RU" sz="2400" dirty="0"/>
              <a:t> – это гранулы или брикеты, произведённые из стружек-опилок, лузги от семечек. В основном используются как топливо. За 10 лет Россия стала одним из ведущих мировых экспортёров топливных </a:t>
            </a:r>
            <a:r>
              <a:rPr lang="ru-RU" sz="2400" dirty="0" err="1"/>
              <a:t>пеллет</a:t>
            </a:r>
            <a:r>
              <a:rPr lang="ru-RU" sz="2400" dirty="0"/>
              <a:t>. Эта отрасль производства изначально создавалась как экспортно-ориентированная: около 90% продукции экспортируется. Основные предприятия отрасли сосредоточены в Ленинградской, Архангельской, Тверской, Новгородской, Вологодской областях, Красноярском и Хабаровском краях и Республике Карелия. </a:t>
            </a:r>
            <a:br>
              <a:rPr lang="ru-RU" sz="2400" dirty="0"/>
            </a:br>
            <a:r>
              <a:rPr lang="ru-RU" sz="2400" dirty="0"/>
              <a:t> </a:t>
            </a:r>
            <a:r>
              <a:rPr lang="ru-RU" sz="2400" b="1" dirty="0">
                <a:solidFill>
                  <a:srgbClr val="C00000"/>
                </a:solidFill>
              </a:rPr>
              <a:t>Какие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C00000"/>
                </a:solidFill>
              </a:rPr>
              <a:t>преимущества с точки зрения учёных-экологов имеет использование </a:t>
            </a:r>
            <a:r>
              <a:rPr lang="ru-RU" sz="2400" b="1" dirty="0" err="1">
                <a:solidFill>
                  <a:srgbClr val="C00000"/>
                </a:solidFill>
              </a:rPr>
              <a:t>пеллет</a:t>
            </a:r>
            <a:r>
              <a:rPr lang="ru-RU" sz="2400" b="1" dirty="0">
                <a:solidFill>
                  <a:srgbClr val="C00000"/>
                </a:solidFill>
              </a:rPr>
              <a:t> по сравнению с таким традиционным видом топлива, как уголь? </a:t>
            </a:r>
            <a:r>
              <a:rPr lang="ru-RU" sz="2400" dirty="0"/>
              <a:t>Укажите два преимущества.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92DD5-CED0-4DA5-B47F-19870D2DC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4066" y="3874776"/>
            <a:ext cx="3902766" cy="2870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0899E3-5D3E-4441-86B5-AC709F897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825" y="4272219"/>
            <a:ext cx="6460436" cy="24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772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764A7-3010-4524-B0AC-D1359B17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" y="-286578"/>
            <a:ext cx="11728173" cy="3374336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rgbClr val="C00000"/>
                </a:solidFill>
              </a:rPr>
              <a:t>30.</a:t>
            </a:r>
            <a:r>
              <a:rPr lang="ru-RU" sz="2000" dirty="0"/>
              <a:t> </a:t>
            </a:r>
            <a:r>
              <a:rPr lang="ru-RU" sz="2000" b="1" dirty="0"/>
              <a:t>Топливные </a:t>
            </a:r>
            <a:r>
              <a:rPr lang="ru-RU" sz="2000" b="1" dirty="0" err="1"/>
              <a:t>пеллеты</a:t>
            </a:r>
            <a:r>
              <a:rPr lang="ru-RU" sz="2000" b="1" dirty="0"/>
              <a:t> – это гранулы или брикеты, произведённые из стружек-опилок, лузги от семечек. В основном используются как топливо. За 10 лет Россия стала одним из ведущих мировых экспортёров топливных </a:t>
            </a:r>
            <a:r>
              <a:rPr lang="ru-RU" sz="2000" b="1" dirty="0" err="1"/>
              <a:t>пеллет</a:t>
            </a:r>
            <a:r>
              <a:rPr lang="ru-RU" sz="2000" b="1" dirty="0"/>
              <a:t>. Эта отрасль производства изначально создавалась как экспортно-ориентированная: около 90% продукции экспортируется. Основные предприятия отрасли сосредоточены в Ленинградской, Архангельской, Тверской, Новгородской, Вологодской областях, Красноярском и Хабаровском краях и Республике Карелия.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Какие</a:t>
            </a:r>
            <a:r>
              <a:rPr lang="ru-RU" sz="2000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преимущества с точки зрения учёных-экологов имеет использование </a:t>
            </a:r>
            <a:r>
              <a:rPr lang="ru-RU" sz="2000" b="1" dirty="0" err="1">
                <a:solidFill>
                  <a:srgbClr val="C00000"/>
                </a:solidFill>
              </a:rPr>
              <a:t>пеллет</a:t>
            </a:r>
            <a:r>
              <a:rPr lang="ru-RU" sz="2000" b="1" dirty="0">
                <a:solidFill>
                  <a:srgbClr val="C00000"/>
                </a:solidFill>
              </a:rPr>
              <a:t> по сравнению с таким традиционным видом топлива, как уголь? </a:t>
            </a:r>
            <a:r>
              <a:rPr lang="ru-RU" sz="2000" b="1" dirty="0"/>
              <a:t>Укажите два преимущества.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535CA1-10A5-479C-B841-3EAE04092D90}"/>
              </a:ext>
            </a:extLst>
          </p:cNvPr>
          <p:cNvSpPr/>
          <p:nvPr/>
        </p:nvSpPr>
        <p:spPr>
          <a:xfrm>
            <a:off x="212243" y="2832725"/>
            <a:ext cx="74278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arenR"/>
            </a:pPr>
            <a:r>
              <a:rPr lang="ru-RU" sz="2000" b="1" dirty="0" err="1"/>
              <a:t>Пеллеты</a:t>
            </a:r>
            <a:r>
              <a:rPr lang="ru-RU" sz="2000" b="1" dirty="0"/>
              <a:t>, о отличие от традиционного вида топлива (в данном случае угля), являются экологически более чистым видом топлива. </a:t>
            </a:r>
          </a:p>
          <a:p>
            <a:pPr marL="457200" indent="-457200" algn="just">
              <a:buAutoNum type="arabicParenR"/>
            </a:pPr>
            <a:r>
              <a:rPr lang="ru-RU" sz="2000" b="1" dirty="0"/>
              <a:t>Кроме того, </a:t>
            </a:r>
            <a:r>
              <a:rPr lang="ru-RU" sz="2000" b="1" dirty="0" err="1"/>
              <a:t>пеллеты</a:t>
            </a:r>
            <a:r>
              <a:rPr lang="ru-RU" sz="2000" b="1" dirty="0"/>
              <a:t> производят из отходов других производств, а уголь относится к категории </a:t>
            </a:r>
            <a:r>
              <a:rPr lang="ru-RU" sz="2000" b="1" dirty="0" err="1"/>
              <a:t>исчерпаемых</a:t>
            </a:r>
            <a:r>
              <a:rPr lang="ru-RU" sz="2000" b="1" dirty="0"/>
              <a:t> и </a:t>
            </a:r>
            <a:r>
              <a:rPr lang="ru-RU" sz="2000" b="1" dirty="0" err="1"/>
              <a:t>невозобновимых</a:t>
            </a:r>
            <a:r>
              <a:rPr lang="ru-RU" sz="2000" b="1" dirty="0"/>
              <a:t> ресурсов, количество запасов которого постоянно уменьшается.</a:t>
            </a:r>
          </a:p>
          <a:p>
            <a:pPr algn="just"/>
            <a:r>
              <a:rPr lang="ru-RU" sz="2000" b="1" dirty="0"/>
              <a:t>3) Хранить и перевозить </a:t>
            </a:r>
            <a:r>
              <a:rPr lang="ru-RU" sz="2000" b="1" dirty="0" err="1"/>
              <a:t>пеллеты</a:t>
            </a:r>
            <a:r>
              <a:rPr lang="ru-RU" sz="2000" b="1" dirty="0"/>
              <a:t> легче, чем традиционные виды топлива и </a:t>
            </a:r>
          </a:p>
          <a:p>
            <a:pPr algn="just"/>
            <a:r>
              <a:rPr lang="ru-RU" sz="2000" b="1" dirty="0"/>
              <a:t>4)  Их количества требуется меньше, а по теплоте сгорания они не уступают углю.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6B2425-C3BB-4039-BF45-7008282DE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04" y="2938743"/>
            <a:ext cx="4028453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115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0A07E-976C-417A-A197-D6F6745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41439"/>
            <a:ext cx="11926955" cy="1356057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30.</a:t>
            </a:r>
            <a:r>
              <a:rPr lang="ru-RU" dirty="0"/>
              <a:t> </a:t>
            </a:r>
            <a:r>
              <a:rPr lang="ru-RU" sz="3200" b="1" dirty="0"/>
              <a:t>Моря Дальнего Востока отличаются высокой </a:t>
            </a:r>
            <a:r>
              <a:rPr lang="ru-RU" sz="3200" b="1" dirty="0" err="1"/>
              <a:t>рыбопродуктивностью</a:t>
            </a:r>
            <a:r>
              <a:rPr lang="ru-RU" sz="3200" b="1" dirty="0"/>
              <a:t>. Объясните, что этому способствовало. Укажите две причины.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A0FF30E-FF0D-4209-AC43-655F15847AA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6225" y="2578998"/>
            <a:ext cx="5329774" cy="3424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2E325A-EE7B-4333-8CF0-9C62E96C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368" y="2578998"/>
            <a:ext cx="5136356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730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0A07E-976C-417A-A197-D6F6745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41439"/>
            <a:ext cx="11926955" cy="1356057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30.</a:t>
            </a:r>
            <a:r>
              <a:rPr lang="ru-RU" dirty="0"/>
              <a:t> </a:t>
            </a:r>
            <a:r>
              <a:rPr lang="ru-RU" sz="3200" b="1" dirty="0"/>
              <a:t>Моря Дальнего Востока отличаются высокой </a:t>
            </a:r>
            <a:r>
              <a:rPr lang="ru-RU" sz="3200" b="1" dirty="0" err="1"/>
              <a:t>рыбопродуктивностью</a:t>
            </a:r>
            <a:r>
              <a:rPr lang="ru-RU" sz="3200" b="1" dirty="0"/>
              <a:t>. Объясните, что этому способствовало. Укажите две причины.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0B29A1-1A80-4583-843D-BEF792CE3A9F}"/>
              </a:ext>
            </a:extLst>
          </p:cNvPr>
          <p:cNvSpPr/>
          <p:nvPr/>
        </p:nvSpPr>
        <p:spPr>
          <a:xfrm>
            <a:off x="132522" y="1714430"/>
            <a:ext cx="114896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1) Морская вода морей Дальнего Востока сравнительно богаче органическими веществами, приносимыми реками.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/>
              <a:t>2) Морская вода морей Дальнего Востока в силу климатических условий имеет низкие температуры, что способствует её насыщению кислородом.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9F0A0D-78DE-4543-8F20-27FBC1D2F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3898818"/>
            <a:ext cx="4927834" cy="2817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A15BC-E4A8-4BE9-BE59-5E2623FD2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982" y="3870356"/>
            <a:ext cx="5009322" cy="28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33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0D57E-0E9D-434F-B2D3-1D069BF9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5" y="-437321"/>
            <a:ext cx="11834190" cy="4094922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</a:rPr>
              <a:t>30.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400" b="1" dirty="0"/>
              <a:t>В августе 2018 г в результате наводнений, вызванных проливными дождями в </a:t>
            </a:r>
            <a:r>
              <a:rPr lang="ru-RU" sz="2400" b="1" dirty="0" err="1"/>
              <a:t>бангладеш</a:t>
            </a:r>
            <a:r>
              <a:rPr lang="ru-RU" sz="2400" b="1" dirty="0"/>
              <a:t>, пострадали тысячи людей, стихия нанесла огромные убытки хозяйству страны. Каждый год в конце лета и в начале осени, когда суша сильно прогревается, реки в разных частях страны выходят из берегов, но в последние годы удары стихии стали особенно сильными.  Ученые связывают это с глобальными изменениями климата, наблюдаемыми на нашей планете. </a:t>
            </a:r>
            <a:r>
              <a:rPr lang="ru-RU" sz="2400" b="1" dirty="0">
                <a:solidFill>
                  <a:srgbClr val="C00000"/>
                </a:solidFill>
              </a:rPr>
              <a:t>Объясните, какая связь существует прогревом суши в конце лета и выпадением дождей на территории, о которой говорится в тексте.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F3F21E-DB65-482D-B800-3253843E7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8217" y="3342124"/>
            <a:ext cx="4393096" cy="3379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78E6AC-D012-4219-9CBA-728DC458D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944" y="3298512"/>
            <a:ext cx="4576969" cy="34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854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0D57E-0E9D-434F-B2D3-1D069BF9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5" y="-914399"/>
            <a:ext cx="11834190" cy="4094922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rgbClr val="C00000"/>
                </a:solidFill>
              </a:rPr>
              <a:t>30.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В августе 2018 г в результате наводнений, вызванных проливными дождями в </a:t>
            </a:r>
            <a:r>
              <a:rPr lang="ru-RU" sz="2000" b="1" dirty="0" err="1"/>
              <a:t>бангладеш</a:t>
            </a:r>
            <a:r>
              <a:rPr lang="ru-RU" sz="2000" b="1" dirty="0"/>
              <a:t>, пострадали тысячи людей, стихия нанесла огромные убытки хозяйству страны. Каждый год в конце лета и в начале осени, когда суша сильно прогревается, реки в разных частях страны выходят из берегов, но в последние годы удары стихии стали особенно сильными.  Ученые связывают это с глобальными изменениями климата, наблюдаемыми на нашей планете. </a:t>
            </a:r>
            <a:r>
              <a:rPr lang="ru-RU" sz="2000" b="1" dirty="0">
                <a:solidFill>
                  <a:srgbClr val="C00000"/>
                </a:solidFill>
              </a:rPr>
              <a:t>Объясните, какая связь существует прогревом суши в конце лета и выпадением дождей на территории, о которой говорится в тексте.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67FDC-E440-4126-B631-763008BC709B}"/>
              </a:ext>
            </a:extLst>
          </p:cNvPr>
          <p:cNvSpPr txBox="1"/>
          <p:nvPr/>
        </p:nvSpPr>
        <p:spPr>
          <a:xfrm>
            <a:off x="384313" y="2480899"/>
            <a:ext cx="61755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ru-RU" sz="2400" b="1" dirty="0"/>
              <a:t>В результате прогрева суши в конце лета над сушей атмосферное давление понижается и усиливается разница в атмосферном давлении между сушей и океаном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Из-за разности в атмосферном давлении ветры устремляются с океана на сушу</a:t>
            </a:r>
          </a:p>
          <a:p>
            <a:pPr marL="342900" indent="-342900" algn="just">
              <a:buAutoNum type="arabicParenR"/>
            </a:pPr>
            <a:r>
              <a:rPr lang="ru-RU" sz="2400" b="1" dirty="0"/>
              <a:t>Ветры с океана приносят большое количество осадков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3FD7BE-1FE6-4977-8709-419CF0F2B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8549"/>
          <a:stretch/>
        </p:blipFill>
        <p:spPr>
          <a:xfrm>
            <a:off x="6765235" y="2800389"/>
            <a:ext cx="5142781" cy="243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3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616A1-961A-4C35-A5E5-39B809CDC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009"/>
            <a:ext cx="11966712" cy="1815548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sz="2700" b="1" dirty="0"/>
              <a:t>На рисунке показан профиль, проведённый через находящийся в Индийском океане остров по параллели 22° </a:t>
            </a:r>
            <a:r>
              <a:rPr lang="ru-RU" sz="2700" b="1" dirty="0" err="1"/>
              <a:t>ю.ш</a:t>
            </a:r>
            <a:r>
              <a:rPr lang="ru-RU" sz="2700" b="1" dirty="0"/>
              <a:t>. </a:t>
            </a:r>
            <a:r>
              <a:rPr lang="ru-RU" sz="2700" b="1" dirty="0">
                <a:solidFill>
                  <a:srgbClr val="C00000"/>
                </a:solidFill>
              </a:rPr>
              <a:t>Определите, в каком из пунктов, обозначенных на профиле буквами A, Б, B и Г, будет выпадать наибольшее количество атмосферных осадков?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A685FDE-92A8-4F0E-91C2-1D5470B193C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384" y="1955379"/>
            <a:ext cx="8339232" cy="21120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2F6784-EB09-4D9B-B2BB-64BF0DC3753D}"/>
              </a:ext>
            </a:extLst>
          </p:cNvPr>
          <p:cNvSpPr/>
          <p:nvPr/>
        </p:nvSpPr>
        <p:spPr>
          <a:xfrm>
            <a:off x="225288" y="4290310"/>
            <a:ext cx="11966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1) наибольшее количество атмосферных осадков будет выпадать в пункте В.</a:t>
            </a:r>
          </a:p>
          <a:p>
            <a:r>
              <a:rPr lang="ru-RU" sz="2400" b="1" dirty="0"/>
              <a:t>2) Пункт В находится на наветренном склоне в зоне действия юго-восточных пассатов;</a:t>
            </a:r>
          </a:p>
          <a:p>
            <a:r>
              <a:rPr lang="ru-RU" sz="2400" b="1" dirty="0"/>
              <a:t>3) пункт В расположен выше пункта Г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3EB293-4F51-4703-9F97-0725FF493542}"/>
              </a:ext>
            </a:extLst>
          </p:cNvPr>
          <p:cNvSpPr/>
          <p:nvPr/>
        </p:nvSpPr>
        <p:spPr>
          <a:xfrm>
            <a:off x="311425" y="5878100"/>
            <a:ext cx="11569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</a:rPr>
              <a:t>??? А в каком пункте будет выпадать наименьшее количество осадков?</a:t>
            </a:r>
          </a:p>
        </p:txBody>
      </p:sp>
    </p:spTree>
    <p:extLst>
      <p:ext uri="{BB962C8B-B14F-4D97-AF65-F5344CB8AC3E}">
        <p14:creationId xmlns:p14="http://schemas.microsoft.com/office/powerpoint/2010/main" val="360346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35F0F-3620-4766-8DA4-32DABF0F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31" y="226630"/>
            <a:ext cx="11827824" cy="4987153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smtClean="0">
                <a:solidFill>
                  <a:srgbClr val="C00000"/>
                </a:solidFill>
              </a:rPr>
              <a:t>30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r>
              <a:rPr lang="ru-RU" sz="2400" b="1" dirty="0" smtClean="0"/>
              <a:t> С </a:t>
            </a:r>
            <a:r>
              <a:rPr lang="ru-RU" sz="2400" b="1" dirty="0"/>
              <a:t>развитием зоны Севера и территории Дальнего Востока возобновляемая энергетика приобретает особое значение. Во многих отдалённых регионах использование ВИЭ (</a:t>
            </a:r>
            <a:r>
              <a:rPr lang="ru-RU" sz="2400" b="1" dirty="0" err="1"/>
              <a:t>возобновимых</a:t>
            </a:r>
            <a:r>
              <a:rPr lang="ru-RU" sz="2400" b="1" dirty="0"/>
              <a:t> источников энергии) существенно экономит расходы на производство электроэнергии, так как не нужно завозить дизельное топливо и другие традиционные энергоносители. Уже сегодня эти решения показали свою экономическую эффективность и целесообразность. Во многих регионах России в настоящее время действуют солнечные, ветровые и геотермальные электростанции. В зависимости от географических особенностей территории в разных регионах целесообразно создавать электростанции, использующие разные ВИЭ, каждый из которых имеет свои преимущества или недостатки. Укажите два преимущества геотермальных электростанций по сравнению с ветровыми и солнечными электростанциями.</a:t>
            </a:r>
          </a:p>
        </p:txBody>
      </p:sp>
    </p:spTree>
    <p:extLst>
      <p:ext uri="{BB962C8B-B14F-4D97-AF65-F5344CB8AC3E}">
        <p14:creationId xmlns:p14="http://schemas.microsoft.com/office/powerpoint/2010/main" val="9710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35B01-1B0D-4ECB-BDE5-88211F46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273960"/>
            <a:ext cx="11807687" cy="1596177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>
                <a:solidFill>
                  <a:srgbClr val="C00000"/>
                </a:solidFill>
              </a:rPr>
              <a:t>29.</a:t>
            </a:r>
            <a:r>
              <a:rPr lang="ru-RU" dirty="0"/>
              <a:t> </a:t>
            </a:r>
            <a:r>
              <a:rPr lang="ru-RU" sz="3100" b="1" dirty="0"/>
              <a:t>Ряд учёных указывают, что участившиеся в последние годы катастрофические стихийные бедствия в Индонезии напрямую связаны с уничтожением лесов в горных районах страны. </a:t>
            </a:r>
            <a:r>
              <a:rPr lang="ru-RU" sz="3100" b="1" dirty="0">
                <a:solidFill>
                  <a:srgbClr val="C00000"/>
                </a:solidFill>
              </a:rPr>
              <a:t>Укажите два вида стихийных бедствий, которые могут быть связаны с уничтожением лесов в горных районах.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551AF3-9882-42C6-B833-A16749AB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373" y="3275493"/>
            <a:ext cx="5128591" cy="34123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C19D1-1F76-4137-896D-882ED24F3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2016" y="3275494"/>
            <a:ext cx="5485004" cy="34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79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35B01-1B0D-4ECB-BDE5-88211F46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709"/>
            <a:ext cx="11807687" cy="1596177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29.</a:t>
            </a:r>
            <a:r>
              <a:rPr lang="ru-RU" b="1" dirty="0"/>
              <a:t> </a:t>
            </a:r>
            <a:r>
              <a:rPr lang="ru-RU" sz="2700" b="1" dirty="0"/>
              <a:t>Ряд учёных указывают, что участившиеся в последние годы катастрофические стихийные бедствия в Индонезии напрямую связаны с уничтожением лесов в горных районах страны. </a:t>
            </a:r>
            <a:r>
              <a:rPr lang="ru-RU" sz="2700" b="1" dirty="0">
                <a:solidFill>
                  <a:srgbClr val="C00000"/>
                </a:solidFill>
              </a:rPr>
              <a:t>Укажите два вида стихийных бедствий, которые могут быть связаны с уничтожением лесов в горных районах.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DB70FA-12BB-471E-A6E4-53BBDE5F35B0}"/>
              </a:ext>
            </a:extLst>
          </p:cNvPr>
          <p:cNvSpPr/>
          <p:nvPr/>
        </p:nvSpPr>
        <p:spPr>
          <a:xfrm>
            <a:off x="265044" y="1949321"/>
            <a:ext cx="68778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1. Оголение склонов гор приводит к тому, что выпадающие в горах дожди сразу, не задерживаясь корнями деревьев, попадают в реки, вызывая резкий подъём воды наводнения.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/>
              <a:t>2. Потоки воды, стремясь вниз по склонам, увлекают с собой горные породы, что приводит к образованию грязекаменных потоков - селей, сметающих все на своем пути.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8EBB3D-3AF7-41B5-91CA-7664E97DA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0379" y="1533819"/>
            <a:ext cx="4147928" cy="23332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887302-A781-49EF-854A-89D760DDE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379" y="4073387"/>
            <a:ext cx="4166446" cy="23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55865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1500</TotalTime>
  <Words>5469</Words>
  <Application>Microsoft Office PowerPoint</Application>
  <PresentationFormat>Широкоэкранный</PresentationFormat>
  <Paragraphs>273</Paragraphs>
  <Slides>70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3" baseType="lpstr">
      <vt:lpstr>Arial</vt:lpstr>
      <vt:lpstr>Tw Cen MT</vt:lpstr>
      <vt:lpstr>Капля</vt:lpstr>
      <vt:lpstr>Презентация к занятию готовимся к ЕГЭ по географии. Задания с2, с3</vt:lpstr>
      <vt:lpstr>29. Определите, в каком из промышленных центров, обозначенных на карте буквами А и В, будет наблюдаться бóльшее загрязнение атмосферы. Для обоснования своего ответа приведите два довода.</vt:lpstr>
      <vt:lpstr>29. Определите, в каком из промышленных центров, обозначенных на карте буквами А и В, будет наблюдаться бóльшее загрязнение атмосферы. Для обоснования своего ответа приведите два довода.</vt:lpstr>
      <vt:lpstr>29. На рисунке показаны климатодиаграммы, характеризующие климат пунктов А и Б, расположенных в Европе примерно на одинаковой широте и одинаковой высоте над уровнем моря.  Определите, какой из этих пунктов расположен западнее. </vt:lpstr>
      <vt:lpstr>29. На рисунке показаны климатодиаграммы, характеризующие климат пунктов А и Б, расположенных в Европе примерно на одинаковой широте и одинаковой высоте над уровнем моря.  Определите, какой из этих пунктов расположен западнее. </vt:lpstr>
      <vt:lpstr>29. На рисунке показан профиль, проведённый через находящийся в Индийском океане остров по параллели 22° ю.ш. Определите, в каком из пунктов, обозначенных на профиле буквами A, Б, B и Г, будет выпадать наибольшее количество атмосферных осадков?</vt:lpstr>
      <vt:lpstr>29. На рисунке показан профиль, проведённый через находящийся в Индийском океане остров по параллели 22° ю.ш. Определите, в каком из пунктов, обозначенных на профиле буквами A, Б, B и Г, будет выпадать наибольшее количество атмосферных осадков?</vt:lpstr>
      <vt:lpstr>29. Ряд учёных указывают, что участившиеся в последние годы катастрофические стихийные бедствия в Индонезии напрямую связаны с уничтожением лесов в горных районах страны. Укажите два вида стихийных бедствий, которые могут быть связаны с уничтожением лесов в горных районах.</vt:lpstr>
      <vt:lpstr>29. Ряд учёных указывают, что участившиеся в последние годы катастрофические стихийные бедствия в Индонезии напрямую связаны с уничтожением лесов в горных районах страны. Укажите два вида стихийных бедствий, которые могут быть связаны с уничтожением лесов в горных районах.</vt:lpstr>
      <vt:lpstr>29. По данным мчс россии в последние годы участились катастрофические наводнения в бассейнах рек восточной сибири. В то же время отмечается более длительное и значительное понижение уровня воды в реках в период летней межени, что создает значительные проблемы для судоходства. Среди причин такого усиления неравномерности распределения стока по сезонам года специалисты называют бесконтрольную вырубку лесов в бассейнах этих рек. Объясните, как вырубка лесов может усилить неравномерность распределения речного стока по сезонам. Укажите две причины.</vt:lpstr>
      <vt:lpstr>29. По данным мчс россии в последние годы участились катастрофические наводнения в бассейнах рек восточной сибири. В то же время отмечается более длительное и значительное понижение уровня воды в реках в период летней межени, что создает значительные проблемы для судоходства. Среди причин такого усиления неравномерности распределения стока по сезонам года специалисты называют бесконтрольную вырубку лесов в бассейнах этих рек.  Объясните, как вырубка лесов может усилить неравномерность распределения речного стока по сезонам. Укажите две причины.</vt:lpstr>
      <vt:lpstr>29. В таблице представлены данные, характеризующие изменения демографической ситуации Бразилии. Проанализируйте эти данные и спрогнозируйте, как к 2025 г. изменится (увеличится или уменьшится) доля лиц пожилого возраста в общей численности населения этой страны. Для обоснования своего ответа приведите два довода.</vt:lpstr>
      <vt:lpstr>29. В таблице представлены данные, характеризующие изменения демографической ситуации Бразилии. Проанализируйте эти данные и спрогнозируйте, как к 2025 г. изменится (увеличится или уменьшится) доля лиц пожилого возраста в общей численности населения этой страны. Для обоснования своего ответа приведите два довода.</vt:lpstr>
      <vt:lpstr>29. Определите, в каком из 13 климатических поясов Земли расположен пункт, климат которого показан на климатограмме. Для обоснования Вашего ответа приведите два довода.</vt:lpstr>
      <vt:lpstr>29. Определите, в каком из 13 климатических поясов Земли расположен пункт, климат которого показан на климатограмме. Для обоснования Вашего ответа приведите два довода.</vt:lpstr>
      <vt:lpstr>29. Почему на территории ставропольской возвышенности большое значение имеет создание полезащитных лесополос? Укажите две причины.</vt:lpstr>
      <vt:lpstr>29. Почему на территории ставропольской возвышенности большое значение имеет создание полезащитных лесополос? Укажите две причины.</vt:lpstr>
      <vt:lpstr>29. Калининградский завод «автотор» – одно из крупных предприятий автомобилестроения россии: с конвейера «автотор» сходит каждый девятый автомобиль в стране. На заводе производится сборка автомобилей многих ведущих компаний мира. Какие географические особенности калининградский области способствует успешному развитию автомобилестроения? Укажите две особенности. </vt:lpstr>
      <vt:lpstr>29. Калининградский завод «автотор» – одно из крупных предприятий автомобилестроения россии: с конвейера «автотор» сходит каждый девятый автомобиль в стране. На заводе производится сборка автомобилей многих ведущих компаний мира. Какие географические особенности калининградский области способствует успешному развитию автомобилестроения? Укажите две особенности. </vt:lpstr>
      <vt:lpstr>29. В последнее десятилетие в литве существенно снизилась рождаемость и наблюдается естественная убыль населения. Правительство страны считает, что сложившаяся ситуация может породить серьезные экономические проблемы для страны. Назовите звенья цепочки связей между уменьшением рождаемости населения и возможными социально-экономическими проблемами, обозначенными на схеме цифрами 2 и 3.</vt:lpstr>
      <vt:lpstr>29. В последнее десятилетие в литве существенно снизилась рождаемость и наблюдается естественная убыль населения. Правительство страны считает, что сложившаяся ситуация может породить серьезные экономические проблемы для страны. Назовите звенья цепочки связей между уменьшением рождаемости населения и возможными социально-экономическими проблемами, обозначенными на схеме цифрами 2 и 3.</vt:lpstr>
      <vt:lpstr>30. Рост спроса на металл в Ростовской области и соседних с ней регионах был главной причиной создания в последние годы на её территории современных электрометаллургических предприятий суммарной мощностью более 1 млн т стального проката в год. Какие особенности хозяйства Ростовской области (кроме наличия потребителей металла) делают экономически целесообразным размещение в ней электрометаллургических производств? Укажите две особенности.</vt:lpstr>
      <vt:lpstr>30. Рост спроса на металл в Ростовской области и соседних с ней регионах был главной причиной создания в последние годы на её территории современных электрометаллургических предприятий суммарной мощностью более 1 млн т стального проката в год. Какие особенности хозяйства Ростовской области (кроме наличия потребителей металла) делают экономически целесообразным размещение в ней электрометаллургических производств? Укажите две особенности.</vt:lpstr>
      <vt:lpstr>30. Размещению в Сегеже (Республика Карелия) крупного целлюлозно-бумажного комбината способствовало наличие дешёвой электроэнергии и удобство транспортировки готовой продукции. Какие особенности природно-ресурсной базы Карелии также способствовали размещению в Сегеже крупного ЦБК? Укажите две особенности. </vt:lpstr>
      <vt:lpstr>30. Размещению в Сегеже (Республика Карелия) крупного целлюлозно-бумажного комбината способствовало наличие дешёвой электроэнергии и удобство транспортировки готовой продукции. Какие особенности природно-ресурсной базы Карелии также способствовали размещению в Сегеже крупного ЦБК? Укажите две особенности. </vt:lpstr>
      <vt:lpstr>30. Повышение среднегодовых показателей температуры воздуха в разных частях планеты происходит с разной скоростью. При этом северные районы россии являются рекордсменом по темпам потепления, сообщает «РИА Новости» со ссылкой на данные мчс россии. Темпы роста среднегодовых показателей температуры воздуха здесь в 2-2.5 раза выше. Специалисты полагают, что к концу века среднегодовая температура на севере россии поднимется на 7 °С, что повлечет оттаивание многолетней мерзлоты  и разрушение построек. По данным представителя департамента гражданской защиты мчс россии, четвертая часть жилых домов якутска и воркуты может подвергнуться разрушению. Предложите две меры, которые позволят не допустить разрушение уже построенных домов и которые следует использовать при строительстве новых зданий.</vt:lpstr>
      <vt:lpstr>30. Повышение среднегодовых показателей температуры воздуха в разных частях планеты происходит с разной скоростью. При этом северные районы россии являются рекордсменом по темпам потепления, сообщает «РИА Новости» со ссылкой на данные мчс россии. Темпы роста среднегодовых показателей температуры воздуха здесь в 2-2.5 раза выше. Специалисты полагают, что к концу века среднегодовая температура на севере россии поднимется на 7 °С, что повлечет оттаивание многолетней мерзлоты  и разрушение построек. По данным представителя департамента гражданской защиты мчс россии, четвертая часть жилых домов якутска и воркуты может подвергнуться разрушению. Предложите две меры, которые позволят не допустить разрушение уже построенных домов и которые следует использовать при строительстве новых зданий.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30. В XX в. Изменилась технология лесозаготовок – на смену выборочным рубкам, при которых заготавливались только лучшие деревья, пришли сплошные рубки. При этом естественные хвойные леса исчезали, уступая место массивам заболачивавшихся вырубок. Почему в тайге европейского севера при сплошной вырубке леса с использованием тяжелой техники происходит заболачивание территории? Укажите две причины.</vt:lpstr>
      <vt:lpstr>30. В XX в. Изменилась технология лесозаготовок – на смену выборочным рубкам, при которых заготавливались только лучшие деревья, пришли сплошные рубки. При этом естественные хвойные леса исчезали, уступая место массивам заболачивавшихся вырубок. Почему в тайге европейского севера при сплошной вырубке леса с использованием тяжелой техники происходит заболачивание территории? Укажите две причины.</vt:lpstr>
      <vt:lpstr>Презентация PowerPoint</vt:lpstr>
      <vt:lpstr>  Рассуждения оба участка расположены на склоне холмов, но участок 1 расположен на южном склоне, а участок 2 – на северном южный склон освещается и нагревается солнцем больше, поэтому там раньше сходит снег, что важно для фермера участок должен быть ближе к дороге, чтобы фермеру было удобно вывозить урожай     </vt:lpstr>
      <vt:lpstr>Презентация PowerPoint</vt:lpstr>
      <vt:lpstr>Презентация PowerPoint</vt:lpstr>
      <vt:lpstr>Объясните, почему в пустыне намиб суммарная солнечная радиация в июне меньше, чем в ливийской пустыне. Укажите две причины.</vt:lpstr>
      <vt:lpstr>Объясните, почему в пустыне намиб суммарная солнечная радиация в июне меньше, чем в ливийской пустыне. Укажите две причины.</vt:lpstr>
      <vt:lpstr>Презентация PowerPoint</vt:lpstr>
      <vt:lpstr>Презентация PowerPoint</vt:lpstr>
      <vt:lpstr>30. Объясните, почему в пункте, обозначенном на карте Африки буквой В, выпадает значительно больше атмосферных осадков, чем в пункте А. Укажите две причины.</vt:lpstr>
      <vt:lpstr>30. Объясните, почему в пункте, обозначенном на карте Африки буквой В, выпадает значительно больше атмосферных осадков, чем в пункте А. Укажите две причины.</vt:lpstr>
      <vt:lpstr>30. Топливные пеллеты – это гранулы или брикеты, произведённые из стружек-опилок, лузги от семечек. В основном используются как топливо. За 10 лет Россия стала одним из ведущих мировых экспортёров топливных пеллет. Эта отрасль производства изначально создавалась как экспортно-ориентированная: около 90% продукции экспортируется. Основные предприятия отрасли сосредоточены в Ленинградской, Архангельской, Тверской, Новгородской, Вологодской областях, Красноярском и Хабаровском краях и Республике Карелия.   Какие преимущества с точки зрения учёных-экологов имеет использование пеллет по сравнению с таким традиционным видом топлива, как уголь? Укажите два преимущества.</vt:lpstr>
      <vt:lpstr>30. Топливные пеллеты – это гранулы или брикеты, произведённые из стружек-опилок, лузги от семечек. В основном используются как топливо. За 10 лет Россия стала одним из ведущих мировых экспортёров топливных пеллет. Эта отрасль производства изначально создавалась как экспортно-ориентированная: около 90% продукции экспортируется. Основные предприятия отрасли сосредоточены в Ленинградской, Архангельской, Тверской, Новгородской, Вологодской областях, Красноярском и Хабаровском краях и Республике Карелия. Какие преимущества с точки зрения учёных-экологов имеет использование пеллет по сравнению с таким традиционным видом топлива, как уголь? Укажите два преимущества.</vt:lpstr>
      <vt:lpstr>30. Моря Дальнего Востока отличаются высокой рыбопродуктивностью. Объясните, что этому способствовало. Укажите две причины.</vt:lpstr>
      <vt:lpstr>30. Моря Дальнего Востока отличаются высокой рыбопродуктивностью. Объясните, что этому способствовало. Укажите две причины.</vt:lpstr>
      <vt:lpstr>30. В августе 2018 г в результате наводнений, вызванных проливными дождями в бангладеш, пострадали тысячи людей, стихия нанесла огромные убытки хозяйству страны. Каждый год в конце лета и в начале осени, когда суша сильно прогревается, реки в разных частях страны выходят из берегов, но в последние годы удары стихии стали особенно сильными.  Ученые связывают это с глобальными изменениями климата, наблюдаемыми на нашей планете. Объясните, какая связь существует прогревом суши в конце лета и выпадением дождей на территории, о которой говорится в тексте. </vt:lpstr>
      <vt:lpstr>30. В августе 2018 г в результате наводнений, вызванных проливными дождями в бангладеш, пострадали тысячи людей, стихия нанесла огромные убытки хозяйству страны. Каждый год в конце лета и в начале осени, когда суша сильно прогревается, реки в разных частях страны выходят из берегов, но в последние годы удары стихии стали особенно сильными.  Ученые связывают это с глобальными изменениями климата, наблюдаемыми на нашей планете. Объясните, какая связь существует прогревом суши в конце лета и выпадением дождей на территории, о которой говорится в тексте. </vt:lpstr>
      <vt:lpstr>30. С развитием зоны Севера и территории Дальнего Востока возобновляемая энергетика приобретает особое значение. Во многих отдалённых регионах использование ВИЭ (возобновимых источников энергии) существенно экономит расходы на производство электроэнергии, так как не нужно завозить дизельное топливо и другие традиционные энергоносители. Уже сегодня эти решения показали свою экономическую эффективность и целесообразность. Во многих регионах России в настоящее время действуют солнечные, ветровые и геотермальные электростанции. В зависимости от географических особенностей территории в разных регионах целесообразно создавать электростанции, использующие разные ВИЭ, каждый из которых имеет свои преимущества или недостатки. Укажите два преимущества геотермальных электростанций по сравнению с ветровыми и солнечными электростанциями.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НегодинаИ</dc:creator>
  <cp:lastModifiedBy>Инна Сергеевна Негодина</cp:lastModifiedBy>
  <cp:revision>168</cp:revision>
  <dcterms:created xsi:type="dcterms:W3CDTF">2017-01-24T12:28:03Z</dcterms:created>
  <dcterms:modified xsi:type="dcterms:W3CDTF">2020-06-11T03:35:00Z</dcterms:modified>
</cp:coreProperties>
</file>