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1"/>
  </p:notesMasterIdLst>
  <p:sldIdLst>
    <p:sldId id="257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68F1B-0F98-4BBC-BA96-1B13A404541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D9A71-F033-4B99-8AA5-EA2BE5D1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7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3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3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4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3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096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84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700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33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346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657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871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61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606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171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00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1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7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5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82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2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29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09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7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6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89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2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0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09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93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12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96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46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56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1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30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90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40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05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61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67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73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5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2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2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75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6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4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58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2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38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38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28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2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10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5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4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89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10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94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8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19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68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87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06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39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5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7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0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341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49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29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24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4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96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79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4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7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787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7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59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45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58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129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38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48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88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9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71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44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40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89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1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442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006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01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480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607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4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596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05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567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8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3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458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764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397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525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269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1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3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1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7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4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8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9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5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9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029" y="4221088"/>
            <a:ext cx="5796136" cy="12961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О преподавании </a:t>
            </a:r>
            <a:r>
              <a:rPr lang="ru-RU" sz="2000" dirty="0"/>
              <a:t>в общеобразовательных организациях учебного предмета «Математика» в 2018/2019 учебном году в классах углубленного и профильного уровней</a:t>
            </a:r>
            <a:endParaRPr lang="ru-RU" sz="2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2880320" cy="1440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Шумская Л. А.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Старший преподаватель ЕМО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ТОИПКРО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221088"/>
            <a:ext cx="5760640" cy="148417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ru-RU" sz="30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ВСЕГО </a:t>
            </a: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ДОБРОГО</a:t>
            </a: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!</a:t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ЗДОРОВЬЯ  И УСПЕХОВ!</a:t>
            </a: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ru-RU" sz="3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2592288" cy="1024136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Шумская Л. А. 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Старший преподаватель ЕМО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ТОИПКРО</a:t>
            </a:r>
          </a:p>
        </p:txBody>
      </p:sp>
    </p:spTree>
    <p:extLst>
      <p:ext uri="{BB962C8B-B14F-4D97-AF65-F5344CB8AC3E}">
        <p14:creationId xmlns:p14="http://schemas.microsoft.com/office/powerpoint/2010/main" val="16089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23748"/>
            <a:ext cx="7772400" cy="17965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Как получаются </a:t>
            </a:r>
            <a:r>
              <a:rPr lang="ru-RU" sz="3600" smtClean="0">
                <a:solidFill>
                  <a:srgbClr val="C00000"/>
                </a:solidFill>
              </a:rPr>
              <a:t>любители 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математических задач?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84975" cy="439248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BuSan"/>
              </a:rPr>
              <a:t>Увлекся </a:t>
            </a:r>
            <a:r>
              <a:rPr lang="ru-RU" sz="2400" dirty="0">
                <a:solidFill>
                  <a:srgbClr val="000000"/>
                </a:solidFill>
                <a:latin typeface="BuSan"/>
              </a:rPr>
              <a:t>математикой в 6 классе, когда преподаватели стали приглашать участвовать в различных соревнованиях. Ездил в Москву на олимпиады: Московская математическая, Турнир городов, математические бои</a:t>
            </a:r>
            <a:r>
              <a:rPr lang="ru-RU" sz="2400" dirty="0" smtClean="0">
                <a:solidFill>
                  <a:srgbClr val="000000"/>
                </a:solidFill>
                <a:latin typeface="BuSan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BuSan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BuSan"/>
              </a:rPr>
              <a:t>начальной школе ходил на кружок по математике. Затем поехал в математический лагерь, и там попал в самую сильную </a:t>
            </a:r>
            <a:r>
              <a:rPr lang="ru-RU" sz="2400" dirty="0" smtClean="0">
                <a:solidFill>
                  <a:srgbClr val="000000"/>
                </a:solidFill>
                <a:latin typeface="BuSan"/>
              </a:rPr>
              <a:t>группу.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BuSan"/>
              </a:rPr>
              <a:t>Участие в олимпиадах стало семейной традицией: «У меня есть замечательный брат, который ходил в тот же кружок </a:t>
            </a:r>
            <a:r>
              <a:rPr lang="ru-RU" sz="2400" dirty="0" smtClean="0">
                <a:solidFill>
                  <a:srgbClr val="000000"/>
                </a:solidFill>
                <a:latin typeface="BuSan"/>
              </a:rPr>
              <a:t>.Родители </a:t>
            </a:r>
            <a:r>
              <a:rPr lang="ru-RU" sz="2400" dirty="0">
                <a:solidFill>
                  <a:srgbClr val="000000"/>
                </a:solidFill>
                <a:latin typeface="BuSan"/>
              </a:rPr>
              <a:t>заранее понимали, что из меня, возможно, что-то выйдет».|</a:t>
            </a:r>
            <a:endParaRPr lang="ru-RU" sz="2400" dirty="0" smtClean="0">
              <a:solidFill>
                <a:srgbClr val="000000"/>
              </a:solidFill>
              <a:latin typeface="BuS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BuS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</a:rPr>
              <a:t>5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0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23748"/>
            <a:ext cx="7772400" cy="17965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Как получаются победители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математических олимпиад?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84975" cy="4392488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BuSan"/>
              </a:rPr>
              <a:t>Математикой увлекся ещё в начальной школе, на кружках</a:t>
            </a:r>
            <a:r>
              <a:rPr lang="ru-RU" sz="2400" dirty="0" smtClean="0">
                <a:solidFill>
                  <a:srgbClr val="000000"/>
                </a:solidFill>
                <a:latin typeface="BuSan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BuSan"/>
              </a:rPr>
              <a:t>Увлекся математикой в 4 классе – по воскресеньям ходил на кружок вместе с братом</a:t>
            </a:r>
            <a:r>
              <a:rPr lang="ru-RU" sz="2400" dirty="0" smtClean="0">
                <a:solidFill>
                  <a:srgbClr val="000000"/>
                </a:solidFill>
                <a:latin typeface="BuSan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BuSan"/>
              </a:rPr>
              <a:t>Математикой на таком уровне восьмиклассник Осипов занимается всего два года – с тех пор, как его, одного из лучших учеников 54-й школы, отправили участвовать в тренинге, по итогам которого была сформирована городская команда по олимпиадной математике. В нее вошло только шесть человек – девятиклассники и он, мальчишка из 6-го… Ребята получили адресное сопровождение в рамках целевого проекта мэрии Томска «Олимпиадный тренинг» и начали активно готовиться.</a:t>
            </a:r>
            <a:endParaRPr lang="ru-RU" sz="2400" dirty="0" smtClean="0">
              <a:solidFill>
                <a:srgbClr val="000000"/>
              </a:solidFill>
              <a:latin typeface="BuS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</a:rPr>
              <a:t>5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30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23748"/>
            <a:ext cx="7772400" cy="17965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Пропедевтика курса «Математика</a:t>
            </a:r>
            <a:r>
              <a:rPr lang="ru-RU" sz="2800" dirty="0" smtClean="0">
                <a:solidFill>
                  <a:srgbClr val="C00000"/>
                </a:solidFill>
              </a:rPr>
              <a:t>»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в 5-6 классах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06" y="1268760"/>
            <a:ext cx="8821981" cy="496855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Устная олимпиада «Томские Афины»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Совенок, Юниорская олимпиада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Конференции: Старт в науку,</a:t>
            </a:r>
          </a:p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Математическое моделирование</a:t>
            </a:r>
          </a:p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задач естествознания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Эрудит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Математический марафон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Математические старты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mtClean="0">
                <a:solidFill>
                  <a:schemeClr val="accent3">
                    <a:lumMod val="50000"/>
                  </a:schemeClr>
                </a:solidFill>
              </a:rPr>
              <a:t>Математические кружки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</a:rPr>
              <a:t>5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38" y="422108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1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237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Реализация концепции развития математического образования в Томской области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06" y="1124744"/>
            <a:ext cx="8821981" cy="523160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Курсы повышения квалификации, в том числе в рамках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проекта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ТраекториУм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Конкурсы профессионального мастерства – поддержка на конкурсной основе лучших учителей математики через систему региональных и муниципальных профессиональных конкурсов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Региональная олимпиада учителей в области математического образования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Ассоциация  учителей математики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</a:rPr>
              <a:t>5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5498280" cy="365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27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237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Реализация концепции развития математического образования в Томской области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06" y="1124744"/>
            <a:ext cx="8821981" cy="523160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Дистанционные олимпиады для педагогов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Дистанционные олимпиады для обучающихся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Математические бои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Чемпионаты по математике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«PIFAGOR.RU»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Авторские семинары по различным УМК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Зимние, весенние, летние, осенние физико- математические школы ТГУ, ТГПУ, в Северске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</a:rPr>
              <a:t>5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026" name="Picture 2" descr="http://portal.tpu.ru:7777/portal/pls/portal/docs/1/122214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22111"/>
            <a:ext cx="3744416" cy="24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78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237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Реализация концепции развития математического образования в Томской области</a:t>
            </a:r>
            <a:endParaRPr lang="ru-RU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2506" y="1268760"/>
                <a:ext cx="8821981" cy="5087590"/>
              </a:xfrm>
            </p:spPr>
            <p:txBody>
              <a:bodyPr>
                <a:normAutofit fontScale="85000" lnSpcReduction="20000"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Организация информационной поддержки </a:t>
                </a:r>
                <a:r>
                  <a:rPr lang="ru-RU" sz="2800" dirty="0">
                    <a:solidFill>
                      <a:schemeClr val="accent3">
                        <a:lumMod val="50000"/>
                      </a:schemeClr>
                    </a:solidFill>
                  </a:rPr>
                  <a:t>образовательных </a:t>
                </a: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организаций -участие обучающихся в отборочных мероприятиях в Центр «Сириус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Конкурсы «Математика нужна всем», «Математика и красота»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День числа </a:t>
                </a:r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36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– ТГУ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36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36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36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36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Региональный мониторинг – ЦОКО ТОИПКРО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Стажировки  в </a:t>
                </a:r>
                <a:r>
                  <a:rPr lang="ru-RU" sz="2800" dirty="0">
                    <a:solidFill>
                      <a:schemeClr val="accent3">
                        <a:lumMod val="50000"/>
                      </a:schemeClr>
                    </a:solidFill>
                  </a:rPr>
                  <a:t>образовательном центре «Сириус</a:t>
                </a: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», МФТИ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…….</a:t>
                </a:r>
                <a:endParaRPr lang="ru-RU" sz="36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36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2506" y="1268760"/>
                <a:ext cx="8821981" cy="5087590"/>
              </a:xfrm>
              <a:blipFill rotWithShape="1">
                <a:blip r:embed="rId5"/>
                <a:stretch>
                  <a:fillRect l="-898" t="-2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</a:rPr>
              <a:t>5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3525416" cy="23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6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237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Основные задачи </a:t>
            </a:r>
            <a:r>
              <a:rPr lang="ru-RU" sz="2800" dirty="0">
                <a:solidFill>
                  <a:srgbClr val="C00000"/>
                </a:solidFill>
              </a:rPr>
              <a:t>развития физико-математического образования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>
                <a:solidFill>
                  <a:srgbClr val="C00000"/>
                </a:solidFill>
              </a:rPr>
              <a:t>Томской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06" y="1844824"/>
            <a:ext cx="8821981" cy="43924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повышение качества физико-математического образования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повышение имиджа физико-математического образования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повышение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уровня кадрового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потенциала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модернизация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реновация материально-технического обеспечения образовательного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процесса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модернизация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реновация организационной деятельности с обучающимися и их родителями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модернизация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нормативно-правового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обеспечения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интенсификация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работы объединений кластерного типа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</a:rPr>
              <a:t>5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4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237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З</a:t>
            </a:r>
            <a:r>
              <a:rPr lang="ru-RU" sz="2800" dirty="0" smtClean="0">
                <a:solidFill>
                  <a:srgbClr val="C00000"/>
                </a:solidFill>
              </a:rPr>
              <a:t>адачи развития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физико-математического </a:t>
            </a:r>
            <a:r>
              <a:rPr lang="ru-RU" sz="2800" dirty="0" smtClean="0">
                <a:solidFill>
                  <a:srgbClr val="C00000"/>
                </a:solidFill>
              </a:rPr>
              <a:t>образования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в сфере дополнительного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06" y="1844824"/>
            <a:ext cx="8821981" cy="165618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Интеграция общего и дополнительного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Кадровое обеспечение дополнительного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Альтернативное (неформальное)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образование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</a:rPr>
              <a:t>5</a:t>
            </a:r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2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509</Words>
  <Application>Microsoft Office PowerPoint</Application>
  <PresentationFormat>Экран (4:3)</PresentationFormat>
  <Paragraphs>94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О преподавании в общеобразовательных организациях учебного предмета «Математика» в 2018/2019 учебном году в классах углубленного и профильного уровней</vt:lpstr>
      <vt:lpstr>Как получаются любители   математических задач?</vt:lpstr>
      <vt:lpstr>Как получаются победители  математических олимпиад?</vt:lpstr>
      <vt:lpstr>Пропедевтика курса «Математика»  в 5-6 классах</vt:lpstr>
      <vt:lpstr>Реализация концепции развития математического образования в Томской области</vt:lpstr>
      <vt:lpstr>Реализация концепции развития математического образования в Томской области</vt:lpstr>
      <vt:lpstr>Реализация концепции развития математического образования в Томской области</vt:lpstr>
      <vt:lpstr>Основные задачи развития физико-математического образования  в Томской области</vt:lpstr>
      <vt:lpstr>Задачи развития  физико-математического образования  в сфере дополнительного образования</vt:lpstr>
      <vt:lpstr>  ВСЕГО ДОБРОГО! ЗДОРОВЬЯ  И УСПЕХОВ!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о преподавании в общеобразовательных организациях учебного предмета «Математика» в 2018/2019 учебном году в классах углубленного и профильного уровней</dc:title>
  <dc:creator>User</dc:creator>
  <cp:lastModifiedBy>Windows User</cp:lastModifiedBy>
  <cp:revision>6</cp:revision>
  <dcterms:created xsi:type="dcterms:W3CDTF">2018-08-22T04:18:03Z</dcterms:created>
  <dcterms:modified xsi:type="dcterms:W3CDTF">2018-08-22T05:10:34Z</dcterms:modified>
</cp:coreProperties>
</file>