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inshpon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hildrenscience.ru/courses/msp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rmc.math.ts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3N3iZpXKhS-Y_X-pkCxfh1tdiAP5R0o?usp=shari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mc.math.tsu.ru/distantsionnyj-seminar-dlya-pedagogov-videolektsiy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mc.math.tsu.ru/distantsionnyj-seminar-dlya-pedagogov-lektsiya-o-chislah-tsifrah-i-ne-tolko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mc.math.tsu.ru/ege-po-matematike-pozdravlyaem-s-uspeshnym-prohozhdeniem-ekzamen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mc.math.tsu.ru/ege-2020-po-matematike-pozdravlyaem-s-uspeshnym-prohozhdeniem-ekzamen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ovayagazeta.ru/articles/2020/07/30/86456-uroki-zhizni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65510"/>
            <a:ext cx="5796136" cy="2627421"/>
          </a:xfrm>
        </p:spPr>
        <p:txBody>
          <a:bodyPr>
            <a:noAutofit/>
          </a:bodyPr>
          <a:lstStyle/>
          <a:p>
            <a:r>
              <a:rPr lang="ru-RU" sz="4000" dirty="0"/>
              <a:t>Региональный </a:t>
            </a:r>
            <a:br>
              <a:rPr lang="ru-RU" sz="4000" dirty="0"/>
            </a:br>
            <a:r>
              <a:rPr lang="ru-RU" sz="4000" dirty="0"/>
              <a:t>научно-образовательный математический центр НИ ТГУ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820" y="3714666"/>
            <a:ext cx="4464496" cy="1008112"/>
          </a:xfrm>
        </p:spPr>
        <p:txBody>
          <a:bodyPr>
            <a:noAutofit/>
          </a:bodyPr>
          <a:lstStyle/>
          <a:p>
            <a:r>
              <a:rPr lang="ru-RU" sz="2500" dirty="0"/>
              <a:t>Образовательная деятельность в дистанционном формате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869160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Доцент ММФ ТГУ, </a:t>
            </a:r>
          </a:p>
          <a:p>
            <a:r>
              <a:rPr lang="ru-RU" dirty="0"/>
              <a:t>зам. директора НОМЦ ТГУ по работе со школьниками,</a:t>
            </a:r>
          </a:p>
          <a:p>
            <a:r>
              <a:rPr lang="ru-RU" dirty="0"/>
              <a:t>Яков Самуилович Гриншпон   </a:t>
            </a:r>
            <a:r>
              <a:rPr lang="en-US" dirty="0"/>
              <a:t>    </a:t>
            </a:r>
            <a:r>
              <a:rPr lang="en-US" dirty="0">
                <a:hlinkClick r:id="rId3"/>
              </a:rPr>
              <a:t>grinshpon@mail.ru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3422"/>
            <a:ext cx="8229600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ДИСТАНЦИОННОЕ ОБУЧЕНИЕ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137323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Индивидуальное дистанционное обучение может быть эффективным как для мотивированных, так и для немотивированных учащихся (при наличии видеосвязи).</a:t>
            </a:r>
          </a:p>
          <a:p>
            <a:r>
              <a:rPr lang="ru-RU" sz="1800" dirty="0"/>
              <a:t>Массовое дистанционное обучение эффективно только для мотивированных учащихся.</a:t>
            </a:r>
          </a:p>
          <a:p>
            <a:r>
              <a:rPr lang="ru-RU" sz="1800" dirty="0"/>
              <a:t>Переход на массовое полностью дистанционное образование возможен только как вынужденная мера в форс-мажорных обстоятельствах.</a:t>
            </a:r>
          </a:p>
          <a:p>
            <a:r>
              <a:rPr lang="ru-RU" sz="1800" dirty="0"/>
              <a:t>Введение в образовательную деятельность элементов дистанционного формата способствует как повышению мотивации учащихся, так и развитию гибкости, вариативности их мышления (</a:t>
            </a:r>
            <a:r>
              <a:rPr lang="en-US" sz="1800" dirty="0">
                <a:hlinkClick r:id="rId3"/>
              </a:rPr>
              <a:t>https://childrenscience.ru/courses/msp/</a:t>
            </a:r>
            <a:r>
              <a:rPr lang="ru-RU" sz="1800" dirty="0"/>
              <a:t> ).</a:t>
            </a:r>
          </a:p>
          <a:p>
            <a:r>
              <a:rPr lang="ru-RU" sz="1800" dirty="0"/>
              <a:t>Дистанционный формат позволяет эффективно организовать процесс повторения и закрепления приобретенных ранее навыков и знаний.</a:t>
            </a:r>
          </a:p>
          <a:p>
            <a:r>
              <a:rPr lang="ru-RU" sz="1800" dirty="0"/>
              <a:t>Дистанционный формат практически исключает из образовательного процесса реализацию социально-коммуникативных и воспитательных функций. </a:t>
            </a:r>
          </a:p>
          <a:p>
            <a:r>
              <a:rPr lang="ru-RU" sz="1800" dirty="0"/>
              <a:t>Дистанционный формат неприменим для оценки уровня освоения изученного материала</a:t>
            </a:r>
            <a:r>
              <a:rPr lang="en-US" sz="1800" dirty="0"/>
              <a:t> </a:t>
            </a:r>
            <a:r>
              <a:rPr lang="ru-RU" sz="1800" dirty="0"/>
              <a:t>и проведения соревнований.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908720"/>
            <a:ext cx="8856984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ФОРУМ «Решение сложных задач ЕГЭ»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1700809"/>
            <a:ext cx="8784976" cy="4320480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«Круглый стол по решению сложных задач профильного ЕГЭ по математике (задания 18 и 19)» проводится ежегодно.</a:t>
            </a:r>
          </a:p>
          <a:p>
            <a:r>
              <a:rPr lang="ru-RU" altLang="ru-RU" sz="1800" dirty="0"/>
              <a:t>Во время круглого стола учащиеся и преподаватели равноправны: все имеют право предлагать как задачи, так и идеи по решению этих задач.</a:t>
            </a:r>
          </a:p>
          <a:p>
            <a:r>
              <a:rPr lang="ru-RU" sz="1800" dirty="0"/>
              <a:t>В 2020 году Круглый стол был организован в виде интернет-форума: </a:t>
            </a:r>
            <a:r>
              <a:rPr lang="en-US" sz="1800" dirty="0">
                <a:hlinkClick r:id="rId3"/>
              </a:rPr>
              <a:t>http://forum.rmc.math.tsu.ru/</a:t>
            </a:r>
            <a:endParaRPr lang="en-US" sz="1800" dirty="0"/>
          </a:p>
          <a:p>
            <a:r>
              <a:rPr lang="ru-RU" sz="1800" dirty="0"/>
              <a:t>Форум действовал с 1 июня до дня экзамена.</a:t>
            </a:r>
          </a:p>
          <a:p>
            <a:r>
              <a:rPr lang="ru-RU" sz="1800" dirty="0"/>
              <a:t>На форуме зарегистрировалось около 70 участников, просматривать темы форума можно было без регистрации.</a:t>
            </a:r>
          </a:p>
          <a:p>
            <a:r>
              <a:rPr lang="ru-RU" sz="1800" dirty="0"/>
              <a:t>В форуме каждая задаче обсуждалась в отдельной теме. Было создано 16 тем.</a:t>
            </a:r>
          </a:p>
          <a:p>
            <a:r>
              <a:rPr lang="ru-RU" sz="1800" dirty="0"/>
              <a:t>Дистанционный формат проведения Круглого стола позволяет участникам обдумывать решения задач в течение более продолжительного времени и на более глубоком уровне, чем при традиционном формате.</a:t>
            </a:r>
          </a:p>
          <a:p>
            <a:r>
              <a:rPr lang="ru-RU" sz="1800" dirty="0"/>
              <a:t>Активность участников форума была ниже, чем при традиционном формате проведения Круглого стола.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8277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908720"/>
            <a:ext cx="8856984" cy="43691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WhatsApp </a:t>
            </a:r>
            <a:r>
              <a:rPr lang="ru-RU" dirty="0"/>
              <a:t>группа педагогов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1700809"/>
            <a:ext cx="8784976" cy="4320480"/>
          </a:xfrm>
        </p:spPr>
        <p:txBody>
          <a:bodyPr>
            <a:normAutofit/>
          </a:bodyPr>
          <a:lstStyle/>
          <a:p>
            <a:r>
              <a:rPr lang="ru-RU" altLang="ru-RU" sz="1800" dirty="0"/>
              <a:t>Группа в </a:t>
            </a:r>
            <a:r>
              <a:rPr lang="en-US" altLang="ru-RU" sz="1800" dirty="0"/>
              <a:t>WhatsApp </a:t>
            </a:r>
            <a:r>
              <a:rPr lang="ru-RU" altLang="ru-RU" sz="1800" dirty="0"/>
              <a:t>по обсуждению актуальных методических, математических и организационных вопросов кружковой и олимпиадной математики была создана в 2018 году и существовала параллельно с еженедельными очными семинарами.</a:t>
            </a:r>
          </a:p>
          <a:p>
            <a:r>
              <a:rPr lang="ru-RU" altLang="ru-RU" sz="1800" dirty="0"/>
              <a:t>В группе </a:t>
            </a:r>
            <a:r>
              <a:rPr lang="ru-RU" altLang="ru-RU" sz="1800" dirty="0" err="1"/>
              <a:t>зарегистровано</a:t>
            </a:r>
            <a:r>
              <a:rPr lang="ru-RU" altLang="ru-RU" sz="1800" dirty="0"/>
              <a:t> 30 участников из Томска, Северска и области.</a:t>
            </a:r>
          </a:p>
          <a:p>
            <a:r>
              <a:rPr lang="ru-RU" sz="1800" dirty="0"/>
              <a:t>Обсуждаются идеи решения конкретных задач и методика обучения решению задач определенного вида.</a:t>
            </a:r>
          </a:p>
          <a:p>
            <a:r>
              <a:rPr lang="ru-RU" sz="1800" dirty="0"/>
              <a:t>Обсуждаются формулировки определений различных математических понятий.</a:t>
            </a:r>
          </a:p>
          <a:p>
            <a:r>
              <a:rPr lang="ru-RU" sz="1800" dirty="0"/>
              <a:t>Участники делятся информацией о проведении различных олимпиад и конкурсов.</a:t>
            </a:r>
          </a:p>
          <a:p>
            <a:r>
              <a:rPr lang="ru-RU" sz="1800" dirty="0"/>
              <a:t>Участники делятся информацией о полезных образовательных интернет-ресурсах.</a:t>
            </a:r>
          </a:p>
          <a:p>
            <a:r>
              <a:rPr lang="ru-RU" sz="1800" dirty="0"/>
              <a:t>Создана общая папка с полезной математической и методической литературой: </a:t>
            </a:r>
            <a:r>
              <a:rPr lang="en-US" altLang="ru-RU" sz="1800" dirty="0">
                <a:hlinkClick r:id="rId3"/>
              </a:rPr>
              <a:t>https://drive.google.com/drive/folders/1W3N3iZpXKhS-Y_X-pkCxfh1tdiAP5R0o?usp=sharing</a:t>
            </a:r>
            <a:r>
              <a:rPr lang="ru-RU" sz="1800" dirty="0"/>
              <a:t>  </a:t>
            </a:r>
          </a:p>
          <a:p>
            <a:r>
              <a:rPr lang="ru-RU" sz="1800" dirty="0"/>
              <a:t>В период вынужденного прекращения очных семинаров активность участников значительно возросла.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3181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908720"/>
            <a:ext cx="8856984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/>
              <a:t>Видеолекции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1484784"/>
            <a:ext cx="8856984" cy="4320480"/>
          </a:xfrm>
        </p:spPr>
        <p:txBody>
          <a:bodyPr>
            <a:normAutofit/>
          </a:bodyPr>
          <a:lstStyle/>
          <a:p>
            <a:r>
              <a:rPr lang="ru-RU" altLang="ru-RU" sz="1800" dirty="0"/>
              <a:t>Ещё одним способом дистанционного проведения Методических семинаров для педагогов стали </a:t>
            </a:r>
            <a:r>
              <a:rPr lang="ru-RU" altLang="ru-RU" sz="1800" dirty="0" err="1"/>
              <a:t>видеолекции</a:t>
            </a:r>
            <a:r>
              <a:rPr lang="ru-RU" altLang="ru-RU" sz="1800" dirty="0"/>
              <a:t> руководителя семинара Гриншпона Якова Самуиловича.</a:t>
            </a:r>
          </a:p>
          <a:p>
            <a:r>
              <a:rPr lang="ru-RU" altLang="ru-RU" sz="1800" dirty="0" err="1"/>
              <a:t>Видеолекция</a:t>
            </a:r>
            <a:r>
              <a:rPr lang="ru-RU" altLang="ru-RU" sz="1800" dirty="0"/>
              <a:t> «Методические основы организации работы школьных математических кружков как способа подготовки к математическим олимпиадам и соревнованиям» была записана при содействии с Центром олимпиадной подготовки Регионального центра развития образования. </a:t>
            </a:r>
          </a:p>
          <a:p>
            <a:r>
              <a:rPr lang="ru-RU" altLang="ru-RU" sz="1800" dirty="0"/>
              <a:t>Лекцию можно посмотреть на сайте НОМЦ ТГУ </a:t>
            </a:r>
            <a:r>
              <a:rPr lang="en-US" altLang="ru-RU" sz="1800" dirty="0">
                <a:hlinkClick r:id="rId3"/>
              </a:rPr>
              <a:t>http://rmc.math.tsu.ru/distantsionnyj-seminar-dlya-pedagogov-videolektsiya/</a:t>
            </a:r>
            <a:r>
              <a:rPr lang="ru-RU" altLang="ru-RU" sz="1800" dirty="0"/>
              <a:t> или в группе РЦРО социальной сети  «</a:t>
            </a:r>
            <a:r>
              <a:rPr lang="ru-RU" altLang="ru-RU" sz="1800" dirty="0" err="1"/>
              <a:t>Vkontakte</a:t>
            </a:r>
            <a:r>
              <a:rPr lang="ru-RU" altLang="ru-RU" sz="1800" dirty="0"/>
              <a:t>.</a:t>
            </a:r>
          </a:p>
          <a:p>
            <a:r>
              <a:rPr lang="ru-RU" altLang="ru-RU" sz="1800" dirty="0" err="1"/>
              <a:t>Видеолекция</a:t>
            </a:r>
            <a:r>
              <a:rPr lang="ru-RU" altLang="ru-RU" sz="1800" dirty="0"/>
              <a:t> «О числах, цифрах и не только» была записана по мотивам онлайн- занятий в ЛФМШ.</a:t>
            </a:r>
          </a:p>
          <a:p>
            <a:r>
              <a:rPr lang="ru-RU" altLang="ru-RU" sz="1800" dirty="0"/>
              <a:t>Лекцию можно посмотреть на сайте НОМЦ ТГУ </a:t>
            </a:r>
            <a:r>
              <a:rPr lang="en-US" sz="1800" dirty="0">
                <a:hlinkClick r:id="rId4"/>
              </a:rPr>
              <a:t>http://rmc.math.tsu.ru/distantsionnyj-seminar-dlya-pedagogov-lektsiya-o-chislah-tsifrah-i-ne-tolko/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6179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8" y="908720"/>
            <a:ext cx="8856984" cy="4369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Интервью со </a:t>
            </a:r>
            <a:r>
              <a:rPr lang="ru-RU" dirty="0" err="1"/>
              <a:t>стобалльниками</a:t>
            </a:r>
            <a:r>
              <a:rPr lang="ru-RU" dirty="0"/>
              <a:t> ЕГЭ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08" y="1484784"/>
            <a:ext cx="8856984" cy="4320480"/>
          </a:xfrm>
        </p:spPr>
        <p:txBody>
          <a:bodyPr>
            <a:normAutofit/>
          </a:bodyPr>
          <a:lstStyle/>
          <a:p>
            <a:r>
              <a:rPr lang="ru-RU" altLang="ru-RU" sz="1800" dirty="0"/>
              <a:t>НОМЦ ТГУ проводит дистанционный опрос  учащихся, набравших 100 баллов на профильном ЕГЭ по математике.</a:t>
            </a:r>
          </a:p>
          <a:p>
            <a:r>
              <a:rPr lang="ru-RU" altLang="ru-RU" sz="1800" dirty="0"/>
              <a:t>Опрос состоит из четырёх вопросов.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altLang="ru-RU" sz="1600" dirty="0"/>
              <a:t>Опишите ваши впечатления, когда вы узнали про свой результат ЕГЭ по математике.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altLang="ru-RU" sz="1600" dirty="0"/>
              <a:t>Насколько сложными или наоборот простыми показались вам задания ЕГЭ по математике?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altLang="ru-RU" sz="1600" dirty="0"/>
              <a:t>Кто и что помогло вам достичь такого высокого результата?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altLang="ru-RU" sz="1600" dirty="0"/>
              <a:t>Ваши советы выпускникам следующих лет, желающим получить высокий балл на ЕГЭ.</a:t>
            </a:r>
          </a:p>
          <a:p>
            <a:r>
              <a:rPr lang="ru-RU" altLang="ru-RU" sz="1800" dirty="0"/>
              <a:t>Интервью с выпускниками 2019 года можно прочесть на сайте НОМЦ ТГУ </a:t>
            </a:r>
            <a:r>
              <a:rPr lang="en-US" sz="1800" dirty="0">
                <a:hlinkClick r:id="rId3"/>
              </a:rPr>
              <a:t>http://rmc.math.tsu.ru/ege-po-matematike-pozdravlyaem-s-uspeshnym-prohozhdeniem-ekzamena/</a:t>
            </a:r>
            <a:endParaRPr lang="ru-RU" altLang="ru-RU" sz="1800" dirty="0"/>
          </a:p>
          <a:p>
            <a:r>
              <a:rPr lang="ru-RU" altLang="ru-RU" sz="1800" dirty="0"/>
              <a:t>Интервью с выпускниками 2020 года можно прочесть на сайте НОМЦ ТГУ </a:t>
            </a:r>
            <a:r>
              <a:rPr lang="en-US" sz="1800" dirty="0">
                <a:hlinkClick r:id="rId4"/>
              </a:rPr>
              <a:t>http://rmc.math.tsu.ru/ege-2020-po-matematike-pozdravlyaem-s-uspeshnym-prohozhdeniem-ekzamena/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15369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3434179"/>
            <a:ext cx="6444208" cy="21782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>
                <a:solidFill>
                  <a:schemeClr val="tx2"/>
                </a:solidFill>
              </a:rPr>
              <a:t>Уважаемые коллеги!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Честность, искренность, открытость, отзывчивость, инициативность, любовь к своему делу, профессионализм, трудолюбие  и стремление к самосовершенствованию – залог любви и уважения своих воспитанников, успешности  в педагогической деятельности!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EA1C5CF-46FD-44E8-B8DE-ED6D3C16C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692696"/>
            <a:ext cx="2772308" cy="486211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3982810-116B-4F44-BAA2-42CB415F6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008" y="1059955"/>
            <a:ext cx="4826298" cy="2314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29ECDC-2E69-4DC8-B3CD-2A3C5D2D12F8}"/>
              </a:ext>
            </a:extLst>
          </p:cNvPr>
          <p:cNvSpPr txBox="1"/>
          <p:nvPr/>
        </p:nvSpPr>
        <p:spPr>
          <a:xfrm>
            <a:off x="2915816" y="890678"/>
            <a:ext cx="61206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5"/>
              </a:rPr>
              <a:t>https://novayagazeta.ru/articles/2020/07/30/86456-uroki-zhizni</a:t>
            </a:r>
            <a:endParaRPr lang="ru-RU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FECE60-EE62-46DD-994B-F0525C6D5A37}"/>
              </a:ext>
            </a:extLst>
          </p:cNvPr>
          <p:cNvSpPr txBox="1"/>
          <p:nvPr/>
        </p:nvSpPr>
        <p:spPr>
          <a:xfrm>
            <a:off x="215516" y="5554807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i="1" dirty="0">
                <a:solidFill>
                  <a:schemeClr val="tx2"/>
                </a:solidFill>
              </a:rPr>
              <a:t>Желаю новых открытий, достижений и свершений </a:t>
            </a:r>
            <a:r>
              <a:rPr lang="ru-RU" b="1" i="1" dirty="0">
                <a:solidFill>
                  <a:schemeClr val="tx2"/>
                </a:solidFill>
              </a:rPr>
              <a:t>Вам и Вашим ученикам в</a:t>
            </a:r>
            <a:r>
              <a:rPr lang="ru-RU" sz="1800" b="1" i="1" dirty="0">
                <a:solidFill>
                  <a:schemeClr val="tx2"/>
                </a:solidFill>
              </a:rPr>
              <a:t> наступающем учебном году!</a:t>
            </a:r>
            <a:br>
              <a:rPr lang="ru-RU" sz="1800" b="1" i="1" dirty="0">
                <a:solidFill>
                  <a:schemeClr val="tx2"/>
                </a:solidFill>
              </a:rPr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83191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729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Региональный  научно-образовательный математический центр НИ ТГУ</vt:lpstr>
      <vt:lpstr>ДИСТАНЦИОННОЕ ОБУЧЕНИЕ</vt:lpstr>
      <vt:lpstr>ФОРУМ «Решение сложных задач ЕГЭ»</vt:lpstr>
      <vt:lpstr>WhatsApp группа педагогов</vt:lpstr>
      <vt:lpstr>Видеолекции</vt:lpstr>
      <vt:lpstr>Интервью со стобалльниками ЕГЭ</vt:lpstr>
      <vt:lpstr>Уважаемые коллеги! Честность, искренность, открытость, отзывчивость, инициативность, любовь к своему делу, профессионализм, трудолюбие  и стремление к самосовершенствованию – залог любви и уважения своих воспитанников, успешности  в педагогической деятельности!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Яков Гриншпон</cp:lastModifiedBy>
  <cp:revision>35</cp:revision>
  <dcterms:created xsi:type="dcterms:W3CDTF">2020-08-05T06:28:16Z</dcterms:created>
  <dcterms:modified xsi:type="dcterms:W3CDTF">2020-08-16T13:32:07Z</dcterms:modified>
</cp:coreProperties>
</file>