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9" r:id="rId2"/>
    <p:sldId id="270" r:id="rId3"/>
    <p:sldId id="277" r:id="rId4"/>
    <p:sldId id="282" r:id="rId5"/>
    <p:sldId id="278" r:id="rId6"/>
    <p:sldId id="274" r:id="rId7"/>
    <p:sldId id="275" r:id="rId8"/>
    <p:sldId id="271" r:id="rId9"/>
    <p:sldId id="290" r:id="rId10"/>
    <p:sldId id="285" r:id="rId11"/>
    <p:sldId id="286" r:id="rId12"/>
    <p:sldId id="283" r:id="rId13"/>
    <p:sldId id="287" r:id="rId14"/>
    <p:sldId id="293" r:id="rId15"/>
    <p:sldId id="288" r:id="rId16"/>
    <p:sldId id="291" r:id="rId17"/>
    <p:sldId id="258" r:id="rId18"/>
    <p:sldId id="29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91E2-615B-46E5-B396-E418FED374F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125-B16B-47DC-A8BF-EF7AA694E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DA04-E824-4E9D-8F1A-964E050AD887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586C-7C63-48D8-9367-F13B05A2E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F53C-2580-466E-8151-4DDD53FC0C5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40F4-8252-42DC-A1D0-5887FD2EF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B7C5-481B-4695-8D45-407242248C0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161A-7C39-4F28-89B1-5877183E5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9C-679E-4BE4-A924-E6D86C02495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496D-7BB0-4673-8B5D-8AB983088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D4E9-F8A3-466B-8B72-05EF4F2495A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8EEA-34FC-487F-AC7D-93C0D3480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9AD2-864A-411B-9A2C-1C307C01E08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8423-5185-41AC-82D1-547778E2B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1454-ED15-43E4-A78E-65DAABAF89C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DAED-293D-4EE4-8B72-B762C447F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5D77-5C97-49F1-9FFD-C7CC1714BE5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93A6-1556-426C-BEDE-938AF8BD4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02F4-4BBA-49F0-8D7C-F945727FC940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253A-81A0-4B22-ADFF-79B40B22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BF48-C853-4E2B-AF79-70571D96CA0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2C7A-9AB7-4701-96F2-0C99F118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09F5C2-D7F0-4285-B9FF-D761F93F780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127DD-1B6D-4DAE-963B-06BD5FA47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8" r:id="rId2"/>
    <p:sldLayoutId id="214748374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8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snechuna@yandex.ru" TargetMode="External"/><Relationship Id="rId2" Type="http://schemas.openxmlformats.org/officeDocument/2006/relationships/hyperlink" Target="http://www.mastex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hyperlink" Target="mailto:meteorit@sibmail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astex.info/files/report/report_g131123mat08nes/report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900113" y="1628775"/>
            <a:ext cx="693578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</a:rPr>
              <a:t>Конференция учителей - 2016 </a:t>
            </a:r>
          </a:p>
          <a:p>
            <a:pPr algn="ctr"/>
            <a:r>
              <a:rPr lang="ru-RU" sz="4800" dirty="0" smtClean="0">
                <a:latin typeface="Trebuchet MS" pitchFamily="34" charset="0"/>
              </a:rPr>
              <a:t>Особенности </a:t>
            </a:r>
            <a:r>
              <a:rPr lang="ru-RU" sz="4800" dirty="0">
                <a:latin typeface="Trebuchet MS" pitchFamily="34" charset="0"/>
              </a:rPr>
              <a:t>предметных игр по технологии «</a:t>
            </a:r>
            <a:r>
              <a:rPr lang="en-US" sz="4800" dirty="0" err="1">
                <a:latin typeface="Trebuchet MS" pitchFamily="34" charset="0"/>
              </a:rPr>
              <a:t>MaStEx</a:t>
            </a:r>
            <a:r>
              <a:rPr lang="ru-RU" sz="4800" dirty="0">
                <a:latin typeface="Trebuchet MS" pitchFamily="34" charset="0"/>
              </a:rPr>
              <a:t>». Математическая</a:t>
            </a:r>
          </a:p>
          <a:p>
            <a:pPr algn="ctr"/>
            <a:r>
              <a:rPr lang="ru-RU" sz="4800" dirty="0">
                <a:latin typeface="Trebuchet MS" pitchFamily="34" charset="0"/>
              </a:rPr>
              <a:t>биржа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75" y="0"/>
            <a:ext cx="1889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512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625" y="5445125"/>
            <a:ext cx="32083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Подготовили:</a:t>
            </a:r>
          </a:p>
          <a:p>
            <a:pPr>
              <a:defRPr/>
            </a:pPr>
            <a:r>
              <a:rPr lang="ru-RU" dirty="0">
                <a:latin typeface="+mj-lt"/>
              </a:rPr>
              <a:t>Ефремова Г.К. учитель в.к.</a:t>
            </a:r>
          </a:p>
          <a:p>
            <a:pPr>
              <a:defRPr/>
            </a:pPr>
            <a:r>
              <a:rPr lang="ru-RU" dirty="0" err="1">
                <a:latin typeface="+mj-lt"/>
              </a:rPr>
              <a:t>Нечунаева</a:t>
            </a:r>
            <a:r>
              <a:rPr lang="ru-RU" dirty="0">
                <a:latin typeface="+mj-lt"/>
              </a:rPr>
              <a:t> Е.С. учитель в.к.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-1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1198563"/>
            <a:ext cx="56435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-1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3933825"/>
            <a:ext cx="56419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619250" y="333375"/>
            <a:ext cx="48244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Динамика торгов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-1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138" y="2205038"/>
            <a:ext cx="390842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05038"/>
            <a:ext cx="3992562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1979712" y="404664"/>
            <a:ext cx="6192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/>
              <a:t>Матрица успехов игроков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5301208"/>
            <a:ext cx="70412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S47- </a:t>
            </a:r>
            <a:r>
              <a:rPr lang="ru-RU" sz="3200" dirty="0" smtClean="0"/>
              <a:t>11 правильно решенных задач</a:t>
            </a:r>
            <a:endParaRPr lang="en-US" sz="3200" dirty="0" smtClean="0"/>
          </a:p>
          <a:p>
            <a:r>
              <a:rPr lang="en-US" sz="3200" dirty="0" smtClean="0"/>
              <a:t>S38- </a:t>
            </a:r>
            <a:r>
              <a:rPr lang="ru-RU" sz="3200" dirty="0" smtClean="0"/>
              <a:t>9 правильно решенных задач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1556792"/>
            <a:ext cx="7632700" cy="1274762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Потенциал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– все, что может продемонстрировать </a:t>
            </a: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команда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в идеальных для не</a:t>
            </a: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е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условиях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( зависит от вида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проблемы)</a:t>
            </a:r>
            <a:endParaRPr lang="ru-RU" sz="20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852936"/>
            <a:ext cx="7632700" cy="158432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Адекватность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– умение выбирать правильные действия в условиях конфликта</a:t>
            </a: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исходя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из самооценки своих способностей и ситуации, в которой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находится 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обучающийся (команда)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4437063"/>
            <a:ext cx="7632700" cy="1871662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Психологическая подготовка 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– умение реализовать свой потенциал в условиях конфликта</a:t>
            </a: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умение преодолевать страх, «подняться» после падения, выносливость, принятие ответственных решений.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864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Вычисление ключевых</a:t>
            </a:r>
          </a:p>
          <a:p>
            <a:pPr algn="ctr"/>
            <a:r>
              <a:rPr lang="ru-RU" sz="3200" b="1" dirty="0" smtClean="0"/>
              <a:t> показателей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27088" y="765175"/>
            <a:ext cx="61293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Вычисление ключевых</a:t>
            </a:r>
          </a:p>
          <a:p>
            <a:pPr algn="ctr"/>
            <a:r>
              <a:rPr lang="ru-RU" sz="4400" dirty="0"/>
              <a:t> показателей</a:t>
            </a:r>
          </a:p>
          <a:p>
            <a:pPr algn="ctr"/>
            <a:r>
              <a:rPr lang="en-US" dirty="0"/>
              <a:t>Pot -</a:t>
            </a:r>
            <a:r>
              <a:rPr lang="ru-RU" dirty="0"/>
              <a:t>потенциал</a:t>
            </a:r>
            <a:endParaRPr lang="en-US" dirty="0"/>
          </a:p>
          <a:p>
            <a:pPr algn="ctr"/>
            <a:r>
              <a:rPr lang="en-US" dirty="0"/>
              <a:t>PP</a:t>
            </a:r>
            <a:r>
              <a:rPr lang="ru-RU" dirty="0"/>
              <a:t>- психологическая подготовка</a:t>
            </a:r>
            <a:endParaRPr lang="en-US" dirty="0"/>
          </a:p>
          <a:p>
            <a:pPr algn="ctr"/>
            <a:r>
              <a:rPr lang="en-US" dirty="0"/>
              <a:t>Ad</a:t>
            </a:r>
            <a:r>
              <a:rPr lang="ru-RU" dirty="0"/>
              <a:t>- адекватность</a:t>
            </a:r>
          </a:p>
        </p:txBody>
      </p:sp>
      <p:pic>
        <p:nvPicPr>
          <p:cNvPr id="18435" name="Picture -1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3357563"/>
            <a:ext cx="44545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-1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288" y="3357563"/>
            <a:ext cx="468153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stex.info/files/report/report_g150926mat07psu/g150926mat07psu_0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4800" r="69289" b="72997"/>
          <a:stretch/>
        </p:blipFill>
        <p:spPr bwMode="auto">
          <a:xfrm>
            <a:off x="0" y="116632"/>
            <a:ext cx="2975021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mastex.info/files/report/report_g150926mat07psu/g150926mat07psu_0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4508" r="69435" b="72437"/>
          <a:stretch/>
        </p:blipFill>
        <p:spPr bwMode="auto">
          <a:xfrm>
            <a:off x="2805625" y="116631"/>
            <a:ext cx="3251878" cy="216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mastex.info/files/report/report_g150926mat07psu/g150926mat07psu_0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7" t="69305" r="27822" b="4076"/>
          <a:stretch/>
        </p:blipFill>
        <p:spPr bwMode="auto">
          <a:xfrm>
            <a:off x="2757413" y="2564905"/>
            <a:ext cx="3378428" cy="1948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mastex.info/files/report/report_g150926mat07psu/g150926mat07psu_0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2" t="69621" r="29888" b="6588"/>
          <a:stretch/>
        </p:blipFill>
        <p:spPr bwMode="auto">
          <a:xfrm>
            <a:off x="0" y="2564904"/>
            <a:ext cx="2757412" cy="194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astex.info/files/report/report_g150926mat07psu/g150926mat07psu_08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4476" r="69000" b="73105"/>
          <a:stretch/>
        </p:blipFill>
        <p:spPr bwMode="auto">
          <a:xfrm>
            <a:off x="6020844" y="116632"/>
            <a:ext cx="3015652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astex.info/files/report/report_g150926mat07psu/g150926mat07psu_08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2" t="69571" r="27994" b="6993"/>
          <a:stretch/>
        </p:blipFill>
        <p:spPr bwMode="auto">
          <a:xfrm>
            <a:off x="5940152" y="2564905"/>
            <a:ext cx="2880284" cy="176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31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700213"/>
            <a:ext cx="83886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latin typeface="+mj-lt"/>
              </a:rPr>
              <a:t>Опрометчивость</a:t>
            </a:r>
            <a:r>
              <a:rPr lang="ru-RU" sz="4000" dirty="0">
                <a:latin typeface="+mj-lt"/>
              </a:rPr>
              <a:t> – высокий </a:t>
            </a:r>
          </a:p>
          <a:p>
            <a:pPr>
              <a:defRPr/>
            </a:pPr>
            <a:r>
              <a:rPr lang="ru-RU" sz="4000" dirty="0">
                <a:latin typeface="+mj-lt"/>
              </a:rPr>
              <a:t>показатель психологической </a:t>
            </a:r>
          </a:p>
          <a:p>
            <a:pPr>
              <a:defRPr/>
            </a:pPr>
            <a:r>
              <a:rPr lang="ru-RU" sz="4000" dirty="0">
                <a:latin typeface="+mj-lt"/>
              </a:rPr>
              <a:t>подготовки</a:t>
            </a:r>
          </a:p>
          <a:p>
            <a:pPr>
              <a:defRPr/>
            </a:pPr>
            <a:r>
              <a:rPr lang="ru-RU" sz="4000" dirty="0">
                <a:latin typeface="+mj-lt"/>
              </a:rPr>
              <a:t>и низкий показатель адекватности</a:t>
            </a:r>
            <a:r>
              <a:rPr lang="ru-RU" sz="4000" dirty="0" smtClean="0"/>
              <a:t>.</a:t>
            </a:r>
          </a:p>
          <a:p>
            <a:pPr>
              <a:defRPr/>
            </a:pPr>
            <a:r>
              <a:rPr lang="ru-RU" sz="4000" b="1" dirty="0" smtClean="0"/>
              <a:t>Невнимательность </a:t>
            </a:r>
            <a:r>
              <a:rPr lang="ru-RU" sz="4000" dirty="0" smtClean="0"/>
              <a:t>при внесении ответа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825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147248" cy="273630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indent="-320040" algn="ctr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Приглашаем к участию в играх нового </a:t>
            </a:r>
            <a:r>
              <a:rPr lang="ru-RU" dirty="0"/>
              <a:t>сезона </a:t>
            </a:r>
            <a:r>
              <a:rPr lang="ru-RU" dirty="0" err="1"/>
              <a:t>MaStEx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2016-2017</a:t>
            </a:r>
            <a:br>
              <a:rPr lang="ru-RU" dirty="0"/>
            </a:br>
            <a:r>
              <a:rPr lang="ru-RU" dirty="0"/>
              <a:t>Математическая биржа: </a:t>
            </a:r>
            <a:r>
              <a:rPr lang="ru-RU" sz="3100" dirty="0" smtClean="0">
                <a:solidFill>
                  <a:schemeClr val="tx1"/>
                </a:solidFill>
                <a:hlinkClick r:id="rId2"/>
              </a:rPr>
              <a:t>www.mastex.info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  <a:hlinkClick r:id="rId3"/>
              </a:rPr>
              <a:t>esnechuna@yandex.ru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  <a:hlinkClick r:id="rId4"/>
              </a:rPr>
              <a:t>meteorit@sibmail.com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471" y="4623465"/>
            <a:ext cx="2197329" cy="1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896" y="1916832"/>
            <a:ext cx="73566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013" y="1700213"/>
            <a:ext cx="6408737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</a:rPr>
              <a:t>Математическая биржа </a:t>
            </a:r>
            <a:r>
              <a:rPr lang="ru-RU" sz="3600" dirty="0">
                <a:latin typeface="+mn-lt"/>
              </a:rPr>
              <a:t>- </a:t>
            </a:r>
            <a:r>
              <a:rPr lang="ru-RU" sz="3600" dirty="0">
                <a:solidFill>
                  <a:schemeClr val="accent6"/>
                </a:solidFill>
                <a:latin typeface="+mn-lt"/>
              </a:rPr>
              <a:t>командный дистанционный тренинг.</a:t>
            </a:r>
            <a:r>
              <a:rPr lang="ru-RU" sz="3600" dirty="0">
                <a:latin typeface="+mn-lt"/>
              </a:rPr>
              <a:t> </a:t>
            </a:r>
            <a:br>
              <a:rPr lang="ru-RU" sz="3600" dirty="0">
                <a:latin typeface="+mn-lt"/>
              </a:rPr>
            </a:br>
            <a:r>
              <a:rPr lang="ru-RU" sz="4000" dirty="0">
                <a:latin typeface="+mn-lt"/>
              </a:rPr>
              <a:t>Миссия -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>
                <a:solidFill>
                  <a:schemeClr val="accent6"/>
                </a:solidFill>
                <a:latin typeface="+mn-lt"/>
              </a:rPr>
              <a:t>научить оценивать риски и принимать оптимальные решения в конфликтной ситуации.</a:t>
            </a:r>
            <a:r>
              <a:rPr lang="ru-RU" sz="3600" dirty="0">
                <a:latin typeface="+mn-lt"/>
              </a:rPr>
              <a:t> </a:t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75612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4294967295"/>
          </p:nvPr>
        </p:nvSpPr>
        <p:spPr>
          <a:xfrm>
            <a:off x="539750" y="1011238"/>
            <a:ext cx="7704138" cy="4865687"/>
          </a:xfrm>
        </p:spPr>
        <p:txBody>
          <a:bodyPr rtlCol="0">
            <a:normAutofit fontScale="85000"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задач, 100 минут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Ответы вводятся с первой задачи строго по порядковому номеру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Нерешенную задачу надо пропустить (0%)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9750" y="549275"/>
            <a:ext cx="813593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4400" dirty="0">
                <a:latin typeface="+mj-lt"/>
              </a:rPr>
              <a:t>Технология </a:t>
            </a:r>
            <a:r>
              <a:rPr lang="ru-RU" sz="4400" dirty="0" err="1">
                <a:latin typeface="+mj-lt"/>
              </a:rPr>
              <a:t>MaStEx</a:t>
            </a:r>
            <a:r>
              <a:rPr lang="ru-RU" sz="4400" dirty="0">
                <a:latin typeface="+mj-lt"/>
              </a:rPr>
              <a:t> </a:t>
            </a:r>
          </a:p>
          <a:p>
            <a:pPr>
              <a:defRPr/>
            </a:pPr>
            <a:endParaRPr lang="ru-RU" sz="2800" b="1" dirty="0">
              <a:latin typeface="+mj-lt"/>
            </a:endParaRPr>
          </a:p>
          <a:p>
            <a:pPr>
              <a:defRPr/>
            </a:pPr>
            <a:endParaRPr lang="ru-RU" sz="2800" b="1" dirty="0">
              <a:latin typeface="+mj-lt"/>
            </a:endParaRPr>
          </a:p>
          <a:p>
            <a:pPr>
              <a:defRPr/>
            </a:pPr>
            <a:r>
              <a:rPr lang="ru-RU" sz="2800" b="1" dirty="0">
                <a:latin typeface="+mj-lt"/>
              </a:rPr>
              <a:t>	Основная идея начисления баллов заключается в том, что вместе с ответом </a:t>
            </a:r>
            <a:r>
              <a:rPr lang="ru-RU" sz="2800" b="1" dirty="0" smtClean="0">
                <a:latin typeface="+mj-lt"/>
              </a:rPr>
              <a:t>команда </a:t>
            </a:r>
            <a:r>
              <a:rPr lang="ru-RU" sz="2800" b="1" dirty="0">
                <a:latin typeface="+mj-lt"/>
              </a:rPr>
              <a:t>делает ставку, в которой выражает свою уверенность в правильном решении. </a:t>
            </a:r>
            <a:endParaRPr lang="ru-RU" sz="2800" dirty="0">
              <a:latin typeface="+mj-lt"/>
            </a:endParaRPr>
          </a:p>
          <a:p>
            <a:pPr>
              <a:defRPr/>
            </a:pPr>
            <a:r>
              <a:rPr lang="ru-RU" sz="2800" b="1" dirty="0">
                <a:latin typeface="+mj-lt"/>
              </a:rPr>
              <a:t>Если уверенность обоснована, то ставка адекватна, и она прямо пропорциональна правдоподобности рассуждений.</a:t>
            </a:r>
            <a:r>
              <a:rPr lang="ru-RU" sz="28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25463"/>
            <a:ext cx="81788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765175"/>
            <a:ext cx="82296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7559675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519113"/>
            <a:ext cx="75453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/>
          </a:bodyPr>
          <a:lstStyle/>
          <a:p>
            <a:pPr marL="0" marR="0" algn="ctr" fontAlgn="base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отчет игры включает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556792"/>
            <a:ext cx="8003232" cy="4569371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fontAlgn="base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ru-RU" sz="4000" dirty="0" smtClean="0">
                <a:solidFill>
                  <a:schemeClr val="tx1"/>
                </a:solidFill>
                <a:hlinkClick r:id="rId2"/>
              </a:rPr>
              <a:t>Динамика </a:t>
            </a:r>
            <a:r>
              <a:rPr lang="ru-RU" sz="4000" dirty="0">
                <a:solidFill>
                  <a:schemeClr val="tx1"/>
                </a:solidFill>
                <a:hlinkClick r:id="rId2"/>
              </a:rPr>
              <a:t>торгов</a:t>
            </a:r>
            <a:endParaRPr lang="ru-RU" sz="4000" dirty="0">
              <a:solidFill>
                <a:schemeClr val="tx1"/>
              </a:solidFill>
            </a:endParaRPr>
          </a:p>
          <a:p>
            <a:pPr marL="0" fontAlgn="base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Правильность решенных задач</a:t>
            </a:r>
            <a:endParaRPr lang="ru-RU" sz="4000" dirty="0">
              <a:solidFill>
                <a:schemeClr val="tx1"/>
              </a:solidFill>
            </a:endParaRPr>
          </a:p>
          <a:p>
            <a:pPr marL="0" fontAlgn="base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Простота задач</a:t>
            </a:r>
            <a:endParaRPr lang="ru-RU" sz="4000" dirty="0">
              <a:solidFill>
                <a:schemeClr val="tx1"/>
              </a:solidFill>
            </a:endParaRPr>
          </a:p>
          <a:p>
            <a:pPr marL="0" fontAlgn="base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Средний успех и средняя цена</a:t>
            </a:r>
            <a:endParaRPr lang="ru-RU" sz="4000" dirty="0">
              <a:solidFill>
                <a:schemeClr val="tx1"/>
              </a:solidFill>
            </a:endParaRPr>
          </a:p>
          <a:p>
            <a:pPr marL="0" fontAlgn="base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Матрица распределения компетентностей</a:t>
            </a:r>
            <a:endParaRPr lang="ru-RU" sz="4000" dirty="0">
              <a:solidFill>
                <a:schemeClr val="tx1"/>
              </a:solidFill>
            </a:endParaRPr>
          </a:p>
          <a:p>
            <a:pPr marL="0" fontAlgn="base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Матрица успехов игроков</a:t>
            </a:r>
            <a:endParaRPr lang="ru-RU" sz="4000" dirty="0">
              <a:solidFill>
                <a:schemeClr val="tx1"/>
              </a:solidFill>
            </a:endParaRPr>
          </a:p>
          <a:p>
            <a:pPr marL="0" fontAlgn="base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Вычисление компетентностей</a:t>
            </a:r>
            <a:endParaRPr lang="ru-RU" sz="4000" dirty="0">
              <a:solidFill>
                <a:schemeClr val="tx1"/>
              </a:solidFill>
            </a:endParaRPr>
          </a:p>
          <a:p>
            <a:pPr marL="0" fontAlgn="base">
              <a:lnSpc>
                <a:spcPct val="140000"/>
              </a:lnSpc>
              <a:spcBef>
                <a:spcPts val="0"/>
              </a:spcBef>
              <a:buFont typeface="Arial"/>
              <a:buChar char="•"/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Вычисление ключевых показателей</a:t>
            </a:r>
            <a:endParaRPr lang="ru-RU" sz="4000" dirty="0">
              <a:solidFill>
                <a:schemeClr val="tx1"/>
              </a:solidFill>
            </a:endParaRPr>
          </a:p>
          <a:p>
            <a:pPr marL="0" marR="0" indent="0" fontAlgn="base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dirty="0"/>
              <a:t>www.mastex.info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i="1" dirty="0">
              <a:solidFill>
                <a:srgbClr val="878787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304</TotalTime>
  <Words>215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Georgia</vt:lpstr>
      <vt:lpstr>Trebuchet MS</vt:lpstr>
      <vt:lpstr>Verdana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игры включает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участию в играх нового сезона MaStEx 2016-2017 Математическая биржа: www.mastex.info esnechuna@yandex.ru meteorit@sibmail.com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nechunaeva</dc:creator>
  <cp:lastModifiedBy>Татьяна А. Сазанова</cp:lastModifiedBy>
  <cp:revision>46</cp:revision>
  <dcterms:created xsi:type="dcterms:W3CDTF">2014-12-07T13:41:13Z</dcterms:created>
  <dcterms:modified xsi:type="dcterms:W3CDTF">2016-11-23T06:01:49Z</dcterms:modified>
</cp:coreProperties>
</file>