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7" r:id="rId2"/>
    <p:sldId id="258" r:id="rId3"/>
    <p:sldId id="287" r:id="rId4"/>
    <p:sldId id="263" r:id="rId5"/>
    <p:sldId id="280" r:id="rId6"/>
    <p:sldId id="289" r:id="rId7"/>
    <p:sldId id="264" r:id="rId8"/>
    <p:sldId id="290" r:id="rId9"/>
    <p:sldId id="291" r:id="rId10"/>
    <p:sldId id="292" r:id="rId11"/>
    <p:sldId id="293" r:id="rId12"/>
    <p:sldId id="294" r:id="rId13"/>
    <p:sldId id="284" r:id="rId14"/>
    <p:sldId id="267" r:id="rId15"/>
    <p:sldId id="266" r:id="rId16"/>
    <p:sldId id="277" r:id="rId17"/>
    <p:sldId id="295" r:id="rId18"/>
    <p:sldId id="298" r:id="rId19"/>
    <p:sldId id="282" r:id="rId20"/>
    <p:sldId id="297" r:id="rId21"/>
    <p:sldId id="296" r:id="rId22"/>
    <p:sldId id="269" r:id="rId23"/>
    <p:sldId id="286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Лист1!$A$1:$A$13</c:f>
              <c:strCache>
                <c:ptCount val="13"/>
                <c:pt idx="0">
                  <c:v>76</c:v>
                </c:pt>
                <c:pt idx="1">
                  <c:v>Сев. Гимназия</c:v>
                </c:pt>
                <c:pt idx="2">
                  <c:v>78</c:v>
                </c:pt>
                <c:pt idx="3">
                  <c:v>80</c:v>
                </c:pt>
                <c:pt idx="4">
                  <c:v>83</c:v>
                </c:pt>
                <c:pt idx="5">
                  <c:v>87</c:v>
                </c:pt>
                <c:pt idx="6">
                  <c:v>88</c:v>
                </c:pt>
                <c:pt idx="7">
                  <c:v>90</c:v>
                </c:pt>
                <c:pt idx="8">
                  <c:v>196</c:v>
                </c:pt>
                <c:pt idx="9">
                  <c:v>197</c:v>
                </c:pt>
                <c:pt idx="10">
                  <c:v>198</c:v>
                </c:pt>
                <c:pt idx="11">
                  <c:v>Сев. Лицей</c:v>
                </c:pt>
                <c:pt idx="12">
                  <c:v>СФМЛ</c:v>
                </c:pt>
              </c:strCache>
            </c:strRef>
          </c:cat>
          <c:val>
            <c:numRef>
              <c:f>Лист1!$B$1:$B$13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7</c:v>
                </c:pt>
                <c:pt idx="4">
                  <c:v>10</c:v>
                </c:pt>
                <c:pt idx="5">
                  <c:v>1</c:v>
                </c:pt>
                <c:pt idx="6">
                  <c:v>10</c:v>
                </c:pt>
                <c:pt idx="7">
                  <c:v>4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CD-4196-AE81-F7BBC7A39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951776"/>
        <c:axId val="184952336"/>
        <c:axId val="0"/>
      </c:bar3DChart>
      <c:catAx>
        <c:axId val="18495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4952336"/>
        <c:crosses val="autoZero"/>
        <c:auto val="1"/>
        <c:lblAlgn val="ctr"/>
        <c:lblOffset val="100"/>
        <c:noMultiLvlLbl val="0"/>
      </c:catAx>
      <c:valAx>
        <c:axId val="18495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951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697-43F9-8C0C-6B1B89F86C52}"/>
              </c:ext>
            </c:extLst>
          </c:dPt>
          <c:dLbls>
            <c:dLbl>
              <c:idx val="0"/>
              <c:layout>
                <c:manualLayout>
                  <c:x val="-8.6873359580052593E-3"/>
                  <c:y val="-0.25019138232720911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97-43F9-8C0C-6B1B89F86C5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886920384951921E-2"/>
                  <c:y val="-0.12748760571595216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97-43F9-8C0C-6B1B89F86C5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Лист1!$A$23:$A$24</c:f>
              <c:strCache>
                <c:ptCount val="2"/>
                <c:pt idx="0">
                  <c:v>Учащиеся СФМЛ</c:v>
                </c:pt>
                <c:pt idx="1">
                  <c:v>Учащиеся др. школ города</c:v>
                </c:pt>
              </c:strCache>
            </c:strRef>
          </c:cat>
          <c:val>
            <c:numRef>
              <c:f>Лист1!$B$23:$B$24</c:f>
              <c:numCache>
                <c:formatCode>General</c:formatCode>
                <c:ptCount val="2"/>
                <c:pt idx="0">
                  <c:v>88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97-43F9-8C0C-6B1B89F86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9752478856809574E-2"/>
          <c:y val="0.81748160413283066"/>
          <c:w val="0.87592714105181291"/>
          <c:h val="0.16515853855517235"/>
        </c:manualLayout>
      </c:layout>
      <c:overlay val="0"/>
      <c:txPr>
        <a:bodyPr/>
        <a:lstStyle/>
        <a:p>
          <a:pPr>
            <a:defRPr sz="1800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3D7E-F2C4-4F94-92E4-56DFAAAAA0CB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5408E-CCBF-430F-8B5F-4D83A8503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1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0F503-9951-4B05-8E05-D093FC8858D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C2940-6BF5-44AB-8250-149CC53BA5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fml.tom.ru/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fml.tom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h-seversk.ru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fml.tom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215064" cy="571504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altLang="ru-RU" sz="4900" i="1" dirty="0">
                <a:solidFill>
                  <a:srgbClr val="FF0000"/>
                </a:solidFill>
              </a:rPr>
              <a:t>Конференция учителей - 2016 </a:t>
            </a:r>
            <a:r>
              <a:rPr lang="ru-RU" altLang="ru-RU" sz="5400" i="1" dirty="0">
                <a:solidFill>
                  <a:srgbClr val="FFFF00"/>
                </a:solidFill>
              </a:rPr>
              <a:t/>
            </a:r>
            <a:br>
              <a:rPr lang="ru-RU" altLang="ru-RU" sz="5400" i="1" dirty="0">
                <a:solidFill>
                  <a:srgbClr val="FFFF00"/>
                </a:solidFill>
              </a:rPr>
            </a:br>
            <a:r>
              <a:rPr lang="ru-RU" sz="4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4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физико-математической школы на базе Северского физико-математического лицея: результаты и перспективы.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Сантьева</a:t>
            </a: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Л.В.      МАОУ СФМЛ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6215082"/>
            <a:ext cx="7854696" cy="14287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ЛЛЛЛ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12084"/>
              </p:ext>
            </p:extLst>
          </p:nvPr>
        </p:nvGraphicFramePr>
        <p:xfrm>
          <a:off x="755576" y="764704"/>
          <a:ext cx="7920880" cy="5709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977">
                  <a:extLst>
                    <a:ext uri="{9D8B030D-6E8A-4147-A177-3AD203B41FA5}">
                      <a16:colId xmlns:a16="http://schemas.microsoft.com/office/drawing/2014/main" xmlns="" val="2895947978"/>
                    </a:ext>
                  </a:extLst>
                </a:gridCol>
                <a:gridCol w="2905810">
                  <a:extLst>
                    <a:ext uri="{9D8B030D-6E8A-4147-A177-3AD203B41FA5}">
                      <a16:colId xmlns:a16="http://schemas.microsoft.com/office/drawing/2014/main" xmlns="" val="1174257335"/>
                    </a:ext>
                  </a:extLst>
                </a:gridCol>
                <a:gridCol w="2649093">
                  <a:extLst>
                    <a:ext uri="{9D8B030D-6E8A-4147-A177-3AD203B41FA5}">
                      <a16:colId xmlns:a16="http://schemas.microsoft.com/office/drawing/2014/main" xmlns="" val="3198472632"/>
                    </a:ext>
                  </a:extLst>
                </a:gridCol>
              </a:tblGrid>
              <a:tr h="12929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класс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Предмет /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Кол-во часов в неделю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Количество проведенных  занятий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в месяц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0303778"/>
                  </a:ext>
                </a:extLst>
              </a:tr>
              <a:tr h="308832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/ 1ч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4162520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Физика/ 1ч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953824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Информатика/ 1ч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9633210"/>
                  </a:ext>
                </a:extLst>
              </a:tr>
              <a:tr h="308832">
                <a:tc rowSpan="2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9249861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908048"/>
                  </a:ext>
                </a:extLst>
              </a:tr>
              <a:tr h="308832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627182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1539198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 / 1ч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2582217"/>
                  </a:ext>
                </a:extLst>
              </a:tr>
              <a:tr h="308832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9919949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2609419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 / 1ч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0738"/>
                  </a:ext>
                </a:extLst>
              </a:tr>
              <a:tr h="308832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1698835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8521362"/>
                  </a:ext>
                </a:extLst>
              </a:tr>
              <a:tr h="30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 / 2ч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07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36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Директор ФМШ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Дроздова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Ирина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Александровна 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Зам.директора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ФМШ</a:t>
            </a:r>
            <a:r>
              <a:rPr lang="ru-RU" dirty="0">
                <a:solidFill>
                  <a:srgbClr val="7030A0"/>
                </a:solidFill>
              </a:rPr>
              <a:t> - </a:t>
            </a:r>
            <a:r>
              <a:rPr lang="ru-RU" dirty="0" err="1">
                <a:solidFill>
                  <a:srgbClr val="7030A0"/>
                </a:solidFill>
              </a:rPr>
              <a:t>Сантьева</a:t>
            </a:r>
            <a:r>
              <a:rPr lang="ru-RU" dirty="0">
                <a:solidFill>
                  <a:srgbClr val="7030A0"/>
                </a:solidFill>
              </a:rPr>
              <a:t> Л.В.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Секретарь ФМШ</a:t>
            </a:r>
            <a:r>
              <a:rPr lang="ru-RU" dirty="0">
                <a:solidFill>
                  <a:srgbClr val="7030A0"/>
                </a:solidFill>
              </a:rPr>
              <a:t> - Антонова О.А. </a:t>
            </a:r>
          </a:p>
          <a:p>
            <a:endParaRPr lang="ru-RU" dirty="0"/>
          </a:p>
        </p:txBody>
      </p:sp>
      <p:pic>
        <p:nvPicPr>
          <p:cNvPr id="4" name="Рисунок 3" descr="http://sfml.tom.ru/www/images/pedagogi/drozdov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04088"/>
            <a:ext cx="3939449" cy="42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12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ПРЕПОДАВАТЕЛЬСКИЙ СОСТАВ ФМШ: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</a:rPr>
              <a:t>Математика</a:t>
            </a:r>
            <a:endParaRPr lang="ru-RU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Ксенева</a:t>
            </a:r>
            <a:r>
              <a:rPr lang="ru-RU" b="1" dirty="0" smtClean="0">
                <a:solidFill>
                  <a:srgbClr val="7030A0"/>
                </a:solidFill>
              </a:rPr>
              <a:t> Вера Николаевна </a:t>
            </a:r>
            <a:r>
              <a:rPr lang="ru-RU" dirty="0" smtClean="0">
                <a:solidFill>
                  <a:srgbClr val="7030A0"/>
                </a:solidFill>
              </a:rPr>
              <a:t>– доцент ТГПУ, кандидат ф-м наук, член оргкомитета областной олимпиады по математике, доцент ТГУ, кандидат ф-м наук 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Бусаргина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Татьяна Николаевна </a:t>
            </a:r>
            <a:r>
              <a:rPr lang="ru-RU" dirty="0">
                <a:solidFill>
                  <a:srgbClr val="7030A0"/>
                </a:solidFill>
              </a:rPr>
              <a:t>– учитель математики высшей квалификационной категории 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Савушкина Валентина Владиславовна </a:t>
            </a:r>
            <a:r>
              <a:rPr lang="ru-RU" dirty="0">
                <a:solidFill>
                  <a:srgbClr val="7030A0"/>
                </a:solidFill>
              </a:rPr>
              <a:t>- учитель математики высшей квалификационной категории, </a:t>
            </a:r>
            <a:r>
              <a:rPr lang="ru-RU" dirty="0" err="1">
                <a:solidFill>
                  <a:srgbClr val="7030A0"/>
                </a:solidFill>
              </a:rPr>
              <a:t>соросовский</a:t>
            </a:r>
            <a:r>
              <a:rPr lang="ru-RU" dirty="0">
                <a:solidFill>
                  <a:srgbClr val="7030A0"/>
                </a:solidFill>
              </a:rPr>
              <a:t> учитель, отличник народного образования 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Якимович Наталья Михайловна </a:t>
            </a:r>
            <a:r>
              <a:rPr lang="ru-RU" dirty="0">
                <a:solidFill>
                  <a:srgbClr val="7030A0"/>
                </a:solidFill>
              </a:rPr>
              <a:t>- учитель математики высшей квалификационной категории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</a:rPr>
              <a:t>Физика</a:t>
            </a:r>
            <a:endParaRPr lang="ru-RU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Корниенко Людмила Васильевна </a:t>
            </a:r>
            <a:r>
              <a:rPr lang="ru-RU" dirty="0">
                <a:solidFill>
                  <a:srgbClr val="7030A0"/>
                </a:solidFill>
              </a:rPr>
              <a:t>- учитель высшей категории 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Синицин</a:t>
            </a:r>
            <a:r>
              <a:rPr lang="ru-RU" b="1" dirty="0" smtClean="0">
                <a:solidFill>
                  <a:srgbClr val="7030A0"/>
                </a:solidFill>
              </a:rPr>
              <a:t> Евгений Александрович </a:t>
            </a:r>
            <a:r>
              <a:rPr lang="ru-RU" dirty="0" smtClean="0">
                <a:solidFill>
                  <a:srgbClr val="7030A0"/>
                </a:solidFill>
              </a:rPr>
              <a:t>- доцент ТПУ, кандидат физико-математических наук, член оргкомитета областной олимпиады по физике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Информатика</a:t>
            </a:r>
            <a:endParaRPr lang="ru-RU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b="1" dirty="0" err="1">
                <a:solidFill>
                  <a:srgbClr val="7030A0"/>
                </a:solidFill>
              </a:rPr>
              <a:t>Буртаева</a:t>
            </a:r>
            <a:r>
              <a:rPr lang="ru-RU" b="1" dirty="0">
                <a:solidFill>
                  <a:srgbClr val="7030A0"/>
                </a:solidFill>
              </a:rPr>
              <a:t> Ольга Николаевна </a:t>
            </a:r>
            <a:r>
              <a:rPr lang="ru-RU" dirty="0">
                <a:solidFill>
                  <a:srgbClr val="7030A0"/>
                </a:solidFill>
              </a:rPr>
              <a:t>- учитель первой квалификационной категории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6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ПРЕПОДАВАТЕЛЬСКИЙ СОСТАВ ФМШ: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Математика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Ксенева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Вера Николаевна –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доцент кафедры математики, теории и методики обучения математике,  к.п.н. 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Демидова Людмила Николаевна – старший преподаватель ТГПУ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Физика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Синицин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Евгений Александрович - доцент ТПУ, кандидат ф.м.н., член оргкомитета областной олимпиады по физике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sfml.tom.ru/www/licey/kabs/4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822065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fml.tom.ru/www/licey/kabs/30/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837" r="10837"/>
          <a:stretch>
            <a:fillRect/>
          </a:stretch>
        </p:blipFill>
        <p:spPr bwMode="auto">
          <a:xfrm>
            <a:off x="0" y="928670"/>
            <a:ext cx="5000628" cy="3757570"/>
          </a:xfrm>
          <a:prstGeom prst="rect">
            <a:avLst/>
          </a:prstGeom>
          <a:noFill/>
        </p:spPr>
      </p:pic>
      <p:pic>
        <p:nvPicPr>
          <p:cNvPr id="24582" name="Picture 6" descr="http://sfml.tom.ru/www/licey/kabs/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872"/>
            <a:ext cx="4929190" cy="32861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35782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6000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http://sfml.tom.ru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fml.tom.ru/www/licey/kabs/kor/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>
            <a:off x="4786314" y="3214686"/>
            <a:ext cx="4357686" cy="3506122"/>
          </a:xfrm>
          <a:prstGeom prst="rect">
            <a:avLst/>
          </a:prstGeom>
          <a:noFill/>
        </p:spPr>
      </p:pic>
      <p:pic>
        <p:nvPicPr>
          <p:cNvPr id="17414" name="Picture 6" descr="http://sfml.tom.ru/www/licey/kabs/kor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759" y="0"/>
            <a:ext cx="4487241" cy="3143248"/>
          </a:xfrm>
          <a:prstGeom prst="rect">
            <a:avLst/>
          </a:prstGeom>
          <a:noFill/>
        </p:spPr>
      </p:pic>
      <p:pic>
        <p:nvPicPr>
          <p:cNvPr id="17416" name="Picture 8" descr="http://sfml.tom.ru/www/licey/kabs/6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4872" cy="3143248"/>
          </a:xfrm>
          <a:prstGeom prst="rect">
            <a:avLst/>
          </a:prstGeom>
          <a:noFill/>
        </p:spPr>
      </p:pic>
      <p:pic>
        <p:nvPicPr>
          <p:cNvPr id="17418" name="Picture 10" descr="http://sfml.tom.ru/www/licey/kabs/8/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3214686"/>
            <a:ext cx="492918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70" name="Picture 6" descr="F:\школа фото\ФОТО ШКОЛА\P1050225.JPG"/>
          <p:cNvPicPr>
            <a:picLocks noChangeAspect="1" noChangeArrowheads="1"/>
          </p:cNvPicPr>
          <p:nvPr/>
        </p:nvPicPr>
        <p:blipFill>
          <a:blip r:embed="rId2" cstate="print"/>
          <a:srcRect l="14418"/>
          <a:stretch>
            <a:fillRect/>
          </a:stretch>
        </p:blipFill>
        <p:spPr bwMode="auto">
          <a:xfrm>
            <a:off x="-19424" y="16622"/>
            <a:ext cx="4818887" cy="3753623"/>
          </a:xfrm>
          <a:prstGeom prst="rect">
            <a:avLst/>
          </a:prstGeom>
          <a:noFill/>
        </p:spPr>
      </p:pic>
      <p:pic>
        <p:nvPicPr>
          <p:cNvPr id="36867" name="Picture 3" descr="F:\школа фото\ФОТО ШКОЛА\P10502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400" y="286074"/>
            <a:ext cx="4819463" cy="32129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" r="857" b="8551"/>
          <a:stretch/>
        </p:blipFill>
        <p:spPr>
          <a:xfrm>
            <a:off x="3923928" y="3677270"/>
            <a:ext cx="5220072" cy="3177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15152" r="9396"/>
          <a:stretch/>
        </p:blipFill>
        <p:spPr>
          <a:xfrm>
            <a:off x="0" y="3509293"/>
            <a:ext cx="4876594" cy="3316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лекция по  математике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физико-математических наук</a:t>
            </a:r>
          </a:p>
        </p:txBody>
      </p:sp>
      <p:pic>
        <p:nvPicPr>
          <p:cNvPr id="4" name="Объект 3" descr="http://sfml.tom.ru/www/images/news/2016032811294455.jpg"/>
          <p:cNvPicPr>
            <a:picLocks noGrp="1"/>
          </p:cNvPicPr>
          <p:nvPr>
            <p:ph idx="1"/>
          </p:nvPr>
        </p:nvPicPr>
        <p:blipFill>
          <a:blip r:embed="rId2" cstate="print"/>
          <a:srcRect t="13248" b="12678"/>
          <a:stretch>
            <a:fillRect/>
          </a:stretch>
        </p:blipFill>
        <p:spPr bwMode="auto">
          <a:xfrm>
            <a:off x="1187624" y="1916832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94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24190" b="57817"/>
          <a:stretch/>
        </p:blipFill>
        <p:spPr>
          <a:xfrm>
            <a:off x="12010" y="2050743"/>
            <a:ext cx="2450184" cy="111962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2474" r="9699" b="60559"/>
          <a:stretch/>
        </p:blipFill>
        <p:spPr>
          <a:xfrm>
            <a:off x="2462194" y="1991421"/>
            <a:ext cx="3518472" cy="1275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 t="30050" r="6152" b="43188"/>
          <a:stretch/>
        </p:blipFill>
        <p:spPr>
          <a:xfrm>
            <a:off x="6021581" y="2027907"/>
            <a:ext cx="3142048" cy="1540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30050" r="9120" b="50000"/>
          <a:stretch/>
        </p:blipFill>
        <p:spPr>
          <a:xfrm>
            <a:off x="0" y="3201977"/>
            <a:ext cx="3348880" cy="1156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30050" r="14598" b="50538"/>
          <a:stretch/>
        </p:blipFill>
        <p:spPr>
          <a:xfrm>
            <a:off x="3321864" y="3309588"/>
            <a:ext cx="2910562" cy="1055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31100" r="10365" b="48950"/>
          <a:stretch/>
        </p:blipFill>
        <p:spPr>
          <a:xfrm>
            <a:off x="6156176" y="3267158"/>
            <a:ext cx="2987824" cy="1091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25850" r="14027" b="51050"/>
          <a:stretch/>
        </p:blipFill>
        <p:spPr>
          <a:xfrm>
            <a:off x="-26058" y="4434453"/>
            <a:ext cx="3312368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32150" r="16850" b="44750"/>
          <a:stretch/>
        </p:blipFill>
        <p:spPr>
          <a:xfrm>
            <a:off x="2924754" y="4426093"/>
            <a:ext cx="3398430" cy="15841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t="29000" r="17248" b="47900"/>
          <a:stretch/>
        </p:blipFill>
        <p:spPr>
          <a:xfrm>
            <a:off x="6012128" y="4429470"/>
            <a:ext cx="3243141" cy="15841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27951" r="19203" b="52100"/>
          <a:stretch/>
        </p:blipFill>
        <p:spPr>
          <a:xfrm>
            <a:off x="1491843" y="5470376"/>
            <a:ext cx="3024336" cy="1368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22700" r="5620" b="56300"/>
          <a:stretch/>
        </p:blipFill>
        <p:spPr>
          <a:xfrm>
            <a:off x="4782259" y="5470376"/>
            <a:ext cx="374441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5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Home\Desktop\углубленное изучение математики\Готовимся к олимпиад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373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 descr="C:\Users\Home\Desktop\углубленное изучение математики\Do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962" y="3786190"/>
            <a:ext cx="20714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C:\Users\Home\Desktop\углубленное изучение математики\Do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786190"/>
            <a:ext cx="202096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7" name="Picture 5" descr="C:\Users\Home\Desktop\углубленное изучение математики\Do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14356"/>
            <a:ext cx="1899216" cy="268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8" name="Picture 6" descr="C:\Users\Home\Desktop\углубленное изучение математики\Do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714356"/>
            <a:ext cx="191991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9" name="Picture 7" descr="C:\Users\Home\Desktop\углубленное изучение математики\Doc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684785"/>
            <a:ext cx="1928826" cy="272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0" name="Picture 8" descr="C:\Users\Home\Desktop\углубленное изучение математики\Doc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857628"/>
            <a:ext cx="2021178" cy="285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1" name="Picture 9" descr="C:\Users\Home\Desktop\углубленное изучение математики\Doc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3786190"/>
            <a:ext cx="2086788" cy="295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1"/>
            <a:ext cx="7929618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Северский физико-математический лицей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school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089025" y="1000109"/>
            <a:ext cx="6554809" cy="40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4714884"/>
            <a:ext cx="821537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60000"/>
              </a:spcBef>
              <a:buFontTx/>
              <a:buChar char="•"/>
            </a:pPr>
            <a:endParaRPr lang="ru-RU" dirty="0" smtClean="0"/>
          </a:p>
          <a:p>
            <a:pPr marL="342900" indent="-342900">
              <a:spcBef>
                <a:spcPct val="60000"/>
              </a:spcBef>
            </a:pPr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hlinkClick r:id="rId3"/>
            </a:endParaRPr>
          </a:p>
          <a:p>
            <a:pPr marL="342900" indent="-342900">
              <a:spcBef>
                <a:spcPct val="60000"/>
              </a:spcBef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http://sfml.tom.ru</a:t>
            </a:r>
            <a:endParaRPr lang="ru-RU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ct val="60000"/>
              </a:spcBef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Победители и призеры муниципального этапа </a:t>
            </a:r>
            <a:r>
              <a:rPr lang="ru-RU" sz="4400" dirty="0" err="1" smtClean="0">
                <a:solidFill>
                  <a:srgbClr val="7030A0"/>
                </a:solidFill>
              </a:rPr>
              <a:t>ВсОШ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7" y="1988840"/>
            <a:ext cx="503163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647" y="3893529"/>
            <a:ext cx="4932040" cy="2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7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Выпуск 2016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http://sfml.tom.ru/www/images/news/2016052511281570.jpg?PHPSESSID=98637d664c29741e1d15a3e39a357a6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171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 descr="F:\сетевое\Новая папка\фото\5000х2200  ,fyth уче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14356"/>
            <a:ext cx="9106199" cy="545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Картинки Школа\2786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40" y="0"/>
            <a:ext cx="2039460" cy="149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Оnline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физико-математическая школа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http://www.fmsh-seversk.ru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повышение уровня физико-математического образования учащихся образовательных учреждений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Северска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оказание желающим учащимся 7-11 классов доступных, качественных образовательных услуг по физике, математике, информатике на основе дистанционных образовательных технологий и электронных учебно-методических ресурсов.  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Задачи:  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Подготовить комплект электронных учебно-методических ресурсов по физике и математике 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Предоставить открытый доступ к учебно-методическим ресурсам ФМШ посредством Интернет-ресурса  ФМШ-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online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Обеспечить методическое сопровождение обучающихся в режиме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online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Создать условия для контроля знаний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online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-пользователей ФМШ 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за внимание</a:t>
            </a:r>
            <a:b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ct val="60000"/>
              </a:spcBef>
              <a:buNone/>
            </a:pPr>
            <a:r>
              <a:rPr lang="ru-RU" sz="4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МАОУ СФМЛ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ru-RU" sz="51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51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://sfml.tom.ru</a:t>
            </a:r>
            <a:endParaRPr lang="ru-RU" sz="51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60000"/>
              </a:spcBef>
              <a:buNone/>
            </a:pPr>
            <a:r>
              <a:rPr lang="en-US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sfml2003@rambler.ru</a:t>
            </a:r>
            <a:endParaRPr lang="ru-RU" sz="5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r">
              <a:buNone/>
            </a:pP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5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Сантьева</a:t>
            </a:r>
            <a:r>
              <a:rPr lang="ru-RU" sz="45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Валерьевна </a:t>
            </a:r>
          </a:p>
          <a:p>
            <a:pPr algn="r">
              <a:buNone/>
            </a:pPr>
            <a:r>
              <a:rPr lang="ru-RU" sz="45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8 913 803 6792</a:t>
            </a:r>
          </a:p>
          <a:p>
            <a:pPr algn="r">
              <a:buNone/>
            </a:pPr>
            <a:r>
              <a:rPr lang="en-US" sz="4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lothen69@mail.ru</a:t>
            </a:r>
            <a:endParaRPr lang="ru-RU" sz="45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358246" cy="57967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Награды лицея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2014г.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Включение в Национальный Реестр "Ведущие образовательные учреждения России"</a:t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2014г.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Победитель Всероссийского конкурса «100 лучших школ России 2014» </a:t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Победитель Всероссийского конкурса «100 лучших школ России 2013»</a:t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Победитель Всероссийского конкурса «100 лучших предприятий и организаций России»</a:t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2012г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финалист конкурса школ, разрабатывающих и внедряющих эффективные основные образовательные программы ступеней общего образования в рамках введения ФГОС</a:t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2011г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Коллектив СФМЛ вошел в число победителей конкурса образовательных учреждений, внедряющих инновационные технологии</a:t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2010г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Коллектив СФМЛ награжден дипломом лауреата конкурса ШКОЛА РОССИИ - 2010</a:t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kvn_7clas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3851275" y="5013325"/>
            <a:ext cx="1873250" cy="93662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3995738" y="5157788"/>
            <a:ext cx="1655762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7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20 лет</a:t>
            </a:r>
            <a:endParaRPr lang="ru-RU" sz="3600" b="1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Северский физико-математический лицей</a:t>
            </a:r>
            <a:endParaRPr lang="ru-RU" sz="2800" b="1" dirty="0"/>
          </a:p>
        </p:txBody>
      </p:sp>
      <p:pic>
        <p:nvPicPr>
          <p:cNvPr id="8" name="Содержимое 7" descr="http://sfml.tom.ru/www/images/pedagogi/savushkin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143116"/>
            <a:ext cx="26393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9124" y="2143116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Савушкина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Валентина Владиславовна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СФМЛ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(1995 -2015 )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Задачи </a:t>
            </a:r>
            <a:r>
              <a:rPr lang="ru-RU" dirty="0">
                <a:solidFill>
                  <a:srgbClr val="7030A0"/>
                </a:solidFill>
              </a:rPr>
              <a:t>ФМШ: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>
                <a:solidFill>
                  <a:srgbClr val="7030A0"/>
                </a:solidFill>
              </a:rPr>
              <a:t>Выявление среди школьников Северска детей, имеющих способности к точным наукам и планомерное развитие таких детей в коллективе сверстников с высоким творческим потенциалом.</a:t>
            </a:r>
          </a:p>
          <a:p>
            <a:pPr lvl="0" algn="just"/>
            <a:r>
              <a:rPr lang="ru-RU" dirty="0">
                <a:solidFill>
                  <a:srgbClr val="7030A0"/>
                </a:solidFill>
              </a:rPr>
              <a:t>Подготовка одаренных учащихся к участию в городских и областных олимпиадах по физике, математике, информатике.</a:t>
            </a:r>
          </a:p>
          <a:p>
            <a:pPr lvl="0" algn="just"/>
            <a:r>
              <a:rPr lang="ru-RU" dirty="0">
                <a:solidFill>
                  <a:srgbClr val="7030A0"/>
                </a:solidFill>
              </a:rPr>
              <a:t>Повышение уровня профессиональной подготовки школьных педагогов, работающих в тесном контакте с преподавателями вузов.</a:t>
            </a:r>
          </a:p>
          <a:p>
            <a:pPr lvl="0" algn="just"/>
            <a:r>
              <a:rPr lang="ru-RU" dirty="0">
                <a:solidFill>
                  <a:srgbClr val="7030A0"/>
                </a:solidFill>
              </a:rPr>
              <a:t>Подготовка школьников к успешному обучению в вузах технического профиля.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слушателей ФМШ: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Обучаются учащиеся 7-11 классов из 17 школ города.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Зачисление в ФМШ на конкурсной основе по результатам вступительных экзаменов.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класс- 18 чел            10 класс- 30 чел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класс- 14 чел            11 класс- 17 чел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класс- 43 чел</a:t>
            </a: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по школам: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640404"/>
              </p:ext>
            </p:extLst>
          </p:nvPr>
        </p:nvGraphicFramePr>
        <p:xfrm>
          <a:off x="323528" y="1052736"/>
          <a:ext cx="8568952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90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277050"/>
              </p:ext>
            </p:extLst>
          </p:nvPr>
        </p:nvGraphicFramePr>
        <p:xfrm>
          <a:off x="457200" y="1124745"/>
          <a:ext cx="8229600" cy="51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5903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454</Words>
  <Application>Microsoft Office PowerPoint</Application>
  <PresentationFormat>Экран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 2</vt:lpstr>
      <vt:lpstr>Поток</vt:lpstr>
      <vt:lpstr>      Конференция учителей - 2016  Деятельность Городской физико-математической школы на базе Северского физико-математического лицея: результаты и перспективы.  Сантьева Л.В.      МАОУ СФМЛ </vt:lpstr>
      <vt:lpstr>Северский физико-математический лицей</vt:lpstr>
      <vt:lpstr>Награды лицея 2014г. - Включение в Национальный Реестр "Ведущие образовательные учреждения России" 2014г. - Победитель Всероссийского конкурса «100 лучших школ России 2014»  2013г. - Победитель Всероссийского конкурса «100 лучших школ России 2013» 2013г. - Победитель Всероссийского конкурса «100 лучших предприятий и организаций России» 2012г. - финалист конкурса школ, разрабатывающих и внедряющих эффективные основные образовательные программы ступеней общего образования в рамках введения ФГОС 2011г. - Коллектив СФМЛ вошел в число победителей конкурса образовательных учреждений, внедряющих инновационные технологии 2010г. - Коллектив СФМЛ награжден дипломом лауреата конкурса ШКОЛА РОССИИ - 2010 </vt:lpstr>
      <vt:lpstr>Презентация PowerPoint</vt:lpstr>
      <vt:lpstr>Северский физико-математический лицей</vt:lpstr>
      <vt:lpstr>   Задачи ФМШ: </vt:lpstr>
      <vt:lpstr>Состав слушателей ФМШ:</vt:lpstr>
      <vt:lpstr>Распределение по школам:</vt:lpstr>
      <vt:lpstr>Презентация PowerPoint</vt:lpstr>
      <vt:lpstr>Презентация PowerPoint</vt:lpstr>
      <vt:lpstr>Презентация PowerPoint</vt:lpstr>
      <vt:lpstr>ПРЕПОДАВАТЕЛЬСКИЙ СОСТАВ ФМШ: </vt:lpstr>
      <vt:lpstr>ПРЕПОДАВАТЕЛЬСКИЙ СОСТАВ ФМШ: </vt:lpstr>
      <vt:lpstr>Презентация PowerPoint</vt:lpstr>
      <vt:lpstr>Презентация PowerPoint</vt:lpstr>
      <vt:lpstr>Презентация PowerPoint</vt:lpstr>
      <vt:lpstr>Открытая лекция по  математике доктора физико-математических наук</vt:lpstr>
      <vt:lpstr>Методические пособия</vt:lpstr>
      <vt:lpstr>Презентация PowerPoint</vt:lpstr>
      <vt:lpstr>Победители и призеры муниципального этапа ВсОШ</vt:lpstr>
      <vt:lpstr>Выпуск 2016</vt:lpstr>
      <vt:lpstr>Презентация PowerPoint</vt:lpstr>
      <vt:lpstr>   Оnline физико-математическая школа http://www.fmsh-seversk.ru </vt:lpstr>
      <vt:lpstr> Спасибо за внимание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Татьяна А. Сазанова</cp:lastModifiedBy>
  <cp:revision>59</cp:revision>
  <dcterms:created xsi:type="dcterms:W3CDTF">2015-03-24T16:57:07Z</dcterms:created>
  <dcterms:modified xsi:type="dcterms:W3CDTF">2016-11-23T07:34:26Z</dcterms:modified>
</cp:coreProperties>
</file>