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6" r:id="rId12"/>
    <p:sldId id="268" r:id="rId13"/>
    <p:sldId id="263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1CFF-72D2-4938-B75A-5B568A97F2F6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BC1D-7D4D-44D7-B838-6AA24AABE54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1CFF-72D2-4938-B75A-5B568A97F2F6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BC1D-7D4D-44D7-B838-6AA24AABE5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1CFF-72D2-4938-B75A-5B568A97F2F6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BC1D-7D4D-44D7-B838-6AA24AABE5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1CFF-72D2-4938-B75A-5B568A97F2F6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BC1D-7D4D-44D7-B838-6AA24AABE5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1CFF-72D2-4938-B75A-5B568A97F2F6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BC1D-7D4D-44D7-B838-6AA24AABE54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1CFF-72D2-4938-B75A-5B568A97F2F6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BC1D-7D4D-44D7-B838-6AA24AABE5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1CFF-72D2-4938-B75A-5B568A97F2F6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BC1D-7D4D-44D7-B838-6AA24AABE5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1CFF-72D2-4938-B75A-5B568A97F2F6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0FBC1D-7D4D-44D7-B838-6AA24AABE54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1CFF-72D2-4938-B75A-5B568A97F2F6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BC1D-7D4D-44D7-B838-6AA24AABE5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1CFF-72D2-4938-B75A-5B568A97F2F6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20FBC1D-7D4D-44D7-B838-6AA24AABE5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9451CFF-72D2-4938-B75A-5B568A97F2F6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BC1D-7D4D-44D7-B838-6AA24AABE5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9451CFF-72D2-4938-B75A-5B568A97F2F6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20FBC1D-7D4D-44D7-B838-6AA24AABE54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images.google.ru/imgres?imgurl=http://goshabagpiper.narod.ru/balalaika0002.jpg&amp;imgrefurl=http://goshabagpiper.narod.ru/beginning.htm&amp;h=529&amp;w=335&amp;sz=66&amp;hl=ru&amp;start=2&amp;tbnid=SWexAlEUtMQctM:&amp;tbnh=132&amp;tbnw=84&amp;prev=/images?q=%D0%B1%D0%B0%D0%BB%D0%B0%D0%BB%D0%B0%D0%B9%D0%BA%D0%B0+%D0%BA%D0%B0%D1%80%D1%82%D0%B8%D0%BD%D0%BA%D0%B0&amp;hl=ru&amp;newwindow=1&amp;sa=G" TargetMode="External"/><Relationship Id="rId7" Type="http://schemas.openxmlformats.org/officeDocument/2006/relationships/hyperlink" Target="http://images.google.ru/imgres?imgurl=http://www.mobidom.ru/pics/photos/nokia_7360_big.jpg&amp;imgrefurl=http://www.mobidom.ru/nokia/nokia_7360/&amp;h=300&amp;w=300&amp;sz=41&amp;hl=ru&amp;start=5&amp;tbnid=MzgTKnBG-RioTM:&amp;tbnh=116&amp;tbnw=116&amp;prev=/images?q=%D1%82%D0%B5%D0%BB%D0%B5%D1%84%D0%BE%D0%BD+%D0%BA%D0%B0%D1%80%D1%82%D0%B8%D0%BD%D0%BA%D0%B0&amp;hl=ru&amp;newwindow=1&amp;sa=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images.google.ru/imgres?imgurl=http://www.centrmag.ru/catalog/suv093964.jpg&amp;imgrefurl=http://www.centrmag.ru/book1162002.html&amp;h=400&amp;w=265&amp;sz=7&amp;hl=ru&amp;start=102&amp;tbnid=cBHZNj1o3y1KYM:&amp;tbnh=124&amp;tbnw=82&amp;prev=/images?q=%D0%BA%D0%BE%D0%BB%D0%BE%D0%BA%D0%BE%D0%BB%D1%8C%D1%87%D0%B8%D0%BA+%D0%BA%D0%B0%D1%80%D1%82%D0%B8%D0%BD%D0%BA%D0%B0&amp;start=100&amp;ndsp=20&amp;hl=ru&amp;newwindow=1&amp;sa=N" TargetMode="Externa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050.radikal.ru/0801/46/a1cb8f2041bd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0&amp;img_url=http://www.sno.pro1.ru/lib/sokolov_olimpiya/sokolov_olimpiya-99.jpg&amp;uinfo=ww-865-wh-513-fw-0-fh-448-pd-1&amp;text=%D0%9F%D0%9E%D0%A0%D0%A2%D0%98%D0%9A%20%D0%AD%D0%A5%D0%9E&amp;noreask=1&amp;pos=2&amp;lr=47&amp;rpt=simage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Отражение звука. Эхо.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Физика 9 класс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5949280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МБОУ «</a:t>
            </a:r>
            <a:r>
              <a:rPr lang="ru-RU" dirty="0" err="1" smtClean="0"/>
              <a:t>Саровская</a:t>
            </a:r>
            <a:r>
              <a:rPr lang="ru-RU" dirty="0" smtClean="0"/>
              <a:t> СОШ» Рогова Екатерина Андреевна</a:t>
            </a:r>
          </a:p>
          <a:p>
            <a:pPr algn="r"/>
            <a:r>
              <a:rPr lang="ru-RU" dirty="0" smtClean="0"/>
              <a:t>Учитель физики.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38" y="428625"/>
            <a:ext cx="70723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Найдите источники звука в загадках: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938" y="3857625"/>
            <a:ext cx="3786187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>
                <a:solidFill>
                  <a:srgbClr val="0F217B"/>
                </a:solidFill>
                <a:latin typeface="Times New Roman" pitchFamily="18" charset="0"/>
                <a:cs typeface="Times New Roman" pitchFamily="18" charset="0"/>
              </a:rPr>
              <a:t>Аппарат небольшой, </a:t>
            </a:r>
          </a:p>
          <a:p>
            <a:pPr>
              <a:defRPr/>
            </a:pPr>
            <a:r>
              <a:rPr lang="ru-RU" sz="2000" dirty="0">
                <a:solidFill>
                  <a:srgbClr val="0F217B"/>
                </a:solidFill>
                <a:latin typeface="Times New Roman" pitchFamily="18" charset="0"/>
                <a:cs typeface="Times New Roman" pitchFamily="18" charset="0"/>
              </a:rPr>
              <a:t>Но удивительный такой.</a:t>
            </a:r>
          </a:p>
          <a:p>
            <a:pPr>
              <a:defRPr/>
            </a:pPr>
            <a:r>
              <a:rPr lang="ru-RU" sz="2000" dirty="0">
                <a:solidFill>
                  <a:srgbClr val="0F217B"/>
                </a:solidFill>
                <a:latin typeface="Times New Roman" pitchFamily="18" charset="0"/>
                <a:cs typeface="Times New Roman" pitchFamily="18" charset="0"/>
              </a:rPr>
              <a:t>Если друг мой далеко, </a:t>
            </a:r>
          </a:p>
          <a:p>
            <a:pPr>
              <a:defRPr/>
            </a:pPr>
            <a:r>
              <a:rPr lang="ru-RU" sz="2000" dirty="0">
                <a:solidFill>
                  <a:srgbClr val="0F217B"/>
                </a:solidFill>
                <a:latin typeface="Times New Roman" pitchFamily="18" charset="0"/>
                <a:cs typeface="Times New Roman" pitchFamily="18" charset="0"/>
              </a:rPr>
              <a:t>Говорить мне с ним легко.</a:t>
            </a:r>
          </a:p>
          <a:p>
            <a:pPr>
              <a:defRPr/>
            </a:pPr>
            <a:r>
              <a:rPr lang="ru-RU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86375" y="3857625"/>
            <a:ext cx="3286125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>
                <a:solidFill>
                  <a:srgbClr val="0F217B"/>
                </a:solidFill>
                <a:latin typeface="Times New Roman" pitchFamily="18" charset="0"/>
                <a:cs typeface="Times New Roman" pitchFamily="18" charset="0"/>
              </a:rPr>
              <a:t>Два братца</a:t>
            </a:r>
          </a:p>
          <a:p>
            <a:pPr>
              <a:defRPr/>
            </a:pPr>
            <a:r>
              <a:rPr lang="ru-RU" sz="2000" dirty="0">
                <a:solidFill>
                  <a:srgbClr val="0F217B"/>
                </a:solidFill>
                <a:latin typeface="Times New Roman" pitchFamily="18" charset="0"/>
                <a:cs typeface="Times New Roman" pitchFamily="18" charset="0"/>
              </a:rPr>
              <a:t>В одно донце стучатся.</a:t>
            </a:r>
          </a:p>
          <a:p>
            <a:pPr>
              <a:defRPr/>
            </a:pPr>
            <a:r>
              <a:rPr lang="ru-RU" sz="2000" dirty="0">
                <a:solidFill>
                  <a:srgbClr val="0F217B"/>
                </a:solidFill>
                <a:latin typeface="Times New Roman" pitchFamily="18" charset="0"/>
                <a:cs typeface="Times New Roman" pitchFamily="18" charset="0"/>
              </a:rPr>
              <a:t>Но не просто бьют-</a:t>
            </a:r>
          </a:p>
          <a:p>
            <a:pPr>
              <a:defRPr/>
            </a:pPr>
            <a:r>
              <a:rPr lang="ru-RU" sz="2000" dirty="0">
                <a:solidFill>
                  <a:srgbClr val="0F217B"/>
                </a:solidFill>
                <a:latin typeface="Times New Roman" pitchFamily="18" charset="0"/>
                <a:cs typeface="Times New Roman" pitchFamily="18" charset="0"/>
              </a:rPr>
              <a:t>Вместе песню поют.</a:t>
            </a:r>
          </a:p>
          <a:p>
            <a:pPr>
              <a:defRPr/>
            </a:pPr>
            <a:r>
              <a:rPr lang="ru-R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(Барабан)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57813" y="1143000"/>
            <a:ext cx="3286125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>
                <a:solidFill>
                  <a:srgbClr val="0F217B"/>
                </a:solidFill>
                <a:latin typeface="Times New Roman" pitchFamily="18" charset="0"/>
                <a:cs typeface="Times New Roman" pitchFamily="18" charset="0"/>
              </a:rPr>
              <a:t>Пастись корову на лужок </a:t>
            </a:r>
          </a:p>
          <a:p>
            <a:pPr>
              <a:defRPr/>
            </a:pPr>
            <a:r>
              <a:rPr lang="ru-RU" sz="2000" dirty="0">
                <a:solidFill>
                  <a:srgbClr val="0F217B"/>
                </a:solidFill>
                <a:latin typeface="Times New Roman" pitchFamily="18" charset="0"/>
                <a:cs typeface="Times New Roman" pitchFamily="18" charset="0"/>
              </a:rPr>
              <a:t>Отправилась хозяйка,</a:t>
            </a:r>
          </a:p>
          <a:p>
            <a:pPr>
              <a:defRPr/>
            </a:pPr>
            <a:r>
              <a:rPr lang="ru-RU" sz="2000" dirty="0">
                <a:solidFill>
                  <a:srgbClr val="0F217B"/>
                </a:solidFill>
                <a:latin typeface="Times New Roman" pitchFamily="18" charset="0"/>
                <a:cs typeface="Times New Roman" pitchFamily="18" charset="0"/>
              </a:rPr>
              <a:t>Повесив маленький звонок.</a:t>
            </a:r>
          </a:p>
          <a:p>
            <a:pPr>
              <a:defRPr/>
            </a:pPr>
            <a:r>
              <a:rPr lang="ru-RU" sz="2000" dirty="0">
                <a:solidFill>
                  <a:srgbClr val="0F217B"/>
                </a:solidFill>
                <a:latin typeface="Times New Roman" pitchFamily="18" charset="0"/>
                <a:cs typeface="Times New Roman" pitchFamily="18" charset="0"/>
              </a:rPr>
              <a:t>Что это? Отгадай-ка! </a:t>
            </a:r>
          </a:p>
          <a:p>
            <a:pPr>
              <a:defRPr/>
            </a:pPr>
            <a:r>
              <a:rPr lang="ru-R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(Колокольчик).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813" y="1143000"/>
            <a:ext cx="371475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>
                <a:solidFill>
                  <a:srgbClr val="0F217B"/>
                </a:solidFill>
                <a:latin typeface="Times New Roman" pitchFamily="18" charset="0"/>
                <a:cs typeface="Times New Roman" pitchFamily="18" charset="0"/>
              </a:rPr>
              <a:t>На треугольник деревянный</a:t>
            </a:r>
          </a:p>
          <a:p>
            <a:pPr>
              <a:defRPr/>
            </a:pPr>
            <a:r>
              <a:rPr lang="ru-RU" sz="2000" dirty="0">
                <a:solidFill>
                  <a:srgbClr val="0F217B"/>
                </a:solidFill>
                <a:latin typeface="Times New Roman" pitchFamily="18" charset="0"/>
                <a:cs typeface="Times New Roman" pitchFamily="18" charset="0"/>
              </a:rPr>
              <a:t>Натянули три струны,</a:t>
            </a:r>
          </a:p>
          <a:p>
            <a:pPr>
              <a:defRPr/>
            </a:pPr>
            <a:r>
              <a:rPr lang="ru-RU" sz="2000" dirty="0">
                <a:solidFill>
                  <a:srgbClr val="0F217B"/>
                </a:solidFill>
                <a:latin typeface="Times New Roman" pitchFamily="18" charset="0"/>
                <a:cs typeface="Times New Roman" pitchFamily="18" charset="0"/>
              </a:rPr>
              <a:t>В руки взяли, заиграли-</a:t>
            </a:r>
          </a:p>
          <a:p>
            <a:pPr>
              <a:defRPr/>
            </a:pPr>
            <a:r>
              <a:rPr lang="ru-RU" sz="2000" dirty="0">
                <a:solidFill>
                  <a:srgbClr val="0F217B"/>
                </a:solidFill>
                <a:latin typeface="Times New Roman" pitchFamily="18" charset="0"/>
                <a:cs typeface="Times New Roman" pitchFamily="18" charset="0"/>
              </a:rPr>
              <a:t>Ноги сами в пляс пошли.</a:t>
            </a:r>
          </a:p>
          <a:p>
            <a:pPr>
              <a:defRPr/>
            </a:pPr>
            <a:r>
              <a:rPr lang="ru-R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(Балалайка).</a:t>
            </a:r>
          </a:p>
        </p:txBody>
      </p:sp>
      <p:pic>
        <p:nvPicPr>
          <p:cNvPr id="7" name="Picture 2" descr="http://tbn0.google.com/images?q=tbn:g8Exwk-6l6FrGM:http://www.babynote.ru/ECatalog/images/esys_20060802182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5143500"/>
            <a:ext cx="15430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tbn0.google.com/images?q=tbn:SWexAlEUtMQctM:http://goshabagpiper.narod.ru/balalaika000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0" y="2428875"/>
            <a:ext cx="8001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tbn0.google.com/images?q=tbn:cBHZNj1o3y1KYM:http://www.centrmag.ru/catalog/suv09396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75" y="2428875"/>
            <a:ext cx="1138238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http://tbn0.google.com/images?q=tbn:MzgTKnBG-RioTM:http://www.mobidom.ru/pics/photos/nokia_7360_big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38" y="524827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7693"/>
            <a:ext cx="8856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Что вы можете сказать о скорости распространения звука в среде? </a:t>
            </a:r>
          </a:p>
          <a:p>
            <a:r>
              <a:rPr lang="ru-RU" dirty="0" smtClean="0"/>
              <a:t> </a:t>
            </a:r>
            <a:endParaRPr lang="ru-RU" sz="3600" dirty="0" smtClean="0"/>
          </a:p>
          <a:p>
            <a:r>
              <a:rPr lang="ru-RU" dirty="0" smtClean="0"/>
              <a:t>- Какой формулой выражается взаимосвязь скорости волны, ее длины и частоты?</a:t>
            </a:r>
          </a:p>
          <a:p>
            <a:r>
              <a:rPr lang="ru-RU" dirty="0" smtClean="0"/>
              <a:t> </a:t>
            </a:r>
            <a:endParaRPr lang="ru-RU" sz="3600" dirty="0" smtClean="0"/>
          </a:p>
          <a:p>
            <a:r>
              <a:rPr lang="ru-RU" dirty="0" smtClean="0"/>
              <a:t>- Чему равна длина волны, если ее скорость 1521 м/с, а частота 507 Гц?</a:t>
            </a:r>
          </a:p>
          <a:p>
            <a:r>
              <a:rPr lang="ru-RU" b="1" dirty="0" smtClean="0"/>
              <a:t>Продолжите предложение.</a:t>
            </a:r>
            <a:endParaRPr lang="ru-RU" dirty="0" smtClean="0"/>
          </a:p>
          <a:p>
            <a:pPr lvl="1"/>
            <a:r>
              <a:rPr lang="ru-RU" dirty="0" smtClean="0"/>
              <a:t>При переходе из одной среды в другую меняются … </a:t>
            </a:r>
          </a:p>
          <a:p>
            <a:pPr lvl="1"/>
            <a:r>
              <a:rPr lang="ru-RU" dirty="0" smtClean="0"/>
              <a:t> При переходе волны из одной среды в другую ее … не меняется</a:t>
            </a:r>
          </a:p>
          <a:p>
            <a:pPr lvl="1"/>
            <a:r>
              <a:rPr lang="ru-RU" i="1" dirty="0" smtClean="0"/>
              <a:t> </a:t>
            </a:r>
            <a:r>
              <a:rPr lang="ru-RU" dirty="0" smtClean="0"/>
              <a:t>Скорость волны зависит от …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- Каким свойством  обладают плохие проводники звука? Где используется это свойство? </a:t>
            </a:r>
          </a:p>
          <a:p>
            <a:r>
              <a:rPr lang="ru-RU" b="1" i="1" dirty="0" smtClean="0"/>
              <a:t>(свойства звука)  (поглощение)</a:t>
            </a:r>
            <a:endParaRPr lang="ru-RU" dirty="0" smtClean="0"/>
          </a:p>
          <a:p>
            <a:r>
              <a:rPr lang="ru-RU" dirty="0" smtClean="0"/>
              <a:t>                 </a:t>
            </a:r>
          </a:p>
          <a:p>
            <a:r>
              <a:rPr lang="ru-RU" dirty="0" smtClean="0"/>
              <a:t>- Назовите характеристики звука и какие физические величины определяют эти характеристики.</a:t>
            </a:r>
          </a:p>
          <a:p>
            <a:r>
              <a:rPr lang="ru-RU" b="1" i="1" dirty="0" smtClean="0"/>
              <a:t>(характеристики) (громкость, высота, тембр, длительность)</a:t>
            </a:r>
            <a:endParaRPr lang="ru-RU" dirty="0" smtClean="0"/>
          </a:p>
          <a:p>
            <a:r>
              <a:rPr lang="ru-RU" b="1" dirty="0" smtClean="0"/>
              <a:t>Звучание</a:t>
            </a:r>
            <a:endParaRPr lang="ru-RU" dirty="0" smtClean="0"/>
          </a:p>
          <a:p>
            <a:r>
              <a:rPr lang="ru-RU" dirty="0" smtClean="0"/>
              <a:t>  </a:t>
            </a: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475656" y="5085184"/>
          <a:ext cx="1452800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Объект упаковщика для оболочки" showAsIcon="1" r:id="rId3" imgW="2311560" imgH="686880" progId="Package">
                  <p:embed/>
                </p:oleObj>
              </mc:Choice>
              <mc:Fallback>
                <p:oleObj name="Объект упаковщика для оболочки" showAsIcon="1" r:id="rId3" imgW="2311560" imgH="6868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5085184"/>
                        <a:ext cx="1452800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915815" y="5085184"/>
          <a:ext cx="2139287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Объект упаковщика для оболочки" showAsIcon="1" r:id="rId5" imgW="3403440" imgH="686880" progId="Package">
                  <p:embed/>
                </p:oleObj>
              </mc:Choice>
              <mc:Fallback>
                <p:oleObj name="Объект упаковщика для оболочки" showAsIcon="1" r:id="rId5" imgW="3403440" imgH="68688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5" y="5085184"/>
                        <a:ext cx="2139287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Каким свойством еще обладают звуковые волны?</a:t>
            </a:r>
          </a:p>
          <a:p>
            <a:r>
              <a:rPr lang="ru-RU" b="1" i="1" dirty="0" smtClean="0"/>
              <a:t>(отражение)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Никто его не видывал, а слышать - всякий слыхивал,</a:t>
            </a:r>
          </a:p>
          <a:p>
            <a:r>
              <a:rPr lang="ru-RU" dirty="0"/>
              <a:t>Без тела, а живёт оно, без языка – кричит.</a:t>
            </a:r>
          </a:p>
          <a:p>
            <a:r>
              <a:rPr lang="ru-RU" dirty="0"/>
              <a:t>-Что это? </a:t>
            </a:r>
            <a:r>
              <a:rPr lang="ru-RU" dirty="0" smtClean="0"/>
              <a:t>(эхо</a:t>
            </a:r>
            <a:r>
              <a:rPr lang="ru-RU" b="1" i="1" dirty="0" smtClean="0"/>
              <a:t>)</a:t>
            </a:r>
            <a:endParaRPr lang="ru-RU" dirty="0"/>
          </a:p>
        </p:txBody>
      </p:sp>
      <p:pic>
        <p:nvPicPr>
          <p:cNvPr id="3" name="Picture 22" descr="Картинка 1 из 2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204864"/>
            <a:ext cx="3096344" cy="412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j0197842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809" y="2275854"/>
            <a:ext cx="4924788" cy="387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52736"/>
            <a:ext cx="520136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Этап 2. </a:t>
            </a:r>
            <a:endParaRPr lang="ru-RU" sz="3600" b="1" dirty="0" smtClean="0"/>
          </a:p>
          <a:p>
            <a:r>
              <a:rPr lang="ru-RU" sz="2800" b="1" dirty="0" smtClean="0"/>
              <a:t>Изучение </a:t>
            </a:r>
            <a:r>
              <a:rPr lang="ru-RU" sz="2800" b="1" dirty="0"/>
              <a:t>нового материала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492896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Задачи: </a:t>
            </a:r>
            <a:r>
              <a:rPr lang="ru-RU" sz="2800" dirty="0"/>
              <a:t>Выяснить в ходе беседы  как происходит процесс отражения звука, какие условия необходимы для существования эха, какие существуют  способы усиления звука. </a:t>
            </a:r>
          </a:p>
          <a:p>
            <a:r>
              <a:rPr lang="ru-RU" sz="2800" dirty="0"/>
              <a:t>Что такое звуковой резонанс и каковы условия его возникновения.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122149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огда я говорю вполголоса, то сидящие на последних партах меня плохо слышат. Если я поднесу сложенные ладони к губам, то мой голос усиливается, изменилась мощность звука.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Почему происходит усиление звука? (</a:t>
            </a:r>
            <a:r>
              <a:rPr lang="ru-RU" dirty="0"/>
              <a:t>-Звук, отражаясь  от </a:t>
            </a:r>
            <a:r>
              <a:rPr lang="ru-RU" dirty="0" smtClean="0"/>
              <a:t>стенок </a:t>
            </a:r>
            <a:r>
              <a:rPr lang="ru-RU" dirty="0"/>
              <a:t>ладоней,  распространяется в одном </a:t>
            </a:r>
            <a:r>
              <a:rPr lang="ru-RU" dirty="0" smtClean="0"/>
              <a:t>направлении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628800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Сообщение учащегося</a:t>
            </a:r>
            <a:r>
              <a:rPr lang="ru-RU" b="1" dirty="0"/>
              <a:t>: </a:t>
            </a:r>
            <a:r>
              <a:rPr lang="ru-RU" dirty="0"/>
              <a:t>Звуковая волна, распространяясь в некоторой среде, рано или поздно доходит до границы этой среды, а за ней начинается другая среда, состоящая из других частиц, в которой и скорость звука другая. На такой границе происходит явление отражения звуковой волны. Отражение происходит потому, что колебания принесенные волной к границе, передаются частицам второй среды, и они становятся сами источником новой звуковой волны. Эта вторичная волна распространяется не только во второй среде. Но и в первой, откуда  пришла первичная волна. Это и есть отраженная волна.</a:t>
            </a:r>
          </a:p>
          <a:p>
            <a:r>
              <a:rPr lang="ru-RU" dirty="0"/>
              <a:t>С явлением отражения звука связано такое явление как эхо. Оно состоит в том, что звук от источника доходит до какого-то препятствия, отражается от него и возвращается к месту, где он возник. И если первичный звук и звук отраженный доходят не одновременно, то он слышит звук дважды. </a:t>
            </a:r>
          </a:p>
        </p:txBody>
      </p:sp>
      <p:pic>
        <p:nvPicPr>
          <p:cNvPr id="4" name="Рисунок 5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r="34212"/>
          <a:stretch>
            <a:fillRect/>
          </a:stretch>
        </p:blipFill>
        <p:spPr bwMode="auto">
          <a:xfrm>
            <a:off x="5940152" y="4941168"/>
            <a:ext cx="292258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188640"/>
            <a:ext cx="8183562" cy="6669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Эхо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это звуковые волны, отраженные от какого- либо препятствия и возвратившиеся к источнику звука. </a:t>
            </a:r>
          </a:p>
          <a:p>
            <a:pPr marL="265176" indent="-265176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ru-RU" dirty="0"/>
              <a:t>- В греческой мифологии это нимфа, с именем </a:t>
            </a:r>
            <a:r>
              <a:rPr lang="ru-RU" dirty="0" smtClean="0"/>
              <a:t>которой</a:t>
            </a:r>
          </a:p>
          <a:p>
            <a:pPr marL="265176" indent="-265176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/>
              <a:t>связали </a:t>
            </a:r>
            <a:r>
              <a:rPr lang="ru-RU" dirty="0"/>
              <a:t>происхождение эха. С ней случилась </a:t>
            </a:r>
            <a:r>
              <a:rPr lang="ru-RU" dirty="0" smtClean="0"/>
              <a:t>неразделен</a:t>
            </a:r>
          </a:p>
          <a:p>
            <a:pPr marL="265176" indent="-265176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dirty="0" err="1" smtClean="0"/>
              <a:t>ная</a:t>
            </a:r>
            <a:r>
              <a:rPr lang="ru-RU" dirty="0" smtClean="0"/>
              <a:t> </a:t>
            </a:r>
            <a:r>
              <a:rPr lang="ru-RU" dirty="0"/>
              <a:t>любовь. Пока Эхо не встретила в лесу красавца </a:t>
            </a:r>
            <a:endParaRPr lang="ru-RU" dirty="0" smtClean="0"/>
          </a:p>
          <a:p>
            <a:pPr marL="265176" indent="-265176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/>
              <a:t>Нарцисса</a:t>
            </a:r>
            <a:r>
              <a:rPr lang="ru-RU" dirty="0"/>
              <a:t>, все в ее жизни шло прекрасно. Она была </a:t>
            </a:r>
            <a:endParaRPr lang="ru-RU" dirty="0" smtClean="0"/>
          </a:p>
          <a:p>
            <a:pPr marL="265176" indent="-265176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/>
              <a:t>весела </a:t>
            </a:r>
            <a:r>
              <a:rPr lang="ru-RU" dirty="0"/>
              <a:t>и счастлива. Но увидев этого </a:t>
            </a:r>
            <a:r>
              <a:rPr lang="ru-RU" dirty="0" err="1"/>
              <a:t>мачо</a:t>
            </a:r>
            <a:r>
              <a:rPr lang="ru-RU" dirty="0"/>
              <a:t> она </a:t>
            </a:r>
            <a:endParaRPr lang="ru-RU" dirty="0" smtClean="0"/>
          </a:p>
          <a:p>
            <a:pPr marL="265176" indent="-265176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/>
              <a:t>влюбилась </a:t>
            </a:r>
            <a:r>
              <a:rPr lang="ru-RU" dirty="0"/>
              <a:t>в него по уши и больше не могла беззаботно </a:t>
            </a:r>
            <a:endParaRPr lang="ru-RU" dirty="0" smtClean="0"/>
          </a:p>
          <a:p>
            <a:pPr marL="265176" indent="-265176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/>
              <a:t>бегать </a:t>
            </a:r>
            <a:r>
              <a:rPr lang="ru-RU" dirty="0"/>
              <a:t>по лесам. Напрасно, она пыталась соблазнить </a:t>
            </a:r>
            <a:endParaRPr lang="ru-RU" dirty="0" smtClean="0"/>
          </a:p>
          <a:p>
            <a:pPr marL="265176" indent="-265176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/>
              <a:t>Нарцисса</a:t>
            </a:r>
            <a:r>
              <a:rPr lang="ru-RU" dirty="0"/>
              <a:t>, тот оставался к ней равнодушен, и в итоге </a:t>
            </a:r>
            <a:endParaRPr lang="ru-RU" dirty="0" smtClean="0"/>
          </a:p>
          <a:p>
            <a:pPr marL="265176" indent="-265176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/>
              <a:t>нимфа </a:t>
            </a:r>
            <a:r>
              <a:rPr lang="ru-RU" dirty="0"/>
              <a:t>стала чахнуть. Чахла она, чахла, и остался от нее </a:t>
            </a:r>
            <a:endParaRPr lang="ru-RU" dirty="0" smtClean="0"/>
          </a:p>
          <a:p>
            <a:pPr marL="265176" indent="-265176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/>
              <a:t>под </a:t>
            </a:r>
            <a:r>
              <a:rPr lang="ru-RU" dirty="0"/>
              <a:t>конец один лишь голос. А тут еще и боги разгневались</a:t>
            </a:r>
            <a:r>
              <a:rPr lang="ru-RU" dirty="0" smtClean="0"/>
              <a:t>,</a:t>
            </a:r>
          </a:p>
          <a:p>
            <a:pPr marL="265176" indent="-265176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/>
              <a:t>что </a:t>
            </a:r>
            <a:r>
              <a:rPr lang="ru-RU" dirty="0"/>
              <a:t>она не смогла достойно пережить отказ мужчины </a:t>
            </a:r>
            <a:endParaRPr lang="ru-RU" dirty="0" smtClean="0"/>
          </a:p>
          <a:p>
            <a:pPr marL="265176" indent="-265176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/>
              <a:t>и </a:t>
            </a:r>
            <a:r>
              <a:rPr lang="ru-RU" dirty="0"/>
              <a:t>отправили ее вечно скитаться по горам и повторять </a:t>
            </a:r>
            <a:endParaRPr lang="ru-RU" dirty="0" smtClean="0"/>
          </a:p>
          <a:p>
            <a:pPr marL="265176" indent="-265176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/>
              <a:t>последние </a:t>
            </a:r>
            <a:r>
              <a:rPr lang="ru-RU" dirty="0"/>
              <a:t>услышанные слова. В Олимпии (Греция) </a:t>
            </a:r>
            <a:r>
              <a:rPr lang="ru-RU" dirty="0" smtClean="0"/>
              <a:t>в</a:t>
            </a:r>
          </a:p>
          <a:p>
            <a:pPr marL="265176" indent="-265176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/>
              <a:t>храме </a:t>
            </a:r>
            <a:r>
              <a:rPr lang="ru-RU" dirty="0"/>
              <a:t>Зевса сохранился до наших дней «Портик Эхо». </a:t>
            </a:r>
            <a:endParaRPr lang="ru-RU" dirty="0" smtClean="0"/>
          </a:p>
          <a:p>
            <a:pPr marL="265176" indent="-265176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/>
              <a:t>В </a:t>
            </a:r>
            <a:r>
              <a:rPr lang="ru-RU" dirty="0"/>
              <a:t>нем голос повторяется 5 – 7 </a:t>
            </a:r>
            <a:r>
              <a:rPr lang="ru-RU" dirty="0" smtClean="0"/>
              <a:t>раз.</a:t>
            </a:r>
          </a:p>
          <a:p>
            <a:pPr marL="265176" indent="-265176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b="1" dirty="0" smtClean="0"/>
              <a:t>Звучание 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Увеличение длительности звука, вызванное его отражением от препятствий, называется 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реверберацией</a:t>
            </a:r>
            <a:r>
              <a:rPr lang="ru-RU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ru-RU" dirty="0" smtClean="0">
              <a:solidFill>
                <a:srgbClr val="33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3333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3333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6" descr="http://im4-tub-ru.yandex.net/i?id=359310366-30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620688"/>
            <a:ext cx="1924050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907704" y="5733256"/>
          <a:ext cx="1584176" cy="445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Объект упаковщика для оболочки" showAsIcon="1" r:id="rId5" imgW="1333440" imgH="686880" progId="Package">
                  <p:embed/>
                </p:oleObj>
              </mc:Choice>
              <mc:Fallback>
                <p:oleObj name="Объект упаковщика для оболочки" showAsIcon="1" r:id="rId5" imgW="1333440" imgH="6868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5733256"/>
                        <a:ext cx="1584176" cy="4454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0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35292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  <a:cs typeface="Times New Roman" pitchFamily="18" charset="0"/>
              </a:rPr>
              <a:t>Решение задач</a:t>
            </a:r>
          </a:p>
          <a:p>
            <a:pPr eaLnBrk="0" hangingPunct="0"/>
            <a:r>
              <a:rPr lang="ru-RU" dirty="0" smtClean="0">
                <a:cs typeface="Times New Roman" pitchFamily="18" charset="0"/>
              </a:rPr>
              <a:t>№1. </a:t>
            </a:r>
            <a:r>
              <a:rPr lang="ru-RU" dirty="0" smtClean="0"/>
              <a:t>Рассчитать </a:t>
            </a:r>
            <a:r>
              <a:rPr lang="ru-RU" dirty="0"/>
              <a:t>наименьшее  расстояние, на котором должна находиться преграда, чтобы человек мог услышать эхо, если известно, что человеческое ухо способно различать два звука с промежутком времени между ними не менее 0,1с</a:t>
            </a:r>
            <a:r>
              <a:rPr lang="ru-RU" dirty="0" smtClean="0"/>
              <a:t>.</a:t>
            </a:r>
          </a:p>
          <a:p>
            <a:pPr eaLnBrk="0" hangingPunct="0"/>
            <a:endParaRPr lang="ru-RU" dirty="0" smtClean="0"/>
          </a:p>
          <a:p>
            <a:r>
              <a:rPr lang="ru-RU" dirty="0"/>
              <a:t>Дано:                            Решение:</a:t>
            </a:r>
          </a:p>
          <a:p>
            <a:r>
              <a:rPr lang="en-US" dirty="0"/>
              <a:t>t</a:t>
            </a:r>
            <a:r>
              <a:rPr lang="ru-RU" dirty="0"/>
              <a:t> = 0,1с                     </a:t>
            </a:r>
            <a:r>
              <a:rPr lang="en-US" dirty="0"/>
              <a:t>S</a:t>
            </a:r>
            <a:r>
              <a:rPr lang="ru-RU" dirty="0"/>
              <a:t> = 0,1 ∙340=34м</a:t>
            </a:r>
          </a:p>
          <a:p>
            <a:r>
              <a:rPr lang="en-US" dirty="0"/>
              <a:t>V</a:t>
            </a:r>
            <a:r>
              <a:rPr lang="ru-RU" dirty="0"/>
              <a:t>= 340м/с                </a:t>
            </a:r>
            <a:r>
              <a:rPr lang="en-US" dirty="0"/>
              <a:t>L</a:t>
            </a:r>
            <a:r>
              <a:rPr lang="ru-RU" dirty="0"/>
              <a:t>= </a:t>
            </a:r>
            <a:r>
              <a:rPr lang="en-US" dirty="0"/>
              <a:t>S</a:t>
            </a:r>
            <a:r>
              <a:rPr lang="ru-RU" dirty="0"/>
              <a:t>/2=17м</a:t>
            </a:r>
          </a:p>
          <a:p>
            <a:r>
              <a:rPr lang="en-US" dirty="0"/>
              <a:t>L</a:t>
            </a:r>
            <a:r>
              <a:rPr lang="ru-RU" dirty="0"/>
              <a:t> - ?</a:t>
            </a:r>
          </a:p>
          <a:p>
            <a:r>
              <a:rPr lang="ru-RU" dirty="0"/>
              <a:t>Ответ: 17м</a:t>
            </a:r>
          </a:p>
          <a:p>
            <a:pPr eaLnBrk="0" hangingPunct="0"/>
            <a:endParaRPr lang="ru-RU" dirty="0"/>
          </a:p>
          <a:p>
            <a:pPr eaLnBrk="0" hangingPunct="0"/>
            <a:endParaRPr lang="ru-RU" dirty="0" smtClean="0">
              <a:cs typeface="Times New Roman" pitchFamily="18" charset="0"/>
            </a:endParaRPr>
          </a:p>
          <a:p>
            <a:pPr eaLnBrk="0" hangingPunct="0"/>
            <a:r>
              <a:rPr lang="ru-RU" dirty="0" smtClean="0">
                <a:cs typeface="Times New Roman" pitchFamily="18" charset="0"/>
              </a:rPr>
              <a:t>№2. Наблюдатель находится на расстоянии 85 м от отвесной скалы. </a:t>
            </a:r>
          </a:p>
          <a:p>
            <a:pPr eaLnBrk="0" hangingPunct="0"/>
            <a:r>
              <a:rPr lang="ru-RU" dirty="0" smtClean="0">
                <a:cs typeface="Times New Roman" pitchFamily="18" charset="0"/>
              </a:rPr>
              <a:t>Через какое время он услышит эхо от произнесенного восклицания?</a:t>
            </a:r>
          </a:p>
          <a:p>
            <a:pPr eaLnBrk="0" hangingPunct="0"/>
            <a:endParaRPr lang="ru-RU" dirty="0" smtClean="0">
              <a:cs typeface="Times New Roman" pitchFamily="18" charset="0"/>
            </a:endParaRPr>
          </a:p>
          <a:p>
            <a:r>
              <a:rPr lang="ru-RU" dirty="0"/>
              <a:t>Дано:                            Решение:</a:t>
            </a:r>
          </a:p>
          <a:p>
            <a:r>
              <a:rPr lang="ru-RU" dirty="0"/>
              <a:t>                                 </a:t>
            </a:r>
            <a:r>
              <a:rPr lang="en-US" dirty="0"/>
              <a:t>S</a:t>
            </a:r>
            <a:r>
              <a:rPr lang="ru-RU" dirty="0"/>
              <a:t> = 170м</a:t>
            </a:r>
          </a:p>
          <a:p>
            <a:r>
              <a:rPr lang="en-US" dirty="0"/>
              <a:t>V</a:t>
            </a:r>
            <a:r>
              <a:rPr lang="ru-RU" dirty="0"/>
              <a:t>= 340м/с                </a:t>
            </a:r>
            <a:r>
              <a:rPr lang="en-US" dirty="0"/>
              <a:t>L</a:t>
            </a:r>
            <a:r>
              <a:rPr lang="ru-RU" dirty="0"/>
              <a:t>= </a:t>
            </a:r>
            <a:r>
              <a:rPr lang="en-US" dirty="0"/>
              <a:t>S</a:t>
            </a:r>
            <a:r>
              <a:rPr lang="ru-RU" dirty="0"/>
              <a:t>/2</a:t>
            </a:r>
          </a:p>
          <a:p>
            <a:r>
              <a:rPr lang="en-US" dirty="0"/>
              <a:t>L</a:t>
            </a:r>
            <a:r>
              <a:rPr lang="ru-RU" dirty="0"/>
              <a:t> = 85м                    </a:t>
            </a:r>
            <a:r>
              <a:rPr lang="en-US" dirty="0"/>
              <a:t>t</a:t>
            </a:r>
            <a:r>
              <a:rPr lang="ru-RU" dirty="0"/>
              <a:t>= 0,5с </a:t>
            </a:r>
          </a:p>
          <a:p>
            <a:r>
              <a:rPr lang="en-US" dirty="0"/>
              <a:t>t</a:t>
            </a:r>
            <a:r>
              <a:rPr lang="ru-RU" dirty="0"/>
              <a:t> - ?</a:t>
            </a:r>
          </a:p>
          <a:p>
            <a:r>
              <a:rPr lang="ru-RU" dirty="0"/>
              <a:t>Ответ: </a:t>
            </a:r>
            <a:r>
              <a:rPr lang="en-US" dirty="0"/>
              <a:t>t</a:t>
            </a:r>
            <a:r>
              <a:rPr lang="ru-RU" dirty="0"/>
              <a:t> =0,5с </a:t>
            </a:r>
          </a:p>
          <a:p>
            <a:pPr eaLnBrk="0" hangingPunct="0"/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9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Время</a:t>
            </a:r>
            <a:r>
              <a:rPr lang="ru-RU" dirty="0"/>
              <a:t>, за которое звук достигает преграды и отражается </a:t>
            </a:r>
            <a:r>
              <a:rPr lang="ru-RU" dirty="0" smtClean="0"/>
              <a:t>обратно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t</a:t>
            </a:r>
            <a:r>
              <a:rPr lang="ru-RU" dirty="0">
                <a:solidFill>
                  <a:srgbClr val="FFFF00"/>
                </a:solidFill>
              </a:rPr>
              <a:t>=2</a:t>
            </a:r>
            <a:r>
              <a:rPr lang="en-US" dirty="0">
                <a:solidFill>
                  <a:srgbClr val="FFFF00"/>
                </a:solidFill>
              </a:rPr>
              <a:t>S</a:t>
            </a:r>
            <a:r>
              <a:rPr lang="ru-RU" dirty="0">
                <a:solidFill>
                  <a:srgbClr val="FFFF00"/>
                </a:solidFill>
              </a:rPr>
              <a:t>/</a:t>
            </a:r>
            <a:r>
              <a:rPr lang="en-US" dirty="0">
                <a:solidFill>
                  <a:srgbClr val="FFFF00"/>
                </a:solidFill>
              </a:rPr>
              <a:t>v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908720"/>
            <a:ext cx="82089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Применяется в эхолоте и рупоре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- Метод определения расстояния до объекта называется </a:t>
            </a:r>
            <a:r>
              <a:rPr lang="ru-RU" dirty="0" err="1"/>
              <a:t>эхолокацией</a:t>
            </a:r>
            <a:r>
              <a:rPr lang="ru-RU" dirty="0"/>
              <a:t>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- На свойстве звука отражаться от поверхностей основано действие рупора. Он применяется на митингах, соревнованиях, для усиления мощности звука и распространения на большие расстояния.</a:t>
            </a:r>
          </a:p>
          <a:p>
            <a:r>
              <a:rPr lang="ru-RU" dirty="0"/>
              <a:t>При использовании рупора звуковые волны не рассеиваются во все стороны, а образуют узконаправленный пучок, вследствие чего увеличивается мощность и передача на большие расстояния.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- Мы знаем, что амплитуда установившихся вынужденных механических колебаний достигает наибольшего значения в том случае, если частота вынуждающей силы совпадает с собственной частотой колебательной </a:t>
            </a:r>
            <a:r>
              <a:rPr lang="ru-RU" dirty="0" smtClean="0"/>
              <a:t>системы.</a:t>
            </a:r>
            <a:r>
              <a:rPr lang="ru-RU" b="1" dirty="0"/>
              <a:t> </a:t>
            </a: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Это </a:t>
            </a:r>
            <a:r>
              <a:rPr lang="ru-RU" dirty="0"/>
              <a:t>явление называется </a:t>
            </a:r>
            <a:r>
              <a:rPr lang="ru-RU" dirty="0" smtClean="0"/>
              <a:t>резонансом.</a:t>
            </a:r>
          </a:p>
          <a:p>
            <a:pPr lvl="0">
              <a:buFontTx/>
              <a:buChar char="-"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Резонанс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(франц.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resonance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от лат.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resono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звучу в ответ, откликаюсь), явление резкого возрастания амплитуды вынужденных колебаний в какой-либо колебательной системе, при совпадении частоты вынуждающей силы с ее собственной частотой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67544" y="188640"/>
            <a:ext cx="8229600" cy="1368152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Char char="•"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rez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85725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188640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Пронаблюдаем звуковой резонанс.</a:t>
            </a:r>
          </a:p>
          <a:p>
            <a:r>
              <a:rPr lang="ru-RU" b="1" dirty="0" smtClean="0"/>
              <a:t>Демонстрация опыта.</a:t>
            </a:r>
            <a:r>
              <a:rPr lang="ru-RU" dirty="0" smtClean="0"/>
              <a:t> </a:t>
            </a:r>
          </a:p>
          <a:p>
            <a:r>
              <a:rPr lang="ru-RU" dirty="0" smtClean="0"/>
              <a:t>- Звучит ли второй камертон? (нет) </a:t>
            </a:r>
          </a:p>
          <a:p>
            <a:pPr>
              <a:buFontTx/>
              <a:buChar char="-"/>
            </a:pPr>
            <a:r>
              <a:rPr lang="ru-RU" dirty="0" smtClean="0"/>
              <a:t>Что будет выполнять роль резонатора в музыкальных инструментах? (корпуса)</a:t>
            </a:r>
          </a:p>
          <a:p>
            <a:pPr>
              <a:buFontTx/>
              <a:buChar char="-"/>
            </a:pPr>
            <a:r>
              <a:rPr lang="ru-RU" dirty="0" smtClean="0"/>
              <a:t>А в нашем голосовом аппарате? (голосовые связки)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395536" y="2708920"/>
            <a:ext cx="8183562" cy="3312368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Как происходит процесс отражения звука.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Какие условия необходимы для существования эха.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Какие существуют  способы усиления звука.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4. Что такое звуковой резонанс и каковы условия его возникновения.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260648"/>
            <a:ext cx="842493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Этап 3. </a:t>
            </a:r>
            <a:endParaRPr lang="ru-RU" sz="3600" b="1" dirty="0" smtClean="0"/>
          </a:p>
          <a:p>
            <a:r>
              <a:rPr lang="ru-RU" sz="2800" b="1" dirty="0" smtClean="0"/>
              <a:t>Закрепление знаний</a:t>
            </a:r>
          </a:p>
          <a:p>
            <a:endParaRPr lang="ru-RU" sz="2800" b="1" dirty="0" smtClean="0"/>
          </a:p>
          <a:p>
            <a:r>
              <a:rPr lang="ru-RU" sz="2800" dirty="0" smtClean="0"/>
              <a:t>Задачи: Проверить </a:t>
            </a:r>
            <a:r>
              <a:rPr lang="ru-RU" sz="2800" dirty="0"/>
              <a:t>усвоение новых понятий, </a:t>
            </a:r>
            <a:r>
              <a:rPr lang="ru-RU" sz="2800" dirty="0" smtClean="0"/>
              <a:t>закономерностей.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Тип урока: Изучение нового материала.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2404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Цели урока: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1400" dirty="0" smtClean="0"/>
              <a:t>Обучающие - Сформировать у учащихся понятие отражения звука, показать, какие условия необходимы для существования эха; познакомить со способами усиления звука, выяснить условия возникновения звукового резонанса. Продемонстрировать связь физики с музыкой.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1400" dirty="0" smtClean="0"/>
              <a:t>Развивающие - Способствовать формированию информационной культуры учащихся и развитию умения анализировать, сравнивать, делать выводы.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1400" dirty="0" smtClean="0"/>
              <a:t>Воспитательные - Способствовать формированию коммуникативной культуры учащихся и воспитанию эстетического вкуса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4077072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Приборы и материалы, необходимые для проведения урока</a:t>
            </a:r>
            <a:r>
              <a:rPr lang="ru-RU" u="sng" dirty="0"/>
              <a:t>: </a:t>
            </a:r>
            <a:r>
              <a:rPr lang="ru-RU" dirty="0"/>
              <a:t>камертоны, </a:t>
            </a:r>
            <a:r>
              <a:rPr lang="ru-RU" dirty="0" smtClean="0"/>
              <a:t>лист </a:t>
            </a:r>
            <a:r>
              <a:rPr lang="ru-RU" dirty="0"/>
              <a:t>учета знаний и </a:t>
            </a:r>
            <a:r>
              <a:rPr lang="ru-RU" dirty="0" smtClean="0"/>
              <a:t>таблица </a:t>
            </a:r>
            <a:r>
              <a:rPr lang="ru-RU" dirty="0"/>
              <a:t>теста для каждого учащегося.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Этап </a:t>
            </a:r>
            <a:r>
              <a:rPr lang="ru-RU" sz="3600" dirty="0" smtClean="0"/>
              <a:t>4.</a:t>
            </a:r>
            <a:endParaRPr lang="ru-RU" sz="3600" dirty="0" smtClean="0"/>
          </a:p>
          <a:p>
            <a:r>
              <a:rPr lang="ru-RU" sz="2800" dirty="0" smtClean="0"/>
              <a:t>Подведение итогов.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23528" y="1340768"/>
            <a:ext cx="8424863" cy="5517232"/>
          </a:xfrm>
          <a:prstGeom prst="rect">
            <a:avLst/>
          </a:prstGeom>
        </p:spPr>
        <p:txBody>
          <a:bodyPr/>
          <a:lstStyle/>
          <a:p>
            <a:pPr marL="365125" marR="0" lvl="0" indent="-28257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Тест.Проверь</a:t>
            </a: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себя:</a:t>
            </a:r>
          </a:p>
          <a:p>
            <a:pPr marL="365125" marR="0" lvl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1. Какой диапазон частот имеют звуковые волны?</a:t>
            </a:r>
          </a:p>
          <a:p>
            <a:pPr marL="365125" marR="0" lvl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э)16 – 20Гц       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20 – 30кГц      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16Гц – 20кГц</a:t>
            </a:r>
          </a:p>
          <a:p>
            <a:pPr marL="365125" marR="0" lvl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</a:p>
          <a:p>
            <a:pPr marL="365125" marR="0" lvl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2.Как распространяется звук в однородной среде?</a:t>
            </a:r>
          </a:p>
          <a:p>
            <a:pPr marL="365125" marR="0" lvl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звук распространяется прямолинейно с постоянной скоростью в одном направлении; </a:t>
            </a:r>
          </a:p>
          <a:p>
            <a:pPr marL="365125" marR="0" lvl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б) звук распространяется по всем направлениям, скорость уменьшается с расстоянием;</a:t>
            </a:r>
          </a:p>
          <a:p>
            <a:pPr marL="365125" marR="0" lvl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е) звук распространяется прямолинейно с постоянной скоростью по всем направлениям.</a:t>
            </a:r>
          </a:p>
          <a:p>
            <a:pPr marL="365125" marR="0" lvl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  <a:p>
            <a:pPr marL="365125" marR="0" lvl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3.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Пустая телега сильно гремит. О чем идет речь в пословице?</a:t>
            </a:r>
          </a:p>
          <a:p>
            <a:pPr marL="365125" marR="0" lvl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       о)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о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высоте звука             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р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) о громкости    </a:t>
            </a:r>
          </a:p>
          <a:p>
            <a:pPr marL="365125" marR="0" lvl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      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д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) о резонансе                  т) о скорости</a:t>
            </a:r>
          </a:p>
          <a:p>
            <a:pPr marL="365125" marR="0" lvl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539552" y="116632"/>
            <a:ext cx="8183562" cy="5131023"/>
          </a:xfrm>
          <a:prstGeom prst="rect">
            <a:avLst/>
          </a:prstGeom>
        </p:spPr>
        <p:txBody>
          <a:bodyPr/>
          <a:lstStyle/>
          <a:p>
            <a:pPr marL="365125" marR="0" lvl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4. Чему равна длина звуковой волны в воде, если ее скорость равна   1480 м/с, а частота 740 Гц?</a:t>
            </a:r>
          </a:p>
          <a:p>
            <a:pPr marL="365125" marR="0" lvl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л) 0,5 м;          о) 2 м;            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4 м.</a:t>
            </a:r>
          </a:p>
          <a:p>
            <a:pPr marL="365125" marR="0" lvl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Когда возникает акустический резонанс?</a:t>
            </a:r>
          </a:p>
          <a:p>
            <a:pPr marL="365125" marR="0" lvl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л) частота колебаний тела равна частоте колебаний звуковой волны</a:t>
            </a:r>
          </a:p>
          <a:p>
            <a:pPr marL="365125" marR="0" lvl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с) частота колебаний тела меньше частоты колебаний звуковой волны</a:t>
            </a:r>
          </a:p>
          <a:p>
            <a:pPr marL="365125" marR="0" lvl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и) частота колебаний тела больше частоты колебаний звуковой волны.</a:t>
            </a:r>
          </a:p>
          <a:p>
            <a:pPr marL="365125" marR="0" lvl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6. Когда возникает эхо?</a:t>
            </a:r>
          </a:p>
          <a:p>
            <a:pPr marL="365125" marR="0" lvl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в) звуковые волны поглощаются телами</a:t>
            </a:r>
          </a:p>
          <a:p>
            <a:pPr marL="365125" marR="0" lvl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к) звуковые волны проходят сквозь тела</a:t>
            </a:r>
          </a:p>
          <a:p>
            <a:pPr marL="365125" marR="0" lvl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о) звуковые волны отражаются от тел, находящихся на их пути.</a:t>
            </a:r>
          </a:p>
          <a:p>
            <a:pPr marL="365125" marR="0" lvl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7.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На какую характеристику звука реагирует наше ухо?</a:t>
            </a:r>
          </a:p>
          <a:p>
            <a:pPr marL="365125" marR="0" lvl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ф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) длина волны       м) частота       л) скорость       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з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) на все три</a:t>
            </a:r>
          </a:p>
          <a:p>
            <a:pPr marL="365125" marR="0" lvl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5085184"/>
            <a:ext cx="2376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ru-RU" sz="2400" dirty="0">
                <a:solidFill>
                  <a:srgbClr val="C00000"/>
                </a:solidFill>
                <a:latin typeface="Calibri"/>
                <a:cs typeface="+mn-cs"/>
              </a:rPr>
              <a:t>Проверка теста</a:t>
            </a:r>
          </a:p>
        </p:txBody>
      </p: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359024" y="5949280"/>
            <a:ext cx="8784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dirty="0">
                <a:cs typeface="Times New Roman" pitchFamily="18" charset="0"/>
              </a:rPr>
              <a:t>Шкала: 0 – 2б. – «2</a:t>
            </a:r>
            <a:r>
              <a:rPr lang="ru-RU" dirty="0" smtClean="0">
                <a:cs typeface="Times New Roman" pitchFamily="18" charset="0"/>
              </a:rPr>
              <a:t>»       </a:t>
            </a:r>
            <a:r>
              <a:rPr lang="ru-RU" dirty="0">
                <a:cs typeface="Times New Roman" pitchFamily="18" charset="0"/>
              </a:rPr>
              <a:t>3 – 4б. – «3</a:t>
            </a:r>
            <a:r>
              <a:rPr lang="ru-RU" dirty="0" smtClean="0">
                <a:cs typeface="Times New Roman" pitchFamily="18" charset="0"/>
              </a:rPr>
              <a:t>»             </a:t>
            </a:r>
            <a:r>
              <a:rPr lang="ru-RU" dirty="0">
                <a:cs typeface="Times New Roman" pitchFamily="18" charset="0"/>
              </a:rPr>
              <a:t>5 – 6б. – «4</a:t>
            </a:r>
            <a:r>
              <a:rPr lang="ru-RU" dirty="0" smtClean="0">
                <a:cs typeface="Times New Roman" pitchFamily="18" charset="0"/>
              </a:rPr>
              <a:t>»             </a:t>
            </a:r>
            <a:r>
              <a:rPr lang="ru-RU" dirty="0">
                <a:cs typeface="Times New Roman" pitchFamily="18" charset="0"/>
              </a:rPr>
              <a:t>7б. – «5».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/>
          </p:cNvGraphicFramePr>
          <p:nvPr/>
        </p:nvGraphicFramePr>
        <p:xfrm>
          <a:off x="2915816" y="5157192"/>
          <a:ext cx="5544543" cy="609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817"/>
                <a:gridCol w="799621"/>
                <a:gridCol w="799621"/>
                <a:gridCol w="799621"/>
                <a:gridCol w="799621"/>
                <a:gridCol w="799621"/>
                <a:gridCol w="799621"/>
              </a:tblGrid>
              <a:tr h="1887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91445" marR="91445" marT="45757" marB="457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L="91445" marR="91445" marT="45757" marB="457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L="91445" marR="91445" marT="45757" marB="457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marL="91445" marR="91445" marT="45757" marB="457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marL="91445" marR="91445" marT="45757" marB="457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 marL="91445" marR="91445" marT="45757" marB="457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 marL="91445" marR="91445" marT="45757" marB="45757"/>
                </a:tc>
              </a:tr>
              <a:tr h="1712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</a:t>
                      </a:r>
                      <a:endParaRPr lang="ru-RU" sz="1400" dirty="0"/>
                    </a:p>
                  </a:txBody>
                  <a:tcPr marL="91445" marR="91445" marT="45757" marB="457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</a:t>
                      </a:r>
                      <a:endParaRPr lang="ru-RU" sz="1400" dirty="0"/>
                    </a:p>
                  </a:txBody>
                  <a:tcPr marL="91445" marR="91445" marT="45757" marB="457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</a:t>
                      </a:r>
                      <a:endParaRPr lang="ru-RU" sz="1400" dirty="0"/>
                    </a:p>
                  </a:txBody>
                  <a:tcPr marL="91445" marR="91445" marT="45757" marB="457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</a:t>
                      </a:r>
                      <a:endParaRPr lang="ru-RU" sz="1400" dirty="0"/>
                    </a:p>
                  </a:txBody>
                  <a:tcPr marL="91445" marR="91445" marT="45757" marB="457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</a:t>
                      </a:r>
                      <a:endParaRPr lang="ru-RU" sz="1400" dirty="0"/>
                    </a:p>
                  </a:txBody>
                  <a:tcPr marL="91445" marR="91445" marT="45757" marB="457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</a:t>
                      </a:r>
                      <a:endParaRPr lang="ru-RU" sz="1400" dirty="0"/>
                    </a:p>
                  </a:txBody>
                  <a:tcPr marL="91445" marR="91445" marT="45757" marB="457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</a:t>
                      </a:r>
                      <a:endParaRPr lang="ru-RU" sz="1400" dirty="0"/>
                    </a:p>
                  </a:txBody>
                  <a:tcPr marL="91445" marR="91445" marT="45757" marB="45757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1369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Этап </a:t>
            </a:r>
            <a:r>
              <a:rPr lang="ru-RU" sz="3600" dirty="0" smtClean="0"/>
              <a:t>5.</a:t>
            </a:r>
            <a:endParaRPr lang="ru-RU" sz="3600" dirty="0" smtClean="0"/>
          </a:p>
          <a:p>
            <a:r>
              <a:rPr lang="ru-RU" sz="2800" dirty="0" smtClean="0"/>
              <a:t>Домашнее задание: </a:t>
            </a:r>
          </a:p>
          <a:p>
            <a:r>
              <a:rPr lang="ru-RU" sz="2800" dirty="0" smtClean="0"/>
              <a:t>§39, 40</a:t>
            </a:r>
          </a:p>
          <a:p>
            <a:r>
              <a:rPr lang="ru-RU" sz="2000" u="sng" dirty="0"/>
              <a:t>Выбрать 1 задание: </a:t>
            </a:r>
          </a:p>
          <a:p>
            <a:r>
              <a:rPr lang="ru-RU" sz="2000" dirty="0"/>
              <a:t>Подготовить презентацию « Звук и здоровье человека». </a:t>
            </a:r>
          </a:p>
          <a:p>
            <a:r>
              <a:rPr lang="ru-RU" sz="2000" dirty="0"/>
              <a:t>Составить кроссворд « Звуковые волны» по литературным произведениям. </a:t>
            </a:r>
          </a:p>
          <a:p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3573016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Этап </a:t>
            </a:r>
            <a:r>
              <a:rPr lang="ru-RU" sz="3600" dirty="0" smtClean="0"/>
              <a:t>6.</a:t>
            </a:r>
            <a:endParaRPr lang="ru-RU" sz="3600" dirty="0" smtClean="0"/>
          </a:p>
          <a:p>
            <a:r>
              <a:rPr lang="ru-RU" sz="2800" dirty="0" smtClean="0"/>
              <a:t>Рефлексия:</a:t>
            </a:r>
          </a:p>
          <a:p>
            <a:r>
              <a:rPr lang="ru-RU" sz="2000" dirty="0"/>
              <a:t>Оставьте свое  впечатление об уроке, нарисовав рожицу человечка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339752" y="188640"/>
          <a:ext cx="4772025" cy="713740"/>
        </p:xfrm>
        <a:graphic>
          <a:graphicData uri="http://schemas.openxmlformats.org/drawingml/2006/table">
            <a:tbl>
              <a:tblPr/>
              <a:tblGrid>
                <a:gridCol w="681355"/>
                <a:gridCol w="681355"/>
                <a:gridCol w="681355"/>
                <a:gridCol w="681355"/>
                <a:gridCol w="681355"/>
                <a:gridCol w="682625"/>
                <a:gridCol w="682625"/>
              </a:tblGrid>
              <a:tr h="347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198884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Урок по физике в 9 классе «Отражение звука. Эхо. Звуковой резонанс»</a:t>
            </a:r>
            <a:endParaRPr lang="ru-RU" dirty="0"/>
          </a:p>
          <a:p>
            <a:pPr algn="ctr"/>
            <a:r>
              <a:rPr lang="ru-RU" b="1" dirty="0"/>
              <a:t>Лист учета знаний</a:t>
            </a:r>
            <a:endParaRPr lang="ru-RU" dirty="0"/>
          </a:p>
          <a:p>
            <a:pPr algn="ctr"/>
            <a:r>
              <a:rPr lang="ru-RU" dirty="0"/>
              <a:t>Учащегося </a:t>
            </a:r>
            <a:r>
              <a:rPr lang="ru-RU" dirty="0" smtClean="0"/>
              <a:t>___________________________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089195"/>
              </p:ext>
            </p:extLst>
          </p:nvPr>
        </p:nvGraphicFramePr>
        <p:xfrm>
          <a:off x="539552" y="3284984"/>
          <a:ext cx="6707014" cy="1800200"/>
        </p:xfrm>
        <a:graphic>
          <a:graphicData uri="http://schemas.openxmlformats.org/drawingml/2006/table">
            <a:tbl>
              <a:tblPr/>
              <a:tblGrid>
                <a:gridCol w="1526869"/>
                <a:gridCol w="1362581"/>
                <a:gridCol w="1167927"/>
                <a:gridCol w="1214644"/>
                <a:gridCol w="1434993"/>
              </a:tblGrid>
              <a:tr h="833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Этапы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урока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Игра «Составляйка»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Мои знания о звуке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Решение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 задач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Тест.  Проверь себя</a:t>
                      </a:r>
                      <a:r>
                        <a:rPr lang="ru-RU" sz="1100" b="1" u="sng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27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Моя оценка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27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Оценка учителя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79512" y="5877272"/>
            <a:ext cx="29139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Мое впечатление об уроке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Овал 2"/>
          <p:cNvSpPr>
            <a:spLocks noChangeArrowheads="1"/>
          </p:cNvSpPr>
          <p:nvPr/>
        </p:nvSpPr>
        <p:spPr bwMode="auto">
          <a:xfrm>
            <a:off x="3851920" y="5373216"/>
            <a:ext cx="1368152" cy="1296144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7776864" cy="13681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900" b="1" dirty="0" smtClean="0"/>
              <a:t>1 этап.</a:t>
            </a:r>
          </a:p>
          <a:p>
            <a:pPr>
              <a:buNone/>
            </a:pPr>
            <a:r>
              <a:rPr lang="ru-RU" dirty="0" smtClean="0"/>
              <a:t>Активизация знаний учащихся, постановка целей урока.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492896"/>
            <a:ext cx="727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Задачи: </a:t>
            </a:r>
            <a:r>
              <a:rPr lang="ru-RU" sz="2800" dirty="0"/>
              <a:t>Активизировать знания и сконцентрировать  внимание учащихся на целях урока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497888" cy="2232025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    </a:t>
            </a:r>
            <a:r>
              <a:rPr lang="ru-RU" dirty="0" smtClean="0">
                <a:solidFill>
                  <a:srgbClr val="7030A0"/>
                </a:solidFill>
              </a:rPr>
              <a:t>«Составляйка»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1.Какое </a:t>
            </a: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из перечисленных ниже движений является механическим колебанием?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852738"/>
            <a:ext cx="8229600" cy="37766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Т.</a:t>
            </a:r>
            <a:r>
              <a:rPr lang="ru-RU" dirty="0" smtClean="0">
                <a:solidFill>
                  <a:schemeClr val="hlink"/>
                </a:solidFill>
              </a:rPr>
              <a:t> Движение мяча, падающего на землю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Д.</a:t>
            </a:r>
            <a:r>
              <a:rPr lang="ru-RU" dirty="0" smtClean="0">
                <a:solidFill>
                  <a:schemeClr val="hlink"/>
                </a:solidFill>
              </a:rPr>
              <a:t> Движение спортсмена, совершающего прыжок в длину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К.</a:t>
            </a:r>
            <a:r>
              <a:rPr lang="ru-RU" dirty="0" smtClean="0">
                <a:solidFill>
                  <a:schemeClr val="hlink"/>
                </a:solidFill>
              </a:rPr>
              <a:t> Движение струны гитары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713788" cy="136842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solidFill>
                  <a:schemeClr val="accent1">
                    <a:tint val="88000"/>
                    <a:satMod val="150000"/>
                  </a:schemeClr>
                </a:solidFill>
              </a:rPr>
              <a:t>2. Амплитуда колебания – это…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16113"/>
            <a:ext cx="82296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Е.</a:t>
            </a:r>
            <a:r>
              <a:rPr lang="ru-RU" smtClean="0">
                <a:solidFill>
                  <a:schemeClr val="hlink"/>
                </a:solidFill>
              </a:rPr>
              <a:t> Отклонение колеблющегося тела от положения равновесия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У.</a:t>
            </a:r>
            <a:r>
              <a:rPr lang="ru-RU" smtClean="0">
                <a:solidFill>
                  <a:schemeClr val="hlink"/>
                </a:solidFill>
              </a:rPr>
              <a:t> Наибольшее (по модулю) отклонение колеблющегося тела от положения равновесия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Г.</a:t>
            </a:r>
            <a:r>
              <a:rPr lang="ru-RU" smtClean="0">
                <a:solidFill>
                  <a:schemeClr val="hlink"/>
                </a:solidFill>
              </a:rPr>
              <a:t> Координата колеблющегося тела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188913"/>
            <a:ext cx="8229600" cy="1143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3.Частота колебаний – это…</a:t>
            </a:r>
            <a:endParaRPr kumimoji="0" lang="ru-RU" sz="4600" b="0" i="0" u="none" strike="noStrike" kern="1200" cap="none" spc="0" normalizeH="0" baseline="0" noProof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8313" y="1773238"/>
            <a:ext cx="8229600" cy="4495800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В.</a:t>
            </a:r>
            <a: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Число колебаний за единицу времени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3000" b="0" i="0" u="none" strike="noStrike" kern="1200" cap="none" spc="0" normalizeH="0" baseline="0" noProof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Ф.</a:t>
            </a:r>
            <a: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Число колебаний за некоторое время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3000" b="0" i="0" u="none" strike="noStrike" kern="1200" cap="none" spc="0" normalizeH="0" baseline="0" noProof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Л.</a:t>
            </a:r>
            <a: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Число колебаний за время, равное периоду колебаний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260350"/>
            <a:ext cx="9144000" cy="20885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изменится частота колебаний математического маятника, если его длину уменьшить?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2565400"/>
            <a:ext cx="8675687" cy="4495800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О.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Уменьшится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И.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Сначала уменьшится, а затем увеличится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З.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Увеличится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836712"/>
            <a:ext cx="85689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 Что вы знаете о звуке</a:t>
            </a:r>
            <a:r>
              <a:rPr lang="ru-RU" dirty="0" smtClean="0"/>
              <a:t>?</a:t>
            </a:r>
            <a:r>
              <a:rPr lang="ru-RU" b="1" i="1" dirty="0" smtClean="0"/>
              <a:t>(</a:t>
            </a:r>
            <a:r>
              <a:rPr lang="ru-RU" b="1" i="1" dirty="0"/>
              <a:t>звук</a:t>
            </a:r>
            <a:r>
              <a:rPr lang="ru-RU" b="1" i="1" dirty="0" smtClean="0"/>
              <a:t>) (</a:t>
            </a:r>
            <a:r>
              <a:rPr lang="ru-RU" b="1" i="1" dirty="0"/>
              <a:t>продольная волна)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- Как возникает звук? Какие условия необходимы для возникновения звука? </a:t>
            </a:r>
          </a:p>
          <a:p>
            <a:r>
              <a:rPr lang="ru-RU" b="1" i="1" dirty="0"/>
              <a:t>(источник звука и среда: твердые тела, жидкости и газы)</a:t>
            </a:r>
            <a:endParaRPr lang="ru-RU" dirty="0"/>
          </a:p>
          <a:p>
            <a:r>
              <a:rPr lang="ru-RU" dirty="0"/>
              <a:t> </a:t>
            </a:r>
          </a:p>
          <a:p>
            <a:pPr>
              <a:buFontTx/>
              <a:buChar char="-"/>
            </a:pPr>
            <a:r>
              <a:rPr lang="ru-RU" dirty="0" smtClean="0"/>
              <a:t>Каков </a:t>
            </a:r>
            <a:r>
              <a:rPr lang="ru-RU" dirty="0"/>
              <a:t>частотный диапазон звуковых </a:t>
            </a:r>
            <a:r>
              <a:rPr lang="ru-RU" dirty="0" smtClean="0"/>
              <a:t>волн?</a:t>
            </a:r>
          </a:p>
          <a:p>
            <a:pPr>
              <a:buFontTx/>
              <a:buChar char="-"/>
            </a:pPr>
            <a:endParaRPr lang="ru-RU" dirty="0" smtClean="0"/>
          </a:p>
          <a:p>
            <a:r>
              <a:rPr lang="ru-RU" dirty="0"/>
              <a:t> </a:t>
            </a:r>
          </a:p>
          <a:p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Как распространяется звук в однородной среде</a:t>
            </a:r>
            <a:r>
              <a:rPr lang="ru-RU" dirty="0" smtClean="0"/>
              <a:t>?(</a:t>
            </a:r>
            <a:r>
              <a:rPr lang="ru-RU" dirty="0"/>
              <a:t>Звучание колокольчика)</a:t>
            </a:r>
          </a:p>
          <a:p>
            <a:r>
              <a:rPr lang="ru-RU" b="1" dirty="0"/>
              <a:t> </a:t>
            </a: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Каким </a:t>
            </a:r>
            <a:r>
              <a:rPr lang="ru-RU" dirty="0"/>
              <a:t>образом у человека вызывается ощущение </a:t>
            </a:r>
            <a:r>
              <a:rPr lang="ru-RU" dirty="0" smtClean="0"/>
              <a:t>звука?</a:t>
            </a:r>
          </a:p>
          <a:p>
            <a:pPr>
              <a:buFontTx/>
              <a:buChar char="-"/>
            </a:pPr>
            <a:endParaRPr lang="ru-RU" dirty="0"/>
          </a:p>
          <a:p>
            <a:r>
              <a:rPr lang="ru-RU" dirty="0"/>
              <a:t>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  <p:pic>
        <p:nvPicPr>
          <p:cNvPr id="4" name="Picture 6" descr="C:\Documents and Settings\User\Рабочий стол\Безымянный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64904"/>
            <a:ext cx="763284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2699792" y="4293096"/>
            <a:ext cx="5904656" cy="20162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Человек ощущает звук, если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имеется источник звука, колеблющийся с частотой от 16Гц до 20 кГц.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имеется упругая среда между ухом и источником звука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13" descr="ear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6723" y="4292277"/>
            <a:ext cx="1870817" cy="201681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Какие бывают источники звуков?</a:t>
            </a:r>
          </a:p>
          <a:p>
            <a:r>
              <a:rPr lang="ru-RU" dirty="0" smtClean="0"/>
              <a:t>Приведите примеры.</a:t>
            </a:r>
          </a:p>
          <a:p>
            <a:r>
              <a:rPr lang="ru-RU" b="1" i="1" dirty="0" smtClean="0"/>
              <a:t>(Естественные и искусственные)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052736"/>
            <a:ext cx="5734050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Источники звука</a:t>
            </a:r>
            <a:r>
              <a:rPr lang="ru-RU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00063" y="5572125"/>
            <a:ext cx="8001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F217B"/>
                </a:solidFill>
                <a:latin typeface="Times New Roman" pitchFamily="18" charset="0"/>
                <a:cs typeface="Times New Roman" pitchFamily="18" charset="0"/>
              </a:rPr>
              <a:t>Общим во всех случаях является их происхождение. Колебания тел порождают колебания воздуха</a:t>
            </a:r>
            <a:r>
              <a:rPr lang="ru-RU" sz="2800" b="1" dirty="0">
                <a:solidFill>
                  <a:srgbClr val="0F2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" name="Picture 2" descr="http://www.01j.ru/imgs/solovey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077072"/>
            <a:ext cx="164941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www.01j.ru/imgs/center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005064"/>
            <a:ext cx="16430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sakhalin.ru/Region/korni/sea/Image/fakt/fakt-(5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149080"/>
            <a:ext cx="1571625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http://www.01j.ru/imgs/violin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33056"/>
            <a:ext cx="17145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23528" y="1844824"/>
            <a:ext cx="842962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ru-R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Естественные </a:t>
            </a:r>
          </a:p>
          <a:p>
            <a:pPr>
              <a:defRPr/>
            </a:pPr>
            <a:r>
              <a:rPr lang="ru-RU" sz="2400" b="1" dirty="0">
                <a:solidFill>
                  <a:srgbClr val="0F217B"/>
                </a:solidFill>
                <a:latin typeface="Times New Roman" pitchFamily="18" charset="0"/>
                <a:cs typeface="Times New Roman" pitchFamily="18" charset="0"/>
              </a:rPr>
              <a:t>                      (голос, шелест листьев, шум прибоя и др.)</a:t>
            </a: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Искусственные </a:t>
            </a:r>
          </a:p>
          <a:p>
            <a:pPr eaLnBrk="0" hangingPunct="0">
              <a:defRPr/>
            </a:pPr>
            <a:r>
              <a:rPr lang="ru-RU" sz="2400" b="1" dirty="0">
                <a:solidFill>
                  <a:srgbClr val="0F217B"/>
                </a:solidFill>
                <a:latin typeface="Times New Roman" pitchFamily="18" charset="0"/>
                <a:cs typeface="Times New Roman" pitchFamily="18" charset="0"/>
              </a:rPr>
              <a:t>                      (камертон, струна, колокол, мембрана и др.)</a:t>
            </a:r>
          </a:p>
        </p:txBody>
      </p:sp>
      <p:pic>
        <p:nvPicPr>
          <p:cNvPr id="10" name="Рисунок 9" descr="rojok_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4077072"/>
            <a:ext cx="1587500" cy="157162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3" descr="http://cat.tmn.fio.ru/works/40x/311/bolk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4221088"/>
            <a:ext cx="15716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2" descr="Ins26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3573016"/>
            <a:ext cx="12382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2" descr="Ins26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475656" y="3429000"/>
            <a:ext cx="14287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D:\WINDOWS\Users\Aida\Рабочий стол\зВУКИ\musician45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8313737" y="4437112"/>
            <a:ext cx="830263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108</TotalTime>
  <Words>1540</Words>
  <Application>Microsoft Office PowerPoint</Application>
  <PresentationFormat>Экран (4:3)</PresentationFormat>
  <Paragraphs>259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Техническая</vt:lpstr>
      <vt:lpstr>Объект упаковщика для оболочки</vt:lpstr>
      <vt:lpstr>Отражение звука. Эхо.</vt:lpstr>
      <vt:lpstr>Тип урока: Изучение нового материала.</vt:lpstr>
      <vt:lpstr>Этапы урока:</vt:lpstr>
      <vt:lpstr>              «Составляйка» 1.Какое из перечисленных ниже движений является механическим колебанием?</vt:lpstr>
      <vt:lpstr>2. Амплитуда колебания – это…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Отражение звука. Эхо.</dc:title>
  <dc:creator>User</dc:creator>
  <cp:lastModifiedBy>КС</cp:lastModifiedBy>
  <cp:revision>12</cp:revision>
  <dcterms:created xsi:type="dcterms:W3CDTF">2017-04-26T14:08:18Z</dcterms:created>
  <dcterms:modified xsi:type="dcterms:W3CDTF">2017-04-28T04:42:04Z</dcterms:modified>
</cp:coreProperties>
</file>