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40" r:id="rId3"/>
    <p:sldId id="327" r:id="rId4"/>
    <p:sldId id="304" r:id="rId5"/>
    <p:sldId id="328" r:id="rId6"/>
    <p:sldId id="331" r:id="rId7"/>
    <p:sldId id="342" r:id="rId8"/>
    <p:sldId id="341" r:id="rId9"/>
    <p:sldId id="343" r:id="rId10"/>
    <p:sldId id="344" r:id="rId11"/>
    <p:sldId id="345" r:id="rId12"/>
    <p:sldId id="347" r:id="rId13"/>
    <p:sldId id="346" r:id="rId14"/>
    <p:sldId id="294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13633D"/>
    <a:srgbClr val="0033CC"/>
    <a:srgbClr val="7A0000"/>
    <a:srgbClr val="21A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55" autoAdjust="0"/>
    <p:restoredTop sz="94660"/>
  </p:normalViewPr>
  <p:slideViewPr>
    <p:cSldViewPr>
      <p:cViewPr>
        <p:scale>
          <a:sx n="98" d="100"/>
          <a:sy n="98" d="100"/>
        </p:scale>
        <p:origin x="-918" y="960"/>
      </p:cViewPr>
      <p:guideLst>
        <p:guide orient="horz" pos="73"/>
        <p:guide pos="1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1E4BF0-6CD5-4EE1-A821-B06E079A895A}" type="doc">
      <dgm:prSet loTypeId="urn:microsoft.com/office/officeart/2005/8/layout/hierarchy3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B0B775AA-4CB8-4C3D-AB73-BFB75E8733B3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Федот:</a:t>
          </a:r>
        </a:p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Никогда я не видал, как пар турбины крутит вал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AA0D10E-414F-450E-9DA9-D146DB35809F}" type="parTrans" cxnId="{E5A9AA61-B8F4-4D36-9B50-64B262039ED9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C6430305-3E89-44D3-B149-9AC3BFE48D5B}" type="sibTrans" cxnId="{E5A9AA61-B8F4-4D36-9B50-64B262039ED9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42A0A291-F0DA-40CF-93F0-794DBC6D697E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Демонстрация опыта с моделью паровой турбины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183AB2B4-F076-457A-A27F-F7A7065D908E}" type="parTrans" cxnId="{78ABDD13-9920-48FD-A62F-EE1E7355B6F5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03846629-9E10-4099-B86F-A7F47DECAFF5}" type="sibTrans" cxnId="{78ABDD13-9920-48FD-A62F-EE1E7355B6F5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34CE9E86-CDAC-4325-93D3-8A883B811726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Федот:</a:t>
          </a:r>
        </a:p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Вода падает с плотины и вращает вал турбины. Побежит ток в проводах, что улучшит быт в домах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AE082267-75BD-43FE-82E9-420E22C5AA15}" type="parTrans" cxnId="{4D4250C6-D1CB-4C0D-BA15-CD7BB5B85717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6414F841-27AC-4E6D-80B8-D7478C51EAFB}" type="sibTrans" cxnId="{4D4250C6-D1CB-4C0D-BA15-CD7BB5B85717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390916AA-E25B-469F-9AD1-2B685A1D764D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Демонстрация опыта по получению электрического тока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ADCA6DB6-8411-44D3-84D1-E687960A2FFE}" type="parTrans" cxnId="{232BE28A-A53B-4A5D-BC0C-720C6D120D49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6EC76636-FA4E-4853-BFBF-495D87632372}" type="sibTrans" cxnId="{232BE28A-A53B-4A5D-BC0C-720C6D120D49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1E56DFE7-5A98-4473-8BFC-BD3F92B473B2}">
      <dgm:prSet phldrT="[Текст]" custT="1"/>
      <dgm:spPr/>
      <dgm:t>
        <a:bodyPr/>
        <a:lstStyle/>
        <a:p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8D481509-5027-4D04-A99A-4975810443A9}" type="parTrans" cxnId="{1DF9A6DB-AAF0-4C22-9213-655F3202A229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058C3A35-5904-42D7-BEF2-A736811E6083}" type="sibTrans" cxnId="{1DF9A6DB-AAF0-4C22-9213-655F3202A229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5DE70471-49CE-4F86-AF4C-48D3FD38ADBA}">
      <dgm:prSet phldrT="[Текст]" custT="1"/>
      <dgm:spPr/>
      <dgm:t>
        <a:bodyPr/>
        <a:lstStyle/>
        <a:p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CF313FB3-1867-43D8-8E26-FBEE6C4F6440}" type="parTrans" cxnId="{A9AD8321-D0E4-45A7-AC03-04028E7D1BC9}">
      <dgm:prSet/>
      <dgm:spPr/>
      <dgm:t>
        <a:bodyPr/>
        <a:lstStyle/>
        <a:p>
          <a:endParaRPr lang="ru-RU" sz="1600"/>
        </a:p>
      </dgm:t>
    </dgm:pt>
    <dgm:pt modelId="{B1F84A7E-AB8E-44ED-8080-58AB0AE1277A}" type="sibTrans" cxnId="{A9AD8321-D0E4-45A7-AC03-04028E7D1BC9}">
      <dgm:prSet/>
      <dgm:spPr/>
      <dgm:t>
        <a:bodyPr/>
        <a:lstStyle/>
        <a:p>
          <a:endParaRPr lang="ru-RU" sz="1600"/>
        </a:p>
      </dgm:t>
    </dgm:pt>
    <dgm:pt modelId="{5B39EC91-AC22-4B8B-97B1-3349F4E68EB4}">
      <dgm:prSet phldrT="[Текст]" custT="1"/>
      <dgm:spPr/>
      <dgm:t>
        <a:bodyPr/>
        <a:lstStyle/>
        <a:p>
          <a:pPr>
            <a:lnSpc>
              <a:spcPct val="90000"/>
            </a:lnSpc>
          </a:pP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Посол: </a:t>
          </a:r>
        </a:p>
        <a:p>
          <a:pPr>
            <a:lnSpc>
              <a:spcPct val="100000"/>
            </a:lnSpc>
          </a:pP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Горы мусора растут,</a:t>
          </a:r>
        </a:p>
        <a:p>
          <a:pPr>
            <a:lnSpc>
              <a:spcPct val="90000"/>
            </a:lnSpc>
          </a:pP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превращаясь в терриконы   с радиационным фоном</a:t>
          </a:r>
        </a:p>
      </dgm:t>
    </dgm:pt>
    <dgm:pt modelId="{F1BE190C-DDD7-4A9A-A4F5-00BFA7634197}" type="sibTrans" cxnId="{6C8D36F5-A012-48A3-A485-F26B5E2A8EDF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28626AFB-D630-4B23-84FA-AAA50BBF5E43}" type="parTrans" cxnId="{6C8D36F5-A012-48A3-A485-F26B5E2A8EDF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93FB3E98-44FF-46B7-9063-6C5ACD012F0E}" type="pres">
      <dgm:prSet presAssocID="{091E4BF0-6CD5-4EE1-A821-B06E079A895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D72E50E-57C7-4C4C-BD3B-DA6CBEA22155}" type="pres">
      <dgm:prSet presAssocID="{B0B775AA-4CB8-4C3D-AB73-BFB75E8733B3}" presName="root" presStyleCnt="0"/>
      <dgm:spPr/>
    </dgm:pt>
    <dgm:pt modelId="{038898C2-2D3D-4C38-874C-DE3AB7A4B194}" type="pres">
      <dgm:prSet presAssocID="{B0B775AA-4CB8-4C3D-AB73-BFB75E8733B3}" presName="rootComposite" presStyleCnt="0"/>
      <dgm:spPr/>
    </dgm:pt>
    <dgm:pt modelId="{85B165F9-D55C-47CE-9D10-5008E35DE303}" type="pres">
      <dgm:prSet presAssocID="{B0B775AA-4CB8-4C3D-AB73-BFB75E8733B3}" presName="rootText" presStyleLbl="node1" presStyleIdx="0" presStyleCnt="3" custScaleX="164194" custScaleY="244660"/>
      <dgm:spPr/>
      <dgm:t>
        <a:bodyPr/>
        <a:lstStyle/>
        <a:p>
          <a:endParaRPr lang="ru-RU"/>
        </a:p>
      </dgm:t>
    </dgm:pt>
    <dgm:pt modelId="{64AF0DA2-872D-4B55-97C8-5D35545DAC52}" type="pres">
      <dgm:prSet presAssocID="{B0B775AA-4CB8-4C3D-AB73-BFB75E8733B3}" presName="rootConnector" presStyleLbl="node1" presStyleIdx="0" presStyleCnt="3"/>
      <dgm:spPr/>
      <dgm:t>
        <a:bodyPr/>
        <a:lstStyle/>
        <a:p>
          <a:endParaRPr lang="ru-RU"/>
        </a:p>
      </dgm:t>
    </dgm:pt>
    <dgm:pt modelId="{F7C4C94C-2CD6-4A9E-A121-FEE78407751F}" type="pres">
      <dgm:prSet presAssocID="{B0B775AA-4CB8-4C3D-AB73-BFB75E8733B3}" presName="childShape" presStyleCnt="0"/>
      <dgm:spPr/>
    </dgm:pt>
    <dgm:pt modelId="{F800FC4F-7074-4871-BAA6-2FED72C9B5FB}" type="pres">
      <dgm:prSet presAssocID="{183AB2B4-F076-457A-A27F-F7A7065D908E}" presName="Name13" presStyleLbl="parChTrans1D2" presStyleIdx="0" presStyleCnt="4"/>
      <dgm:spPr/>
      <dgm:t>
        <a:bodyPr/>
        <a:lstStyle/>
        <a:p>
          <a:endParaRPr lang="ru-RU"/>
        </a:p>
      </dgm:t>
    </dgm:pt>
    <dgm:pt modelId="{C8EF3A1E-3372-4591-BA0B-CB06CBBAEEB7}" type="pres">
      <dgm:prSet presAssocID="{42A0A291-F0DA-40CF-93F0-794DBC6D697E}" presName="childText" presStyleLbl="bgAcc1" presStyleIdx="0" presStyleCnt="4" custScaleX="166164" custScaleY="163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F5E1DC-95CD-4775-8517-ED86423B72B7}" type="pres">
      <dgm:prSet presAssocID="{8D481509-5027-4D04-A99A-4975810443A9}" presName="Name13" presStyleLbl="parChTrans1D2" presStyleIdx="1" presStyleCnt="4"/>
      <dgm:spPr/>
      <dgm:t>
        <a:bodyPr/>
        <a:lstStyle/>
        <a:p>
          <a:endParaRPr lang="ru-RU"/>
        </a:p>
      </dgm:t>
    </dgm:pt>
    <dgm:pt modelId="{B45DA816-46D1-4990-AA17-24F61F1247CE}" type="pres">
      <dgm:prSet presAssocID="{1E56DFE7-5A98-4473-8BFC-BD3F92B473B2}" presName="childText" presStyleLbl="bgAcc1" presStyleIdx="1" presStyleCnt="4" custScaleX="147370" custScaleY="198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68666C-9D67-4A44-9BB5-0EA0BA3B63D2}" type="pres">
      <dgm:prSet presAssocID="{34CE9E86-CDAC-4325-93D3-8A883B811726}" presName="root" presStyleCnt="0"/>
      <dgm:spPr/>
    </dgm:pt>
    <dgm:pt modelId="{87553970-D761-4583-81D6-57F476B05D82}" type="pres">
      <dgm:prSet presAssocID="{34CE9E86-CDAC-4325-93D3-8A883B811726}" presName="rootComposite" presStyleCnt="0"/>
      <dgm:spPr/>
    </dgm:pt>
    <dgm:pt modelId="{CBB339FC-F189-4CB9-9BB5-92EB82285DD6}" type="pres">
      <dgm:prSet presAssocID="{34CE9E86-CDAC-4325-93D3-8A883B811726}" presName="rootText" presStyleLbl="node1" presStyleIdx="1" presStyleCnt="3" custScaleX="167228" custScaleY="234817"/>
      <dgm:spPr/>
      <dgm:t>
        <a:bodyPr/>
        <a:lstStyle/>
        <a:p>
          <a:endParaRPr lang="ru-RU"/>
        </a:p>
      </dgm:t>
    </dgm:pt>
    <dgm:pt modelId="{6291D719-C4D0-4A44-9FB0-2714B4DB90C5}" type="pres">
      <dgm:prSet presAssocID="{34CE9E86-CDAC-4325-93D3-8A883B811726}" presName="rootConnector" presStyleLbl="node1" presStyleIdx="1" presStyleCnt="3"/>
      <dgm:spPr/>
      <dgm:t>
        <a:bodyPr/>
        <a:lstStyle/>
        <a:p>
          <a:endParaRPr lang="ru-RU"/>
        </a:p>
      </dgm:t>
    </dgm:pt>
    <dgm:pt modelId="{B11AE220-4704-47EF-942A-7905C776B192}" type="pres">
      <dgm:prSet presAssocID="{34CE9E86-CDAC-4325-93D3-8A883B811726}" presName="childShape" presStyleCnt="0"/>
      <dgm:spPr/>
    </dgm:pt>
    <dgm:pt modelId="{1F3D58A2-2091-408E-92FC-E3896CA534C7}" type="pres">
      <dgm:prSet presAssocID="{ADCA6DB6-8411-44D3-84D1-E687960A2FF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9AB042A4-1116-4029-99BF-973500EA0B10}" type="pres">
      <dgm:prSet presAssocID="{390916AA-E25B-469F-9AD1-2B685A1D764D}" presName="childText" presStyleLbl="bgAcc1" presStyleIdx="2" presStyleCnt="4" custScaleX="164766" custScaleY="1620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C642A7-B8F6-4728-A7AB-2D5BD05DA14A}" type="pres">
      <dgm:prSet presAssocID="{CF313FB3-1867-43D8-8E26-FBEE6C4F6440}" presName="Name13" presStyleLbl="parChTrans1D2" presStyleIdx="3" presStyleCnt="4"/>
      <dgm:spPr/>
      <dgm:t>
        <a:bodyPr/>
        <a:lstStyle/>
        <a:p>
          <a:endParaRPr lang="ru-RU"/>
        </a:p>
      </dgm:t>
    </dgm:pt>
    <dgm:pt modelId="{60EB7AF2-C4B1-49C2-BE26-C213EA92A930}" type="pres">
      <dgm:prSet presAssocID="{5DE70471-49CE-4F86-AF4C-48D3FD38ADBA}" presName="childText" presStyleLbl="bgAcc1" presStyleIdx="3" presStyleCnt="4" custScaleX="146930" custScaleY="200861" custLinFactNeighborX="4089" custLinFactNeighborY="109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93665E-DE63-43F7-8D53-D08F4F3B3435}" type="pres">
      <dgm:prSet presAssocID="{5B39EC91-AC22-4B8B-97B1-3349F4E68EB4}" presName="root" presStyleCnt="0"/>
      <dgm:spPr/>
    </dgm:pt>
    <dgm:pt modelId="{C94E5977-14C5-4CB9-B472-5E3C2997F2FC}" type="pres">
      <dgm:prSet presAssocID="{5B39EC91-AC22-4B8B-97B1-3349F4E68EB4}" presName="rootComposite" presStyleCnt="0"/>
      <dgm:spPr/>
    </dgm:pt>
    <dgm:pt modelId="{E772455F-15EB-4925-8E29-AAACC9DF6E20}" type="pres">
      <dgm:prSet presAssocID="{5B39EC91-AC22-4B8B-97B1-3349F4E68EB4}" presName="rootText" presStyleLbl="node1" presStyleIdx="2" presStyleCnt="3" custScaleX="166009" custScaleY="230359"/>
      <dgm:spPr/>
      <dgm:t>
        <a:bodyPr/>
        <a:lstStyle/>
        <a:p>
          <a:endParaRPr lang="ru-RU"/>
        </a:p>
      </dgm:t>
    </dgm:pt>
    <dgm:pt modelId="{E39AB299-BA0B-4D8F-A4DC-5B73A8921735}" type="pres">
      <dgm:prSet presAssocID="{5B39EC91-AC22-4B8B-97B1-3349F4E68EB4}" presName="rootConnector" presStyleLbl="node1" presStyleIdx="2" presStyleCnt="3"/>
      <dgm:spPr/>
      <dgm:t>
        <a:bodyPr/>
        <a:lstStyle/>
        <a:p>
          <a:endParaRPr lang="ru-RU"/>
        </a:p>
      </dgm:t>
    </dgm:pt>
    <dgm:pt modelId="{E37464AD-487F-464C-B3A4-02E085AC6183}" type="pres">
      <dgm:prSet presAssocID="{5B39EC91-AC22-4B8B-97B1-3349F4E68EB4}" presName="childShape" presStyleCnt="0"/>
      <dgm:spPr/>
    </dgm:pt>
  </dgm:ptLst>
  <dgm:cxnLst>
    <dgm:cxn modelId="{9A530C17-3E1A-4444-B160-988064942294}" type="presOf" srcId="{8D481509-5027-4D04-A99A-4975810443A9}" destId="{62F5E1DC-95CD-4775-8517-ED86423B72B7}" srcOrd="0" destOrd="0" presId="urn:microsoft.com/office/officeart/2005/8/layout/hierarchy3"/>
    <dgm:cxn modelId="{4AA0F1B2-3B88-4FF0-BD4B-A03364ED7719}" type="presOf" srcId="{ADCA6DB6-8411-44D3-84D1-E687960A2FFE}" destId="{1F3D58A2-2091-408E-92FC-E3896CA534C7}" srcOrd="0" destOrd="0" presId="urn:microsoft.com/office/officeart/2005/8/layout/hierarchy3"/>
    <dgm:cxn modelId="{1DF9A6DB-AAF0-4C22-9213-655F3202A229}" srcId="{B0B775AA-4CB8-4C3D-AB73-BFB75E8733B3}" destId="{1E56DFE7-5A98-4473-8BFC-BD3F92B473B2}" srcOrd="1" destOrd="0" parTransId="{8D481509-5027-4D04-A99A-4975810443A9}" sibTransId="{058C3A35-5904-42D7-BEF2-A736811E6083}"/>
    <dgm:cxn modelId="{232BE28A-A53B-4A5D-BC0C-720C6D120D49}" srcId="{34CE9E86-CDAC-4325-93D3-8A883B811726}" destId="{390916AA-E25B-469F-9AD1-2B685A1D764D}" srcOrd="0" destOrd="0" parTransId="{ADCA6DB6-8411-44D3-84D1-E687960A2FFE}" sibTransId="{6EC76636-FA4E-4853-BFBF-495D87632372}"/>
    <dgm:cxn modelId="{6C8D36F5-A012-48A3-A485-F26B5E2A8EDF}" srcId="{091E4BF0-6CD5-4EE1-A821-B06E079A895A}" destId="{5B39EC91-AC22-4B8B-97B1-3349F4E68EB4}" srcOrd="2" destOrd="0" parTransId="{28626AFB-D630-4B23-84FA-AAA50BBF5E43}" sibTransId="{F1BE190C-DDD7-4A9A-A4F5-00BFA7634197}"/>
    <dgm:cxn modelId="{D949D64B-FF13-4038-A99E-8B4EA28CF875}" type="presOf" srcId="{34CE9E86-CDAC-4325-93D3-8A883B811726}" destId="{6291D719-C4D0-4A44-9FB0-2714B4DB90C5}" srcOrd="1" destOrd="0" presId="urn:microsoft.com/office/officeart/2005/8/layout/hierarchy3"/>
    <dgm:cxn modelId="{3F0AEEB1-4584-46FD-A61A-1E3126444186}" type="presOf" srcId="{B0B775AA-4CB8-4C3D-AB73-BFB75E8733B3}" destId="{85B165F9-D55C-47CE-9D10-5008E35DE303}" srcOrd="0" destOrd="0" presId="urn:microsoft.com/office/officeart/2005/8/layout/hierarchy3"/>
    <dgm:cxn modelId="{3B76010D-B169-45F0-A82A-E706ED0280F2}" type="presOf" srcId="{34CE9E86-CDAC-4325-93D3-8A883B811726}" destId="{CBB339FC-F189-4CB9-9BB5-92EB82285DD6}" srcOrd="0" destOrd="0" presId="urn:microsoft.com/office/officeart/2005/8/layout/hierarchy3"/>
    <dgm:cxn modelId="{A9AD8321-D0E4-45A7-AC03-04028E7D1BC9}" srcId="{34CE9E86-CDAC-4325-93D3-8A883B811726}" destId="{5DE70471-49CE-4F86-AF4C-48D3FD38ADBA}" srcOrd="1" destOrd="0" parTransId="{CF313FB3-1867-43D8-8E26-FBEE6C4F6440}" sibTransId="{B1F84A7E-AB8E-44ED-8080-58AB0AE1277A}"/>
    <dgm:cxn modelId="{C7AF17B4-0867-4080-9E1E-7555B2D8F684}" type="presOf" srcId="{CF313FB3-1867-43D8-8E26-FBEE6C4F6440}" destId="{45C642A7-B8F6-4728-A7AB-2D5BD05DA14A}" srcOrd="0" destOrd="0" presId="urn:microsoft.com/office/officeart/2005/8/layout/hierarchy3"/>
    <dgm:cxn modelId="{FC8C86C4-988A-4CB2-A638-39776BBC3F91}" type="presOf" srcId="{1E56DFE7-5A98-4473-8BFC-BD3F92B473B2}" destId="{B45DA816-46D1-4990-AA17-24F61F1247CE}" srcOrd="0" destOrd="0" presId="urn:microsoft.com/office/officeart/2005/8/layout/hierarchy3"/>
    <dgm:cxn modelId="{E5A9AA61-B8F4-4D36-9B50-64B262039ED9}" srcId="{091E4BF0-6CD5-4EE1-A821-B06E079A895A}" destId="{B0B775AA-4CB8-4C3D-AB73-BFB75E8733B3}" srcOrd="0" destOrd="0" parTransId="{6AA0D10E-414F-450E-9DA9-D146DB35809F}" sibTransId="{C6430305-3E89-44D3-B149-9AC3BFE48D5B}"/>
    <dgm:cxn modelId="{D22D6255-ECBA-4005-927A-AA380428CDF1}" type="presOf" srcId="{183AB2B4-F076-457A-A27F-F7A7065D908E}" destId="{F800FC4F-7074-4871-BAA6-2FED72C9B5FB}" srcOrd="0" destOrd="0" presId="urn:microsoft.com/office/officeart/2005/8/layout/hierarchy3"/>
    <dgm:cxn modelId="{AC0E3DDE-2844-4CA6-8B38-451130D6C7B9}" type="presOf" srcId="{5B39EC91-AC22-4B8B-97B1-3349F4E68EB4}" destId="{E39AB299-BA0B-4D8F-A4DC-5B73A8921735}" srcOrd="1" destOrd="0" presId="urn:microsoft.com/office/officeart/2005/8/layout/hierarchy3"/>
    <dgm:cxn modelId="{4D4250C6-D1CB-4C0D-BA15-CD7BB5B85717}" srcId="{091E4BF0-6CD5-4EE1-A821-B06E079A895A}" destId="{34CE9E86-CDAC-4325-93D3-8A883B811726}" srcOrd="1" destOrd="0" parTransId="{AE082267-75BD-43FE-82E9-420E22C5AA15}" sibTransId="{6414F841-27AC-4E6D-80B8-D7478C51EAFB}"/>
    <dgm:cxn modelId="{190556D2-B519-479D-AD56-C76532654D60}" type="presOf" srcId="{42A0A291-F0DA-40CF-93F0-794DBC6D697E}" destId="{C8EF3A1E-3372-4591-BA0B-CB06CBBAEEB7}" srcOrd="0" destOrd="0" presId="urn:microsoft.com/office/officeart/2005/8/layout/hierarchy3"/>
    <dgm:cxn modelId="{78ABDD13-9920-48FD-A62F-EE1E7355B6F5}" srcId="{B0B775AA-4CB8-4C3D-AB73-BFB75E8733B3}" destId="{42A0A291-F0DA-40CF-93F0-794DBC6D697E}" srcOrd="0" destOrd="0" parTransId="{183AB2B4-F076-457A-A27F-F7A7065D908E}" sibTransId="{03846629-9E10-4099-B86F-A7F47DECAFF5}"/>
    <dgm:cxn modelId="{63317EC2-36FF-4BA2-B085-3F6BC31727A6}" type="presOf" srcId="{B0B775AA-4CB8-4C3D-AB73-BFB75E8733B3}" destId="{64AF0DA2-872D-4B55-97C8-5D35545DAC52}" srcOrd="1" destOrd="0" presId="urn:microsoft.com/office/officeart/2005/8/layout/hierarchy3"/>
    <dgm:cxn modelId="{723C9C4A-AE8D-44DC-827D-84A42F73408A}" type="presOf" srcId="{5B39EC91-AC22-4B8B-97B1-3349F4E68EB4}" destId="{E772455F-15EB-4925-8E29-AAACC9DF6E20}" srcOrd="0" destOrd="0" presId="urn:microsoft.com/office/officeart/2005/8/layout/hierarchy3"/>
    <dgm:cxn modelId="{80ACBA3A-46EF-42AA-8C36-E8D353CBA1E8}" type="presOf" srcId="{091E4BF0-6CD5-4EE1-A821-B06E079A895A}" destId="{93FB3E98-44FF-46B7-9063-6C5ACD012F0E}" srcOrd="0" destOrd="0" presId="urn:microsoft.com/office/officeart/2005/8/layout/hierarchy3"/>
    <dgm:cxn modelId="{D6BCF196-FB96-4348-9D5C-ED855CF48659}" type="presOf" srcId="{390916AA-E25B-469F-9AD1-2B685A1D764D}" destId="{9AB042A4-1116-4029-99BF-973500EA0B10}" srcOrd="0" destOrd="0" presId="urn:microsoft.com/office/officeart/2005/8/layout/hierarchy3"/>
    <dgm:cxn modelId="{55450AD0-DAE1-479D-9C5C-1400C808AA74}" type="presOf" srcId="{5DE70471-49CE-4F86-AF4C-48D3FD38ADBA}" destId="{60EB7AF2-C4B1-49C2-BE26-C213EA92A930}" srcOrd="0" destOrd="0" presId="urn:microsoft.com/office/officeart/2005/8/layout/hierarchy3"/>
    <dgm:cxn modelId="{9BFD0F33-722F-405A-A04A-805DDC581B88}" type="presParOf" srcId="{93FB3E98-44FF-46B7-9063-6C5ACD012F0E}" destId="{1D72E50E-57C7-4C4C-BD3B-DA6CBEA22155}" srcOrd="0" destOrd="0" presId="urn:microsoft.com/office/officeart/2005/8/layout/hierarchy3"/>
    <dgm:cxn modelId="{942A9F1D-EA6D-48CB-B5BF-DD2C7626C2CE}" type="presParOf" srcId="{1D72E50E-57C7-4C4C-BD3B-DA6CBEA22155}" destId="{038898C2-2D3D-4C38-874C-DE3AB7A4B194}" srcOrd="0" destOrd="0" presId="urn:microsoft.com/office/officeart/2005/8/layout/hierarchy3"/>
    <dgm:cxn modelId="{CF20EB6E-E95B-4B14-9D9C-B09E092E210E}" type="presParOf" srcId="{038898C2-2D3D-4C38-874C-DE3AB7A4B194}" destId="{85B165F9-D55C-47CE-9D10-5008E35DE303}" srcOrd="0" destOrd="0" presId="urn:microsoft.com/office/officeart/2005/8/layout/hierarchy3"/>
    <dgm:cxn modelId="{C4682AF2-57FA-4649-894D-450C4CFAD864}" type="presParOf" srcId="{038898C2-2D3D-4C38-874C-DE3AB7A4B194}" destId="{64AF0DA2-872D-4B55-97C8-5D35545DAC52}" srcOrd="1" destOrd="0" presId="urn:microsoft.com/office/officeart/2005/8/layout/hierarchy3"/>
    <dgm:cxn modelId="{33BFF4D0-4471-410B-826E-8F02496C165A}" type="presParOf" srcId="{1D72E50E-57C7-4C4C-BD3B-DA6CBEA22155}" destId="{F7C4C94C-2CD6-4A9E-A121-FEE78407751F}" srcOrd="1" destOrd="0" presId="urn:microsoft.com/office/officeart/2005/8/layout/hierarchy3"/>
    <dgm:cxn modelId="{0597285A-DB63-4671-9088-16ECA8FF70D4}" type="presParOf" srcId="{F7C4C94C-2CD6-4A9E-A121-FEE78407751F}" destId="{F800FC4F-7074-4871-BAA6-2FED72C9B5FB}" srcOrd="0" destOrd="0" presId="urn:microsoft.com/office/officeart/2005/8/layout/hierarchy3"/>
    <dgm:cxn modelId="{AB5470BC-817C-4D21-B5C3-874C797633A7}" type="presParOf" srcId="{F7C4C94C-2CD6-4A9E-A121-FEE78407751F}" destId="{C8EF3A1E-3372-4591-BA0B-CB06CBBAEEB7}" srcOrd="1" destOrd="0" presId="urn:microsoft.com/office/officeart/2005/8/layout/hierarchy3"/>
    <dgm:cxn modelId="{1E6C03B7-139E-475A-BF38-0CD96D183A7B}" type="presParOf" srcId="{F7C4C94C-2CD6-4A9E-A121-FEE78407751F}" destId="{62F5E1DC-95CD-4775-8517-ED86423B72B7}" srcOrd="2" destOrd="0" presId="urn:microsoft.com/office/officeart/2005/8/layout/hierarchy3"/>
    <dgm:cxn modelId="{D1C5CC23-5C14-4612-9E22-BDA72DC014DD}" type="presParOf" srcId="{F7C4C94C-2CD6-4A9E-A121-FEE78407751F}" destId="{B45DA816-46D1-4990-AA17-24F61F1247CE}" srcOrd="3" destOrd="0" presId="urn:microsoft.com/office/officeart/2005/8/layout/hierarchy3"/>
    <dgm:cxn modelId="{AD40533E-B7F9-4C12-A03F-A4B346E066FA}" type="presParOf" srcId="{93FB3E98-44FF-46B7-9063-6C5ACD012F0E}" destId="{7A68666C-9D67-4A44-9BB5-0EA0BA3B63D2}" srcOrd="1" destOrd="0" presId="urn:microsoft.com/office/officeart/2005/8/layout/hierarchy3"/>
    <dgm:cxn modelId="{A41938A2-3440-4F4C-B0F6-6CE5414BF8C6}" type="presParOf" srcId="{7A68666C-9D67-4A44-9BB5-0EA0BA3B63D2}" destId="{87553970-D761-4583-81D6-57F476B05D82}" srcOrd="0" destOrd="0" presId="urn:microsoft.com/office/officeart/2005/8/layout/hierarchy3"/>
    <dgm:cxn modelId="{BB277DF4-F634-40B0-A17A-49D6CE7AD78C}" type="presParOf" srcId="{87553970-D761-4583-81D6-57F476B05D82}" destId="{CBB339FC-F189-4CB9-9BB5-92EB82285DD6}" srcOrd="0" destOrd="0" presId="urn:microsoft.com/office/officeart/2005/8/layout/hierarchy3"/>
    <dgm:cxn modelId="{4AF47B18-DF4F-4A67-8DA5-A6FE470E9FC5}" type="presParOf" srcId="{87553970-D761-4583-81D6-57F476B05D82}" destId="{6291D719-C4D0-4A44-9FB0-2714B4DB90C5}" srcOrd="1" destOrd="0" presId="urn:microsoft.com/office/officeart/2005/8/layout/hierarchy3"/>
    <dgm:cxn modelId="{A92F805C-43BC-4678-A31C-07D6B47F638A}" type="presParOf" srcId="{7A68666C-9D67-4A44-9BB5-0EA0BA3B63D2}" destId="{B11AE220-4704-47EF-942A-7905C776B192}" srcOrd="1" destOrd="0" presId="urn:microsoft.com/office/officeart/2005/8/layout/hierarchy3"/>
    <dgm:cxn modelId="{481D3F2C-A26C-430B-A5DA-13E3C3E56904}" type="presParOf" srcId="{B11AE220-4704-47EF-942A-7905C776B192}" destId="{1F3D58A2-2091-408E-92FC-E3896CA534C7}" srcOrd="0" destOrd="0" presId="urn:microsoft.com/office/officeart/2005/8/layout/hierarchy3"/>
    <dgm:cxn modelId="{FC24C6F1-FD28-4438-8D60-DA9F52C817E7}" type="presParOf" srcId="{B11AE220-4704-47EF-942A-7905C776B192}" destId="{9AB042A4-1116-4029-99BF-973500EA0B10}" srcOrd="1" destOrd="0" presId="urn:microsoft.com/office/officeart/2005/8/layout/hierarchy3"/>
    <dgm:cxn modelId="{FC831028-E1CA-4EDD-9DE5-D82D77AD2E5C}" type="presParOf" srcId="{B11AE220-4704-47EF-942A-7905C776B192}" destId="{45C642A7-B8F6-4728-A7AB-2D5BD05DA14A}" srcOrd="2" destOrd="0" presId="urn:microsoft.com/office/officeart/2005/8/layout/hierarchy3"/>
    <dgm:cxn modelId="{A9E5027E-DB91-49AC-AE25-61E5BB16BBE6}" type="presParOf" srcId="{B11AE220-4704-47EF-942A-7905C776B192}" destId="{60EB7AF2-C4B1-49C2-BE26-C213EA92A930}" srcOrd="3" destOrd="0" presId="urn:microsoft.com/office/officeart/2005/8/layout/hierarchy3"/>
    <dgm:cxn modelId="{9DCA7099-7356-435A-90E0-A7300D639DD0}" type="presParOf" srcId="{93FB3E98-44FF-46B7-9063-6C5ACD012F0E}" destId="{D293665E-DE63-43F7-8D53-D08F4F3B3435}" srcOrd="2" destOrd="0" presId="urn:microsoft.com/office/officeart/2005/8/layout/hierarchy3"/>
    <dgm:cxn modelId="{2E6C9015-5A9B-4726-8D53-AEC2D09BCCE1}" type="presParOf" srcId="{D293665E-DE63-43F7-8D53-D08F4F3B3435}" destId="{C94E5977-14C5-4CB9-B472-5E3C2997F2FC}" srcOrd="0" destOrd="0" presId="urn:microsoft.com/office/officeart/2005/8/layout/hierarchy3"/>
    <dgm:cxn modelId="{7DAD1A70-CB5F-4427-886B-75554E3B0EB6}" type="presParOf" srcId="{C94E5977-14C5-4CB9-B472-5E3C2997F2FC}" destId="{E772455F-15EB-4925-8E29-AAACC9DF6E20}" srcOrd="0" destOrd="0" presId="urn:microsoft.com/office/officeart/2005/8/layout/hierarchy3"/>
    <dgm:cxn modelId="{13922F7C-CE04-4311-A79F-9268A926DA31}" type="presParOf" srcId="{C94E5977-14C5-4CB9-B472-5E3C2997F2FC}" destId="{E39AB299-BA0B-4D8F-A4DC-5B73A8921735}" srcOrd="1" destOrd="0" presId="urn:microsoft.com/office/officeart/2005/8/layout/hierarchy3"/>
    <dgm:cxn modelId="{36F9AFA2-D5AA-4A7F-936B-F39425F0637F}" type="presParOf" srcId="{D293665E-DE63-43F7-8D53-D08F4F3B3435}" destId="{E37464AD-487F-464C-B3A4-02E085AC6183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165F9-D55C-47CE-9D10-5008E35DE303}">
      <dsp:nvSpPr>
        <dsp:cNvPr id="0" name=""/>
        <dsp:cNvSpPr/>
      </dsp:nvSpPr>
      <dsp:spPr>
        <a:xfrm>
          <a:off x="1056" y="432045"/>
          <a:ext cx="2134220" cy="15900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Федот: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Никогда я не видал, как пар турбины крутит вал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627" y="478616"/>
        <a:ext cx="2041078" cy="1496923"/>
      </dsp:txXfrm>
    </dsp:sp>
    <dsp:sp modelId="{F800FC4F-7074-4871-BAA6-2FED72C9B5FB}">
      <dsp:nvSpPr>
        <dsp:cNvPr id="0" name=""/>
        <dsp:cNvSpPr/>
      </dsp:nvSpPr>
      <dsp:spPr>
        <a:xfrm>
          <a:off x="214478" y="2022111"/>
          <a:ext cx="213422" cy="6935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3562"/>
              </a:lnTo>
              <a:lnTo>
                <a:pt x="213422" y="69356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EF3A1E-3372-4591-BA0B-CB06CBBAEEB7}">
      <dsp:nvSpPr>
        <dsp:cNvPr id="0" name=""/>
        <dsp:cNvSpPr/>
      </dsp:nvSpPr>
      <dsp:spPr>
        <a:xfrm>
          <a:off x="427900" y="2184588"/>
          <a:ext cx="1727861" cy="1062171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Демонстрация опыта с моделью паровой турбины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9010" y="2215698"/>
        <a:ext cx="1665641" cy="999951"/>
      </dsp:txXfrm>
    </dsp:sp>
    <dsp:sp modelId="{62F5E1DC-95CD-4775-8517-ED86423B72B7}">
      <dsp:nvSpPr>
        <dsp:cNvPr id="0" name=""/>
        <dsp:cNvSpPr/>
      </dsp:nvSpPr>
      <dsp:spPr>
        <a:xfrm>
          <a:off x="214478" y="2022111"/>
          <a:ext cx="213422" cy="2030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0765"/>
              </a:lnTo>
              <a:lnTo>
                <a:pt x="213422" y="2030765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5DA816-46D1-4990-AA17-24F61F1247CE}">
      <dsp:nvSpPr>
        <dsp:cNvPr id="0" name=""/>
        <dsp:cNvSpPr/>
      </dsp:nvSpPr>
      <dsp:spPr>
        <a:xfrm>
          <a:off x="427900" y="3409236"/>
          <a:ext cx="1532431" cy="1287279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5603" y="3446939"/>
        <a:ext cx="1457025" cy="1211873"/>
      </dsp:txXfrm>
    </dsp:sp>
    <dsp:sp modelId="{CBB339FC-F189-4CB9-9BB5-92EB82285DD6}">
      <dsp:nvSpPr>
        <dsp:cNvPr id="0" name=""/>
        <dsp:cNvSpPr/>
      </dsp:nvSpPr>
      <dsp:spPr>
        <a:xfrm>
          <a:off x="2460231" y="432045"/>
          <a:ext cx="2173657" cy="15260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Федот: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Вода падает с плотины и вращает вал турбины. Побежит ток в проводах, что улучшит быт в домах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04929" y="476743"/>
        <a:ext cx="2084261" cy="1436699"/>
      </dsp:txXfrm>
    </dsp:sp>
    <dsp:sp modelId="{1F3D58A2-2091-408E-92FC-E3896CA534C7}">
      <dsp:nvSpPr>
        <dsp:cNvPr id="0" name=""/>
        <dsp:cNvSpPr/>
      </dsp:nvSpPr>
      <dsp:spPr>
        <a:xfrm>
          <a:off x="2677597" y="1958140"/>
          <a:ext cx="217365" cy="6889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8919"/>
              </a:lnTo>
              <a:lnTo>
                <a:pt x="217365" y="688919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B042A4-1116-4029-99BF-973500EA0B10}">
      <dsp:nvSpPr>
        <dsp:cNvPr id="0" name=""/>
        <dsp:cNvSpPr/>
      </dsp:nvSpPr>
      <dsp:spPr>
        <a:xfrm>
          <a:off x="2894963" y="2120617"/>
          <a:ext cx="1713324" cy="105288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Демонстрация опыта по получению электрического тока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25801" y="2151455"/>
        <a:ext cx="1651648" cy="991207"/>
      </dsp:txXfrm>
    </dsp:sp>
    <dsp:sp modelId="{45C642A7-B8F6-4728-A7AB-2D5BD05DA14A}">
      <dsp:nvSpPr>
        <dsp:cNvPr id="0" name=""/>
        <dsp:cNvSpPr/>
      </dsp:nvSpPr>
      <dsp:spPr>
        <a:xfrm>
          <a:off x="2677597" y="1958140"/>
          <a:ext cx="259885" cy="2101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1709"/>
              </a:lnTo>
              <a:lnTo>
                <a:pt x="259885" y="2101709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EB7AF2-C4B1-49C2-BE26-C213EA92A930}">
      <dsp:nvSpPr>
        <dsp:cNvPr id="0" name=""/>
        <dsp:cNvSpPr/>
      </dsp:nvSpPr>
      <dsp:spPr>
        <a:xfrm>
          <a:off x="2937482" y="3407143"/>
          <a:ext cx="1527856" cy="1305412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75716" y="3445377"/>
        <a:ext cx="1451388" cy="1228944"/>
      </dsp:txXfrm>
    </dsp:sp>
    <dsp:sp modelId="{E772455F-15EB-4925-8E29-AAACC9DF6E20}">
      <dsp:nvSpPr>
        <dsp:cNvPr id="0" name=""/>
        <dsp:cNvSpPr/>
      </dsp:nvSpPr>
      <dsp:spPr>
        <a:xfrm>
          <a:off x="4958842" y="432045"/>
          <a:ext cx="2157812" cy="14971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Посол: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Горы мусора растут,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превращаясь в терриконы   с радиационным фоном</a:t>
          </a:r>
        </a:p>
      </dsp:txBody>
      <dsp:txXfrm>
        <a:off x="5002691" y="475894"/>
        <a:ext cx="2070114" cy="1409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638C9-FAD3-472C-8D4B-DF79327F51F5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B49997-C7A6-4C1A-92D2-2A72098599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4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49997-C7A6-4C1A-92D2-2A720985995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810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5920F-1495-4EA4-A1E7-301C8C6589A2}" type="datetimeFigureOut">
              <a:rPr lang="ru-RU"/>
              <a:pPr>
                <a:defRPr/>
              </a:pPr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ACE01-462A-4906-8127-1C1EEA5B8B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649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CB740-79DE-4515-A1BD-7292839E40DB}" type="datetimeFigureOut">
              <a:rPr lang="ru-RU"/>
              <a:pPr>
                <a:defRPr/>
              </a:pPr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F23FA-C7BA-4D53-A190-0BA846B9FC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72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DE33E-3C05-4FED-AB9D-D31FF1EFD7FE}" type="datetimeFigureOut">
              <a:rPr lang="ru-RU"/>
              <a:pPr>
                <a:defRPr/>
              </a:pPr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85658-24BC-4670-ABF3-0BF1C4744F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812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7C7AD-783C-412D-84FA-5128EC6A1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156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FF858-7192-4D02-8CC9-8EFD86379627}" type="datetimeFigureOut">
              <a:rPr lang="ru-RU"/>
              <a:pPr>
                <a:defRPr/>
              </a:pPr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575A3-99FE-4864-A9CC-D307AE428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108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FF8FC-C4A1-4B09-AAC9-C7C8DB04F623}" type="datetimeFigureOut">
              <a:rPr lang="ru-RU"/>
              <a:pPr>
                <a:defRPr/>
              </a:pPr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892C5-8158-465F-8511-23FEF0825D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052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457AB-4247-4B7B-95D6-21E6FC0363DC}" type="datetimeFigureOut">
              <a:rPr lang="ru-RU"/>
              <a:pPr>
                <a:defRPr/>
              </a:pPr>
              <a:t>22.08.2018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C4032-CBB7-4B90-8EB6-D6F35D0614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19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30F77-E564-4748-9ED3-9AA5AF6F6991}" type="datetimeFigureOut">
              <a:rPr lang="ru-RU"/>
              <a:pPr>
                <a:defRPr/>
              </a:pPr>
              <a:t>22.08.2018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E7198-ADD2-40B7-A175-60FC653946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218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1AC90-75DC-4CA7-8B6A-E4C38EBCACA4}" type="datetimeFigureOut">
              <a:rPr lang="ru-RU"/>
              <a:pPr>
                <a:defRPr/>
              </a:pPr>
              <a:t>22.08.2018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D862D-3AE8-4827-9D48-8F01D93331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888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955AE-6E6A-4129-A743-4E90332E271F}" type="datetimeFigureOut">
              <a:rPr lang="ru-RU"/>
              <a:pPr>
                <a:defRPr/>
              </a:pPr>
              <a:t>22.08.2018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31AEB-0362-4FAB-B04E-492E89EF00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424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2A45B-2B91-4494-8B18-9E3CB24EB0A3}" type="datetimeFigureOut">
              <a:rPr lang="ru-RU"/>
              <a:pPr>
                <a:defRPr/>
              </a:pPr>
              <a:t>22.08.2018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51F80-04C6-4E34-9602-4BED65D3B7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472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970C5-BE55-4FFE-8612-C6B1300F2C2E}" type="datetimeFigureOut">
              <a:rPr lang="ru-RU"/>
              <a:pPr>
                <a:defRPr/>
              </a:pPr>
              <a:t>22.08.2018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0704A-755E-482A-810D-762050F8C6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481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D00120-62AD-461B-B3B9-E258A8E2155A}" type="datetimeFigureOut">
              <a:rPr lang="ru-RU"/>
              <a:pPr>
                <a:defRPr/>
              </a:pPr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0EF080C-0B1A-48CD-AF07-76883F5D9B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17" Type="http://schemas.openxmlformats.org/officeDocument/2006/relationships/image" Target="../media/image40.jpeg"/><Relationship Id="rId2" Type="http://schemas.openxmlformats.org/officeDocument/2006/relationships/diagramData" Target="../diagrams/data1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34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38.png"/><Relationship Id="rId10" Type="http://schemas.openxmlformats.org/officeDocument/2006/relationships/image" Target="../media/image33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8219" y="980728"/>
            <a:ext cx="8924395" cy="2090512"/>
          </a:xfrm>
          <a:noFill/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6000" b="1" dirty="0" smtClean="0">
                <a:solidFill>
                  <a:srgbClr val="C00000"/>
                </a:solidFill>
              </a:rPr>
              <a:t>Экологическое </a:t>
            </a:r>
            <a:r>
              <a:rPr lang="ru-RU" sz="6000" b="1" dirty="0">
                <a:solidFill>
                  <a:srgbClr val="C00000"/>
                </a:solidFill>
              </a:rPr>
              <a:t>направление в проектной деятельности школьников</a:t>
            </a:r>
            <a:endParaRPr lang="uk-UA" sz="60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4287425"/>
            <a:ext cx="3653504" cy="1785950"/>
          </a:xfr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uk-UA" sz="2800" b="1" dirty="0" err="1" smtClean="0">
                <a:ln w="11430"/>
                <a:solidFill>
                  <a:srgbClr val="13633D"/>
                </a:solidFill>
                <a:latin typeface="Tahoma" charset="0"/>
                <a:ea typeface="+mj-ea"/>
                <a:cs typeface="+mj-cs"/>
              </a:rPr>
              <a:t>Кукина</a:t>
            </a:r>
            <a:r>
              <a:rPr lang="uk-UA" sz="2800" b="1" dirty="0" smtClean="0">
                <a:ln w="11430"/>
                <a:solidFill>
                  <a:srgbClr val="13633D"/>
                </a:solidFill>
                <a:latin typeface="Tahoma" charset="0"/>
                <a:ea typeface="+mj-ea"/>
                <a:cs typeface="+mj-cs"/>
              </a:rPr>
              <a:t> </a:t>
            </a:r>
            <a:r>
              <a:rPr lang="uk-UA" sz="2800" b="1" dirty="0" err="1" smtClean="0">
                <a:ln w="11430"/>
                <a:solidFill>
                  <a:srgbClr val="13633D"/>
                </a:solidFill>
                <a:latin typeface="Tahoma" charset="0"/>
                <a:ea typeface="+mj-ea"/>
                <a:cs typeface="+mj-cs"/>
              </a:rPr>
              <a:t>Елена</a:t>
            </a:r>
            <a:r>
              <a:rPr lang="uk-UA" sz="2800" b="1" dirty="0" smtClean="0">
                <a:ln w="11430"/>
                <a:solidFill>
                  <a:srgbClr val="13633D"/>
                </a:solidFill>
                <a:latin typeface="Tahoma" charset="0"/>
                <a:ea typeface="+mj-ea"/>
                <a:cs typeface="+mj-cs"/>
              </a:rPr>
              <a:t> </a:t>
            </a:r>
            <a:r>
              <a:rPr lang="uk-UA" sz="2800" b="1" dirty="0" err="1" smtClean="0">
                <a:ln w="11430"/>
                <a:solidFill>
                  <a:srgbClr val="13633D"/>
                </a:solidFill>
                <a:latin typeface="Tahoma" charset="0"/>
                <a:ea typeface="+mj-ea"/>
                <a:cs typeface="+mj-cs"/>
              </a:rPr>
              <a:t>Леонидовна</a:t>
            </a:r>
            <a:endParaRPr lang="uk-UA" sz="2800" b="1" dirty="0" smtClean="0">
              <a:ln w="11430"/>
              <a:solidFill>
                <a:srgbClr val="13633D"/>
              </a:solidFill>
              <a:latin typeface="Tahoma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lang="ru-RU" sz="2000" b="1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2000" b="1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физики МАОУ </a:t>
            </a:r>
            <a:r>
              <a:rPr lang="ru-RU" sz="2000" b="1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СОШ № </a:t>
            </a:r>
            <a:r>
              <a:rPr lang="ru-RU" sz="2000" b="1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37 города </a:t>
            </a:r>
            <a:r>
              <a:rPr lang="ru-RU" sz="2000" b="1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Томска </a:t>
            </a:r>
          </a:p>
          <a:p>
            <a:pPr lvl="0" algn="l">
              <a:spcBef>
                <a:spcPct val="0"/>
              </a:spcBef>
            </a:pPr>
            <a:endParaRPr lang="ru-RU" dirty="0">
              <a:solidFill>
                <a:srgbClr val="13633D"/>
              </a:solidFill>
            </a:endParaRPr>
          </a:p>
        </p:txBody>
      </p:sp>
      <p:sp>
        <p:nvSpPr>
          <p:cNvPr id="4" name="AutoShape 32" descr="https://apf.mail.ru/cgi-bin/readmsg/%D0%90%D1%84%D0%B8%D1%88%D0%B0%E2%84%96222.jpg?x-email=kukina1411%40mail.ru&amp;id=14132683070000000761%3B0%3B2&amp;mode=attachment&amp;channel&amp;bs=6166168&amp;bl=2229146&amp;ct=image%2Fjpeg&amp;cn=%D0%90%D1%84%D0%B8%D1%88%D0%B0%E2%84%96222.jpg&amp;cte=base64&amp;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34" descr="https://apf.mail.ru/cgi-bin/readmsg/%D0%90%D1%84%D0%B8%D1%88%D0%B0%E2%84%96222.jpg?x-email=kukina1411%40mail.ru&amp;id=14132683070000000761%3B0%3B2&amp;mode=attachment&amp;channel&amp;bs=6166168&amp;bl=2229146&amp;ct=image%2Fjpeg&amp;cn=%D0%90%D1%84%D0%B8%D1%88%D0%B0%E2%84%96222.jpg&amp;cte=base64&amp;preview=1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067944" y="630932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11430"/>
                <a:solidFill>
                  <a:srgbClr val="0033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22.08.2018</a:t>
            </a:r>
          </a:p>
        </p:txBody>
      </p:sp>
      <p:pic>
        <p:nvPicPr>
          <p:cNvPr id="8" name="Picture 6" descr="1241300049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088816"/>
            <a:ext cx="3552329" cy="222050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+mn-ea"/>
                <a:cs typeface="+mn-cs"/>
              </a:rPr>
              <a:t>Групповая работа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1628800"/>
            <a:ext cx="3932573" cy="40934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Times New Roman"/>
              </a:rPr>
              <a:t>     </a:t>
            </a:r>
            <a:r>
              <a:rPr lang="ru-RU" sz="2000" b="1" u="sng" dirty="0" smtClean="0">
                <a:latin typeface="Times New Roman"/>
                <a:ea typeface="Times New Roman"/>
              </a:rPr>
              <a:t>1 группа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latin typeface="Times New Roman"/>
                <a:ea typeface="Times New Roman"/>
              </a:rPr>
              <a:t>Выбрать </a:t>
            </a:r>
            <a:r>
              <a:rPr lang="ru-RU" sz="2000" dirty="0">
                <a:latin typeface="Times New Roman"/>
                <a:ea typeface="Times New Roman"/>
              </a:rPr>
              <a:t>положительные и </a:t>
            </a:r>
            <a:r>
              <a:rPr lang="ru-RU" dirty="0">
                <a:latin typeface="Times New Roman"/>
                <a:ea typeface="Times New Roman"/>
              </a:rPr>
              <a:t>отрицательные</a:t>
            </a:r>
            <a:r>
              <a:rPr lang="ru-RU" sz="2000" dirty="0">
                <a:latin typeface="Times New Roman"/>
                <a:ea typeface="Times New Roman"/>
              </a:rPr>
              <a:t> стороны данного вида энергетики, составив </a:t>
            </a:r>
            <a:r>
              <a:rPr lang="ru-RU" sz="2000" dirty="0" smtClean="0">
                <a:latin typeface="Times New Roman"/>
                <a:ea typeface="Times New Roman"/>
              </a:rPr>
              <a:t>схему.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Times New Roman"/>
              </a:rPr>
              <a:t>Визуально продемонстрировать схему</a:t>
            </a:r>
            <a:r>
              <a:rPr lang="ru-RU" sz="2000" dirty="0" smtClean="0">
                <a:latin typeface="Times New Roman"/>
                <a:ea typeface="Times New Roman"/>
              </a:rPr>
              <a:t>.</a:t>
            </a:r>
          </a:p>
          <a:p>
            <a:pPr lvl="0" algn="just">
              <a:spcAft>
                <a:spcPts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    </a:t>
            </a:r>
            <a:r>
              <a:rPr lang="ru-RU" sz="2000" b="1" u="sng" dirty="0">
                <a:solidFill>
                  <a:prstClr val="black"/>
                </a:solidFill>
                <a:latin typeface="Times New Roman"/>
                <a:ea typeface="Times New Roman"/>
              </a:rPr>
              <a:t>2</a:t>
            </a:r>
            <a:r>
              <a:rPr lang="ru-RU" sz="2000" b="1" u="sng" dirty="0" smtClean="0">
                <a:solidFill>
                  <a:prstClr val="black"/>
                </a:solidFill>
                <a:latin typeface="Times New Roman"/>
                <a:ea typeface="Times New Roman"/>
              </a:rPr>
              <a:t> группа</a:t>
            </a:r>
            <a:endParaRPr lang="ru-RU" sz="20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latin typeface="Times New Roman"/>
                <a:ea typeface="Times New Roman"/>
              </a:rPr>
              <a:t>Сформировать </a:t>
            </a:r>
            <a:r>
              <a:rPr lang="ru-RU" sz="2000" dirty="0">
                <a:latin typeface="Times New Roman"/>
                <a:ea typeface="Times New Roman"/>
              </a:rPr>
              <a:t>из тезисов стихотворный </a:t>
            </a:r>
            <a:r>
              <a:rPr lang="ru-RU" sz="2000" dirty="0" smtClean="0">
                <a:latin typeface="Times New Roman"/>
                <a:ea typeface="Times New Roman"/>
              </a:rPr>
              <a:t>текст.</a:t>
            </a:r>
            <a:endParaRPr lang="ru-RU" sz="20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Times New Roman"/>
              </a:rPr>
              <a:t>Зачитать полученный стихотворный </a:t>
            </a:r>
            <a:r>
              <a:rPr lang="ru-RU" sz="2000" dirty="0" smtClean="0">
                <a:latin typeface="Times New Roman"/>
                <a:ea typeface="Times New Roman"/>
              </a:rPr>
              <a:t>текст.</a:t>
            </a:r>
          </a:p>
          <a:p>
            <a:pPr lvl="0" algn="just"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</a:rPr>
              <a:t> </a:t>
            </a:r>
            <a:r>
              <a:rPr lang="ru-RU" sz="2000" dirty="0" smtClean="0">
                <a:latin typeface="Times New Roman"/>
                <a:ea typeface="Times New Roman"/>
              </a:rPr>
              <a:t>     (</a:t>
            </a:r>
            <a:r>
              <a:rPr lang="ru-RU" sz="2000" b="1" dirty="0">
                <a:latin typeface="Times New Roman"/>
                <a:ea typeface="Times New Roman"/>
              </a:rPr>
              <a:t>с выражением!)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8" y="1035429"/>
            <a:ext cx="2268697" cy="1701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98987"/>
            <a:ext cx="2304697" cy="172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4104456" cy="307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9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+mn-ea"/>
                <a:cs typeface="+mn-cs"/>
              </a:rPr>
              <a:t>Вот что получили участники проекта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124745"/>
            <a:ext cx="3282131" cy="31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569" y="1167355"/>
            <a:ext cx="3480387" cy="309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414908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pSp>
        <p:nvGrpSpPr>
          <p:cNvPr id="10" name="Группа 65"/>
          <p:cNvGrpSpPr>
            <a:grpSpLocks/>
          </p:cNvGrpSpPr>
          <p:nvPr/>
        </p:nvGrpSpPr>
        <p:grpSpPr bwMode="auto">
          <a:xfrm>
            <a:off x="1547664" y="4432646"/>
            <a:ext cx="6589712" cy="2319337"/>
            <a:chOff x="0" y="0"/>
            <a:chExt cx="61920" cy="1958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87" y="198"/>
              <a:ext cx="10933" cy="1848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8"/>
              <a:ext cx="12026" cy="1908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27" y="298"/>
              <a:ext cx="10933" cy="1918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5" y="0"/>
              <a:ext cx="11032" cy="1918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14" y="298"/>
              <a:ext cx="10635" cy="1928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14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56176" y="194853"/>
            <a:ext cx="2808312" cy="5688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ГЭС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Учёные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Падает вода с плотины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вращает вал турбины.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Побежит ток в проводах,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Что улучшит быт в домах,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 Свет, тепло всегда там будет,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 Благодарны будут люди.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 Ну, а с электричеством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 Качество с количеством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 производителей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Вырастут стремительно,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Экономики рывок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Будет. Дайте только срок.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 Нет здесь никаких чудес: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Дорого построить ГЭС,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Но, как минимум, на век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Обеспечит человек,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Ежели захочет он,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Током целый регион,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Днём и ночью, как во сне,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 недорогой цене.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Важно в этом только, братцы,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Посчитав, не просчитаться…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3031349" y="194853"/>
            <a:ext cx="2990888" cy="3600400"/>
            <a:chOff x="5901592" y="692696"/>
            <a:chExt cx="2990888" cy="36004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5901592" y="692696"/>
              <a:ext cx="2846872" cy="36004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940152" y="853178"/>
              <a:ext cx="2952328" cy="3323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latin typeface="Times New Roman" pitchFamily="18" charset="0"/>
                  <a:cs typeface="Times New Roman" pitchFamily="18" charset="0"/>
                </a:rPr>
                <a:t>Посол</a:t>
              </a:r>
              <a:endParaRPr lang="ru-RU" sz="1400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     Вредно, вредно, ещё как!</a:t>
              </a:r>
            </a:p>
            <a:p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     Вокруг ТЭЦ – так просто мрак!</a:t>
              </a:r>
            </a:p>
            <a:p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     Дым и копоть, просто – жуть!</a:t>
              </a:r>
            </a:p>
            <a:p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Горы мусора </a:t>
              </a:r>
              <a:r>
                <a:rPr lang="ru-RU" sz="1400" dirty="0" err="1">
                  <a:latin typeface="Times New Roman" pitchFamily="18" charset="0"/>
                  <a:cs typeface="Times New Roman" pitchFamily="18" charset="0"/>
                </a:rPr>
                <a:t>растуть</a:t>
              </a:r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,  </a:t>
              </a:r>
            </a:p>
            <a:p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Превращаясь в терриконы </a:t>
              </a:r>
            </a:p>
            <a:p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С радиационным фоном.</a:t>
              </a:r>
            </a:p>
            <a:p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Серы окислы, азота</a:t>
              </a:r>
            </a:p>
            <a:p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Там покоя не дают,</a:t>
              </a:r>
            </a:p>
            <a:p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     Да, и кажется мне </a:t>
              </a:r>
              <a:r>
                <a:rPr lang="ru-RU" sz="1400" dirty="0" err="1">
                  <a:latin typeface="Times New Roman" pitchFamily="18" charset="0"/>
                  <a:cs typeface="Times New Roman" pitchFamily="18" charset="0"/>
                </a:rPr>
                <a:t>чтой</a:t>
              </a:r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-то</a:t>
              </a:r>
            </a:p>
            <a:p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     Неприятности нас ждут:</a:t>
              </a:r>
            </a:p>
            <a:p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     Не к добру кислотный дождик,</a:t>
              </a:r>
            </a:p>
            <a:p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     Парниковый феномен.</a:t>
              </a:r>
            </a:p>
            <a:p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Значит, запретить царь должен</a:t>
              </a:r>
            </a:p>
            <a:p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Опасаясь перемен!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79512" y="185126"/>
            <a:ext cx="2726461" cy="4617229"/>
            <a:chOff x="179512" y="185126"/>
            <a:chExt cx="2726461" cy="4617229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79512" y="185126"/>
              <a:ext cx="2726461" cy="4617229"/>
              <a:chOff x="3175131" y="204431"/>
              <a:chExt cx="2726461" cy="4617229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3175131" y="204431"/>
                <a:ext cx="2697627" cy="461722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" name="Прямоугольник 1"/>
              <p:cNvSpPr/>
              <p:nvPr/>
            </p:nvSpPr>
            <p:spPr>
              <a:xfrm>
                <a:off x="3237296" y="312442"/>
                <a:ext cx="2664296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b="1" u="sng" dirty="0">
                    <a:solidFill>
                      <a:schemeClr val="dk1"/>
                    </a:solidFill>
                    <a:latin typeface="Times New Roman" pitchFamily="18" charset="0"/>
                    <a:cs typeface="Times New Roman" pitchFamily="18" charset="0"/>
                  </a:rPr>
                  <a:t>ТЭЦ</a:t>
                </a:r>
              </a:p>
              <a:p>
                <a:r>
                  <a:rPr lang="ru-RU" sz="1400" b="1" dirty="0" smtClean="0">
                    <a:solidFill>
                      <a:schemeClr val="dk1"/>
                    </a:solidFill>
                    <a:latin typeface="Times New Roman" pitchFamily="18" charset="0"/>
                    <a:cs typeface="Times New Roman" pitchFamily="18" charset="0"/>
                  </a:rPr>
                  <a:t>Федот</a:t>
                </a:r>
              </a:p>
              <a:p>
                <a:endParaRPr lang="ru-RU" sz="1400" b="1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9" name="Прямоугольник 8"/>
            <p:cNvSpPr/>
            <p:nvPr/>
          </p:nvSpPr>
          <p:spPr>
            <a:xfrm>
              <a:off x="229583" y="764704"/>
              <a:ext cx="2647555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Никогда я не видал:</a:t>
              </a:r>
            </a:p>
            <a:p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Пар турбины крутит вал -</a:t>
              </a:r>
            </a:p>
            <a:p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Бьёт </a:t>
              </a:r>
              <a:r>
                <a:rPr lang="ru-RU" sz="1400" dirty="0" err="1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струёю</a:t>
              </a:r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 по лопаткам,</a:t>
              </a:r>
            </a:p>
            <a:p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Словно веником по пяткам,</a:t>
              </a:r>
            </a:p>
            <a:p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ru-RU" sz="1400" dirty="0" smtClean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   Как </a:t>
              </a:r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одна, в работе все,</a:t>
              </a:r>
            </a:p>
            <a:p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ru-RU" sz="1400" dirty="0" smtClean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   Будто </a:t>
              </a:r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белки в колесе…</a:t>
              </a:r>
            </a:p>
            <a:p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ru-RU" sz="1400" dirty="0" smtClean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   Чтоб </a:t>
              </a:r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образовался пар, </a:t>
              </a:r>
            </a:p>
            <a:p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ru-RU" sz="1400" dirty="0" smtClean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   Нужен </a:t>
              </a:r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мощный самовар</a:t>
              </a:r>
            </a:p>
            <a:p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 Из воды – нагрев простой –</a:t>
              </a:r>
            </a:p>
            <a:p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 Получился пар густой.</a:t>
              </a:r>
            </a:p>
            <a:p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 Чтобы пар сей получать,</a:t>
              </a:r>
            </a:p>
            <a:p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 Нужно топливо сжигать.</a:t>
              </a:r>
            </a:p>
            <a:p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ru-RU" sz="1400" dirty="0" smtClean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 Уголь</a:t>
              </a:r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, газ и нефть качай,</a:t>
              </a:r>
            </a:p>
            <a:p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ru-RU" sz="1400" dirty="0" smtClean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 Тепла </a:t>
              </a:r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море получай!</a:t>
              </a:r>
            </a:p>
            <a:p>
              <a:r>
                <a:rPr lang="ru-RU" sz="1400" dirty="0" smtClean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   Много </a:t>
              </a:r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их в родной сторонке –</a:t>
              </a:r>
            </a:p>
            <a:p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Ты сжигай их потихоньку,</a:t>
              </a:r>
            </a:p>
            <a:p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Толком регулируя,</a:t>
              </a:r>
            </a:p>
            <a:p>
              <a:r>
                <a:rPr lang="ru-RU" sz="14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rPr>
                <a:t>И энергия – твоя!</a:t>
              </a:r>
            </a:p>
          </p:txBody>
        </p:sp>
      </p:grpSp>
      <p:pic>
        <p:nvPicPr>
          <p:cNvPr id="3076" name="Picture 4" descr="C:\Users\User\Desktop\Театр занимательных наук 2014 г\афиш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8" t="37802" r="21852" b="12747"/>
          <a:stretch/>
        </p:blipFill>
        <p:spPr bwMode="auto">
          <a:xfrm>
            <a:off x="2772275" y="4428433"/>
            <a:ext cx="3383901" cy="2285767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10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2670911_future_city_downtow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5"/>
            <a:ext cx="3600400" cy="284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nc_entry_98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071" y="3573016"/>
            <a:ext cx="3744415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9553" y="3659732"/>
            <a:ext cx="2736303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Город будущего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9055" y="3659732"/>
            <a:ext cx="349844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Энергия – Основа жизни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30724" y="145556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Заключение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65930"/>
            <a:ext cx="5976664" cy="178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95536" y="791887"/>
            <a:ext cx="820891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ходе реализации данного проекта 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формируется экологическая культура личности в соответствие с «Зелёными аксиомами».</a:t>
            </a:r>
          </a:p>
          <a:p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работе над спектаклем происходит: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93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/>
          </p:cNvSpPr>
          <p:nvPr/>
        </p:nvSpPr>
        <p:spPr bwMode="auto">
          <a:xfrm>
            <a:off x="539552" y="21739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+mj-cs"/>
              </a:rPr>
              <a:t>Спасибо за внимание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81671" y="5212650"/>
            <a:ext cx="73453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00"/>
                </a:solidFill>
              </a:rPr>
              <a:t>Удачного учебного Вам года!</a:t>
            </a:r>
            <a:endParaRPr lang="ru-RU" sz="2400" b="1" dirty="0">
              <a:solidFill>
                <a:srgbClr val="0033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077" y="1360398"/>
            <a:ext cx="3226430" cy="353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37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Исследовательские проекты экологического направления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484784"/>
            <a:ext cx="7992888" cy="2764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2200" b="1" dirty="0">
                <a:solidFill>
                  <a:srgbClr val="003300"/>
                </a:solidFill>
                <a:latin typeface="Times New Roman"/>
                <a:ea typeface="Calibri"/>
              </a:rPr>
              <a:t>«Биологические аспекты ионизирующего излучения»</a:t>
            </a:r>
          </a:p>
          <a:p>
            <a:pPr>
              <a:spcAft>
                <a:spcPts val="1000"/>
              </a:spcAft>
            </a:pPr>
            <a:r>
              <a:rPr lang="ru-RU" sz="2200" b="1" dirty="0">
                <a:solidFill>
                  <a:srgbClr val="003300"/>
                </a:solidFill>
                <a:latin typeface="Times New Roman"/>
                <a:ea typeface="Calibri"/>
              </a:rPr>
              <a:t> «Тепловые двигатели и охрана окружающей среды»</a:t>
            </a:r>
          </a:p>
          <a:p>
            <a:pPr>
              <a:spcAft>
                <a:spcPts val="1000"/>
              </a:spcAft>
            </a:pPr>
            <a:r>
              <a:rPr lang="ru-RU" sz="2200" b="1" dirty="0">
                <a:solidFill>
                  <a:srgbClr val="003300"/>
                </a:solidFill>
                <a:latin typeface="Times New Roman"/>
                <a:ea typeface="Calibri"/>
              </a:rPr>
              <a:t> «Современные технологии очистки воздуха»</a:t>
            </a:r>
          </a:p>
          <a:p>
            <a:pPr>
              <a:spcAft>
                <a:spcPts val="1000"/>
              </a:spcAft>
            </a:pPr>
            <a:r>
              <a:rPr lang="ru-RU" sz="2200" b="1" dirty="0">
                <a:solidFill>
                  <a:srgbClr val="003300"/>
                </a:solidFill>
                <a:latin typeface="Times New Roman"/>
                <a:ea typeface="Calibri"/>
              </a:rPr>
              <a:t> «Радиация и здоровье»</a:t>
            </a:r>
          </a:p>
          <a:p>
            <a:pPr>
              <a:spcAft>
                <a:spcPts val="1000"/>
              </a:spcAft>
            </a:pPr>
            <a:r>
              <a:rPr lang="ru-RU" sz="2200" b="1" dirty="0">
                <a:solidFill>
                  <a:srgbClr val="003300"/>
                </a:solidFill>
                <a:latin typeface="Times New Roman"/>
                <a:ea typeface="Calibri"/>
              </a:rPr>
              <a:t> «Клетка, орган, организм и радиация»</a:t>
            </a:r>
          </a:p>
          <a:p>
            <a:pPr>
              <a:spcAft>
                <a:spcPts val="1000"/>
              </a:spcAft>
            </a:pPr>
            <a:r>
              <a:rPr lang="ru-RU" sz="2200" b="1" dirty="0">
                <a:solidFill>
                  <a:srgbClr val="003300"/>
                </a:solidFill>
                <a:latin typeface="Times New Roman"/>
                <a:ea typeface="Calibri"/>
              </a:rPr>
              <a:t>  «Шумовое воздействие на организм»</a:t>
            </a:r>
          </a:p>
        </p:txBody>
      </p:sp>
      <p:pic>
        <p:nvPicPr>
          <p:cNvPr id="3074" name="Picture 2" descr="F:\КЕЛ\мои документы\Фото КЕЛ\Глушков С. за микроскопом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85" b="7282"/>
          <a:stretch/>
        </p:blipFill>
        <p:spPr bwMode="auto">
          <a:xfrm>
            <a:off x="206701" y="4328419"/>
            <a:ext cx="2565099" cy="22689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физика фото опыты\IMG_43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199" y="3075572"/>
            <a:ext cx="2641335" cy="35217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5" name="Picture 3" descr="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4" t="10080" r="9311" b="13967"/>
          <a:stretch/>
        </p:blipFill>
        <p:spPr bwMode="auto">
          <a:xfrm>
            <a:off x="3149633" y="4283814"/>
            <a:ext cx="2927774" cy="23135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16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648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Театр занимательной науки: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4" y="908720"/>
            <a:ext cx="7205663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06611"/>
            <a:ext cx="2736304" cy="199074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90473"/>
            <a:ext cx="2807335" cy="197739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884" y="4606611"/>
            <a:ext cx="2946641" cy="199074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42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3" y="764704"/>
            <a:ext cx="9257709" cy="24835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/>
          <a:stretch/>
        </p:blipFill>
        <p:spPr bwMode="auto">
          <a:xfrm>
            <a:off x="143348" y="3340132"/>
            <a:ext cx="2129498" cy="153416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2875" y="94617"/>
            <a:ext cx="9001125" cy="886111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Цели и задачи проекта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43808" y="3266244"/>
            <a:ext cx="68001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0"/>
              </a:spcAft>
              <a:buBlip>
                <a:blip r:embed="rId4"/>
              </a:buBlip>
              <a:tabLst>
                <a:tab pos="4572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Повышение 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  <a:t>интереса учащихся к обучению и 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научно -  исследовательской деятельности.</a:t>
            </a:r>
          </a:p>
          <a:p>
            <a:pPr marL="342900" lvl="0" indent="-342900">
              <a:spcAft>
                <a:spcPts val="0"/>
              </a:spcAft>
              <a:buBlip>
                <a:blip r:embed="rId4"/>
              </a:buBlip>
              <a:tabLst>
                <a:tab pos="4572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Работа 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  <a:t>с литературным материалом научно-технического характера.</a:t>
            </a:r>
            <a:endParaRPr lang="ru-RU" sz="2000" b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Blip>
                <a:blip r:embed="rId4"/>
              </a:buBlip>
              <a:tabLst>
                <a:tab pos="4572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Постановка 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  <a:t>двух представлений научной направленности 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с использованием 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  <a:t>эффектов шоу, научных 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экспериментов  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  <a:t>и сценических инструментов 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старшеклассниками  Томска 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  <a:t>и Северска 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на 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  <a:t>основе взаимодействия.</a:t>
            </a:r>
            <a:endParaRPr lang="ru-RU" sz="2000" b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Blip>
                <a:blip r:embed="rId4"/>
              </a:buBlip>
              <a:tabLst>
                <a:tab pos="4572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Развитие 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  <a:t>навыков командной работы </a:t>
            </a:r>
            <a:endParaRPr lang="ru-RU" sz="2000" b="1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    старшеклассников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  <a:t>.</a:t>
            </a:r>
            <a:endParaRPr lang="ru-RU" sz="2000" b="1" dirty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9" name="Рисунок 8" descr="C:\Users\User\Desktop\DSC0014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7" y="5132949"/>
            <a:ext cx="2102197" cy="151216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2386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60021" y="332656"/>
            <a:ext cx="4572000" cy="132343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Театральная студия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68086" y="1958840"/>
            <a:ext cx="50405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ru-RU" sz="2800" b="1" dirty="0" smtClean="0">
                <a:solidFill>
                  <a:srgbClr val="003300"/>
                </a:solidFill>
                <a:latin typeface="Times New Roman"/>
                <a:ea typeface="Calibri"/>
              </a:rPr>
              <a:t> экспериментальный </a:t>
            </a:r>
            <a:r>
              <a:rPr lang="ru-RU" sz="2800" b="1" dirty="0">
                <a:solidFill>
                  <a:srgbClr val="003300"/>
                </a:solidFill>
                <a:latin typeface="Times New Roman"/>
                <a:ea typeface="Calibri"/>
              </a:rPr>
              <a:t>отдел</a:t>
            </a:r>
            <a:r>
              <a:rPr lang="ru-RU" sz="2800" b="1" dirty="0" smtClean="0">
                <a:solidFill>
                  <a:srgbClr val="003300"/>
                </a:solidFill>
                <a:latin typeface="Times New Roman"/>
                <a:ea typeface="Calibri"/>
              </a:rPr>
              <a:t>,</a:t>
            </a:r>
          </a:p>
          <a:p>
            <a:r>
              <a:rPr lang="ru-RU" sz="2800" b="1" dirty="0" smtClean="0">
                <a:solidFill>
                  <a:srgbClr val="003300"/>
                </a:solidFill>
                <a:latin typeface="Times New Roman"/>
                <a:ea typeface="Calibri"/>
              </a:rPr>
              <a:t> </a:t>
            </a:r>
          </a:p>
          <a:p>
            <a:pPr marL="285750" indent="-285750">
              <a:buBlip>
                <a:blip r:embed="rId2"/>
              </a:buBlip>
            </a:pPr>
            <a:r>
              <a:rPr lang="ru-RU" sz="2800" b="1" dirty="0" smtClean="0">
                <a:solidFill>
                  <a:srgbClr val="003300"/>
                </a:solidFill>
                <a:latin typeface="Times New Roman"/>
                <a:ea typeface="Calibri"/>
              </a:rPr>
              <a:t> отдел </a:t>
            </a:r>
            <a:r>
              <a:rPr lang="ru-RU" sz="2800" b="1" dirty="0">
                <a:solidFill>
                  <a:srgbClr val="003300"/>
                </a:solidFill>
                <a:latin typeface="Times New Roman"/>
                <a:ea typeface="Calibri"/>
              </a:rPr>
              <a:t>спецэффектов, </a:t>
            </a:r>
            <a:endParaRPr lang="ru-RU" sz="2800" b="1" dirty="0" smtClean="0">
              <a:solidFill>
                <a:srgbClr val="003300"/>
              </a:solidFill>
              <a:latin typeface="Times New Roman"/>
              <a:ea typeface="Calibri"/>
            </a:endParaRPr>
          </a:p>
          <a:p>
            <a:endParaRPr lang="ru-RU" sz="2800" b="1" dirty="0" smtClean="0">
              <a:solidFill>
                <a:srgbClr val="003300"/>
              </a:solidFill>
              <a:latin typeface="Times New Roman"/>
              <a:ea typeface="Calibri"/>
            </a:endParaRPr>
          </a:p>
          <a:p>
            <a:pPr marL="285750" indent="-285750">
              <a:buBlip>
                <a:blip r:embed="rId2"/>
              </a:buBlip>
            </a:pPr>
            <a:r>
              <a:rPr lang="ru-RU" sz="2800" b="1" dirty="0" smtClean="0">
                <a:solidFill>
                  <a:srgbClr val="003300"/>
                </a:solidFill>
                <a:latin typeface="Times New Roman"/>
                <a:ea typeface="Calibri"/>
              </a:rPr>
              <a:t> литературный </a:t>
            </a:r>
            <a:r>
              <a:rPr lang="ru-RU" sz="2800" b="1" dirty="0">
                <a:solidFill>
                  <a:srgbClr val="003300"/>
                </a:solidFill>
                <a:latin typeface="Times New Roman"/>
                <a:ea typeface="Calibri"/>
              </a:rPr>
              <a:t>отдел, </a:t>
            </a:r>
            <a:endParaRPr lang="ru-RU" sz="2800" b="1" dirty="0" smtClean="0">
              <a:solidFill>
                <a:srgbClr val="003300"/>
              </a:solidFill>
              <a:latin typeface="Times New Roman"/>
              <a:ea typeface="Calibri"/>
            </a:endParaRPr>
          </a:p>
          <a:p>
            <a:endParaRPr lang="ru-RU" sz="2800" b="1" dirty="0" smtClean="0">
              <a:solidFill>
                <a:srgbClr val="003300"/>
              </a:solidFill>
              <a:latin typeface="Times New Roman"/>
              <a:ea typeface="Calibri"/>
            </a:endParaRPr>
          </a:p>
          <a:p>
            <a:pPr marL="285750" indent="-285750">
              <a:buBlip>
                <a:blip r:embed="rId2"/>
              </a:buBlip>
            </a:pPr>
            <a:r>
              <a:rPr lang="ru-RU" sz="2800" b="1" dirty="0" smtClean="0">
                <a:solidFill>
                  <a:srgbClr val="003300"/>
                </a:solidFill>
                <a:latin typeface="Times New Roman"/>
                <a:ea typeface="Calibri"/>
              </a:rPr>
              <a:t> костюмерный </a:t>
            </a:r>
            <a:r>
              <a:rPr lang="ru-RU" sz="2800" b="1" dirty="0">
                <a:solidFill>
                  <a:srgbClr val="003300"/>
                </a:solidFill>
                <a:latin typeface="Times New Roman"/>
                <a:ea typeface="Calibri"/>
              </a:rPr>
              <a:t>цех, </a:t>
            </a:r>
            <a:endParaRPr lang="ru-RU" sz="2800" b="1" dirty="0" smtClean="0">
              <a:solidFill>
                <a:srgbClr val="003300"/>
              </a:solidFill>
              <a:latin typeface="Times New Roman"/>
              <a:ea typeface="Calibri"/>
            </a:endParaRPr>
          </a:p>
          <a:p>
            <a:endParaRPr lang="ru-RU" sz="2800" b="1" dirty="0" smtClean="0">
              <a:solidFill>
                <a:srgbClr val="003300"/>
              </a:solidFill>
              <a:latin typeface="Times New Roman"/>
              <a:ea typeface="Calibri"/>
            </a:endParaRPr>
          </a:p>
          <a:p>
            <a:pPr marL="285750" indent="-285750">
              <a:buBlip>
                <a:blip r:embed="rId2"/>
              </a:buBlip>
            </a:pPr>
            <a:r>
              <a:rPr lang="ru-RU" sz="2800" b="1" dirty="0" smtClean="0">
                <a:solidFill>
                  <a:srgbClr val="003300"/>
                </a:solidFill>
                <a:latin typeface="Times New Roman"/>
                <a:ea typeface="Calibri"/>
              </a:rPr>
              <a:t> постановочная </a:t>
            </a:r>
            <a:r>
              <a:rPr lang="ru-RU" sz="2800" b="1" dirty="0">
                <a:solidFill>
                  <a:srgbClr val="003300"/>
                </a:solidFill>
                <a:latin typeface="Times New Roman"/>
                <a:ea typeface="Calibri"/>
              </a:rPr>
              <a:t>и </a:t>
            </a:r>
            <a:r>
              <a:rPr lang="ru-RU" sz="2800" b="1" dirty="0" smtClean="0">
                <a:solidFill>
                  <a:srgbClr val="003300"/>
                </a:solidFill>
                <a:latin typeface="Times New Roman"/>
                <a:ea typeface="Calibri"/>
              </a:rPr>
              <a:t>танцевальная </a:t>
            </a:r>
            <a:r>
              <a:rPr lang="ru-RU" sz="2800" b="1" dirty="0">
                <a:solidFill>
                  <a:srgbClr val="003300"/>
                </a:solidFill>
                <a:latin typeface="Times New Roman"/>
                <a:ea typeface="Calibri"/>
              </a:rPr>
              <a:t>часть</a:t>
            </a:r>
            <a:r>
              <a:rPr lang="ru-RU" dirty="0">
                <a:latin typeface="Times New Roman"/>
                <a:ea typeface="Calibri"/>
              </a:rPr>
              <a:t>.</a:t>
            </a:r>
            <a:endParaRPr lang="ru-RU" dirty="0"/>
          </a:p>
        </p:txBody>
      </p:sp>
      <p:pic>
        <p:nvPicPr>
          <p:cNvPr id="7" name="Рисунок 6" descr="E:\Для проекта ТЕАТР\Для отчёта в ТАЦ\DSC0017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155">
            <a:off x="6681475" y="2874183"/>
            <a:ext cx="2045104" cy="296525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Рисунок 7" descr="E:\Для проекта ТЕАТР\Для отчёта в ТАЦ\DSC0017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3271">
            <a:off x="101690" y="3728447"/>
            <a:ext cx="2381142" cy="19047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Рисунок 8" descr="E:\Для проекта ТЕАТР\Для отчёта в ТАЦ\DSC0017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3290">
            <a:off x="6193490" y="383446"/>
            <a:ext cx="2728933" cy="17324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" name="Рисунок 9" descr="C:\Users\User\Desktop\IMG_558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9216">
            <a:off x="113252" y="390769"/>
            <a:ext cx="2593011" cy="184780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856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0273" y="-99392"/>
            <a:ext cx="5670376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Подготовительный период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009" y="907116"/>
            <a:ext cx="576064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ru-RU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Лекции  по заданной тематике</a:t>
            </a:r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Круглые столы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Экскурсии </a:t>
            </a:r>
          </a:p>
          <a:p>
            <a:r>
              <a:rPr lang="ru-RU" b="1" dirty="0">
                <a:solidFill>
                  <a:srgbClr val="13633D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smtClean="0">
                <a:solidFill>
                  <a:srgbClr val="13633D"/>
                </a:solidFill>
                <a:latin typeface="Times New Roman" pitchFamily="18" charset="0"/>
                <a:cs typeface="Times New Roman" pitchFamily="18" charset="0"/>
              </a:rPr>
              <a:t>НИИ ЯФ, ОГБУ </a:t>
            </a:r>
            <a:r>
              <a:rPr lang="ru-RU" b="1" dirty="0" err="1" smtClean="0">
                <a:solidFill>
                  <a:srgbClr val="13633D"/>
                </a:solidFill>
                <a:latin typeface="Times New Roman" pitchFamily="18" charset="0"/>
                <a:cs typeface="Times New Roman" pitchFamily="18" charset="0"/>
              </a:rPr>
              <a:t>Облкомприрода</a:t>
            </a:r>
            <a:r>
              <a:rPr lang="ru-RU" b="1" dirty="0" smtClean="0">
                <a:solidFill>
                  <a:srgbClr val="13633D"/>
                </a:solidFill>
                <a:latin typeface="Times New Roman" pitchFamily="18" charset="0"/>
                <a:cs typeface="Times New Roman" pitchFamily="18" charset="0"/>
              </a:rPr>
              <a:t> и др.)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Мастер-классы </a:t>
            </a:r>
          </a:p>
          <a:p>
            <a:r>
              <a:rPr lang="ru-RU" b="1" dirty="0" smtClean="0">
                <a:solidFill>
                  <a:srgbClr val="13633D"/>
                </a:solidFill>
                <a:latin typeface="Times New Roman" pitchFamily="18" charset="0"/>
                <a:cs typeface="Times New Roman" pitchFamily="18" charset="0"/>
              </a:rPr>
              <a:t>(«Бутафорские техники», «Сценическое искусство»)</a:t>
            </a:r>
            <a:endParaRPr lang="ru-RU" b="1" dirty="0">
              <a:solidFill>
                <a:srgbClr val="13633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User\Desktop\К семинару по ИКТ\748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361" y="93716"/>
            <a:ext cx="1794516" cy="1462518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777" y="3302996"/>
            <a:ext cx="1776100" cy="1220389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Рисунок 8" descr="C:\Users\User\Desktop\К семинару по ИКТ\748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416" y="1801370"/>
            <a:ext cx="1815043" cy="1166148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6" descr="IMG_082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830" y="1028533"/>
            <a:ext cx="1244947" cy="1545674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56" y="3691792"/>
            <a:ext cx="4572000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909" y="2777682"/>
            <a:ext cx="1645123" cy="1300203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10" y="4528972"/>
            <a:ext cx="1440161" cy="170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513038"/>
            <a:ext cx="2634261" cy="168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5140" y="6165304"/>
            <a:ext cx="3140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«Музей 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  <a:t>мифических 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профессий»,  СОШ № 84</a:t>
            </a:r>
            <a:endParaRPr lang="ru-RU" sz="2000" b="1" dirty="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1011" y="6165304"/>
            <a:ext cx="3583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«Выбор»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МАОУ 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  <a:t>СОШ № 37, г. Томска</a:t>
            </a:r>
          </a:p>
        </p:txBody>
      </p:sp>
    </p:spTree>
    <p:extLst>
      <p:ext uri="{BB962C8B-B14F-4D97-AF65-F5344CB8AC3E}">
        <p14:creationId xmlns:p14="http://schemas.microsoft.com/office/powerpoint/2010/main" val="398066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51" y="476672"/>
            <a:ext cx="9036496" cy="1228998"/>
          </a:xfrm>
        </p:spPr>
        <p:txBody>
          <a:bodyPr/>
          <a:lstStyle/>
          <a:p>
            <a:r>
              <a:rPr lang="ru-RU" sz="2000" b="1" i="1" dirty="0" smtClean="0">
                <a:solidFill>
                  <a:srgbClr val="003300"/>
                </a:solidFill>
                <a:latin typeface="Times New Roman"/>
              </a:rPr>
              <a:t>или сказ о том, как Федот источник энергии выбирал, государство спасал</a:t>
            </a:r>
            <a:r>
              <a:rPr lang="ru-RU" sz="2000" b="1" dirty="0" smtClean="0">
                <a:solidFill>
                  <a:srgbClr val="003300"/>
                </a:solidFill>
              </a:rPr>
              <a:t> </a:t>
            </a:r>
            <a:br>
              <a:rPr lang="ru-RU" sz="2000" b="1" dirty="0" smtClean="0">
                <a:solidFill>
                  <a:srgbClr val="003300"/>
                </a:solidFill>
              </a:rPr>
            </a:br>
            <a:r>
              <a:rPr lang="ru-RU" sz="2000" dirty="0" smtClean="0">
                <a:solidFill>
                  <a:srgbClr val="003300"/>
                </a:solidFill>
                <a:latin typeface="Times New Roman"/>
              </a:rPr>
              <a:t>(по мотивам и частичным цитированием произведения</a:t>
            </a:r>
            <a:r>
              <a:rPr lang="ru-RU" sz="2000" b="1" dirty="0" smtClean="0">
                <a:solidFill>
                  <a:srgbClr val="003300"/>
                </a:solidFill>
              </a:rPr>
              <a:t> </a:t>
            </a:r>
            <a:r>
              <a:rPr lang="ru-RU" sz="2000" dirty="0" smtClean="0">
                <a:solidFill>
                  <a:srgbClr val="003300"/>
                </a:solidFill>
                <a:latin typeface="Times New Roman"/>
              </a:rPr>
              <a:t>Леонида Филатова</a:t>
            </a:r>
            <a:br>
              <a:rPr lang="ru-RU" sz="2000" dirty="0" smtClean="0">
                <a:solidFill>
                  <a:srgbClr val="003300"/>
                </a:solidFill>
                <a:latin typeface="Times New Roman"/>
              </a:rPr>
            </a:br>
            <a:r>
              <a:rPr lang="ru-RU" sz="2000" dirty="0" smtClean="0">
                <a:solidFill>
                  <a:srgbClr val="003300"/>
                </a:solidFill>
              </a:rPr>
              <a:t> </a:t>
            </a:r>
            <a:r>
              <a:rPr lang="ru-RU" sz="2000" b="1" i="1" dirty="0" smtClean="0">
                <a:solidFill>
                  <a:srgbClr val="003300"/>
                </a:solidFill>
                <a:latin typeface="Times New Roman"/>
              </a:rPr>
              <a:t>«Про Федота-стрельца», </a:t>
            </a:r>
            <a:r>
              <a:rPr lang="ru-RU" sz="2000" dirty="0" err="1" smtClean="0">
                <a:solidFill>
                  <a:srgbClr val="003300"/>
                </a:solidFill>
                <a:latin typeface="Times New Roman"/>
              </a:rPr>
              <a:t>Изд</a:t>
            </a:r>
            <a:r>
              <a:rPr lang="ru-RU" sz="2000" dirty="0" smtClean="0">
                <a:solidFill>
                  <a:srgbClr val="003300"/>
                </a:solidFill>
                <a:latin typeface="Times New Roman"/>
              </a:rPr>
              <a:t>: </a:t>
            </a:r>
            <a:r>
              <a:rPr lang="ru-RU" sz="2000" dirty="0" err="1" smtClean="0">
                <a:solidFill>
                  <a:srgbClr val="003300"/>
                </a:solidFill>
                <a:latin typeface="Times New Roman"/>
              </a:rPr>
              <a:t>Л.Филатов</a:t>
            </a:r>
            <a:r>
              <a:rPr lang="ru-RU" sz="2000" dirty="0" smtClean="0">
                <a:solidFill>
                  <a:srgbClr val="003300"/>
                </a:solidFill>
                <a:latin typeface="Times New Roman"/>
              </a:rPr>
              <a:t> "Любовь к трем апельсинам", 1998)</a:t>
            </a:r>
            <a:endParaRPr lang="ru-RU" sz="2000" dirty="0">
              <a:solidFill>
                <a:srgbClr val="0033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1760" y="116632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«ВЫБОР»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155679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741458"/>
            <a:ext cx="32403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Царь</a:t>
            </a:r>
            <a:endParaRPr lang="ru-RU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 нам на утренний рассол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Прибыл аглицкий посол,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Говорит как будто кризис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Там у них произошёл,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Перебои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мол, со светом,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Нет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тепла у них в домах,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Вобщем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в целом, как я понял,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С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энергетикою – швах!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Ну, а коль в Россию кабы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Кризис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ентот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перейдёт?!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 почувствуйте масштабы!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Что тогда произойдёт?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Нечем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будет дом топить,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Шить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одежду, есть варить,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Ни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бензина, ни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соляры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Что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пешком мне, что ль ходить?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7864" y="2125627"/>
            <a:ext cx="33123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Остановится прогресс,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Производственный процесс.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Я в масштабах государства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Соблюдаю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антирес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Снаряжайся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братец в путь,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Нам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энергию добудь,</a:t>
            </a:r>
          </a:p>
          <a:p>
            <a:r>
              <a:rPr lang="ru-RU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Ты </a:t>
            </a:r>
            <a:r>
              <a:rPr lang="ru-RU" sz="16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разведать должен, Федя,</a:t>
            </a:r>
          </a:p>
          <a:p>
            <a:r>
              <a:rPr lang="ru-RU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Кой </a:t>
            </a:r>
            <a:r>
              <a:rPr lang="ru-RU" sz="16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из способов безвреден:</a:t>
            </a:r>
          </a:p>
          <a:p>
            <a:r>
              <a:rPr lang="ru-RU" sz="16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Гидро</a:t>
            </a:r>
            <a:r>
              <a:rPr lang="ru-RU" sz="16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-, тепло-, аль АЭС</a:t>
            </a:r>
          </a:p>
          <a:p>
            <a:r>
              <a:rPr lang="ru-RU" sz="16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Будут продолжать прогресс.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нашей сказочной стране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изобилие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оне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Ископаемых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полезных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Нет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таких и на Луне!</a:t>
            </a:r>
            <a:endParaRPr lang="ru-RU" sz="1600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0" t="14991" r="14751" b="16768"/>
          <a:stretch/>
        </p:blipFill>
        <p:spPr bwMode="auto">
          <a:xfrm>
            <a:off x="6296364" y="4365104"/>
            <a:ext cx="2790112" cy="1677044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3716" r="11150" b="15527"/>
          <a:stretch/>
        </p:blipFill>
        <p:spPr bwMode="auto">
          <a:xfrm>
            <a:off x="6309145" y="1759731"/>
            <a:ext cx="2777331" cy="1652197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86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131840" y="1188"/>
            <a:ext cx="4572000" cy="6463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Эксперименты</a:t>
            </a:r>
            <a:endParaRPr lang="ru-RU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547664" y="401552"/>
            <a:ext cx="7117712" cy="5128562"/>
            <a:chOff x="1619672" y="353536"/>
            <a:chExt cx="7117712" cy="5128562"/>
          </a:xfrm>
        </p:grpSpPr>
        <p:graphicFrame>
          <p:nvGraphicFramePr>
            <p:cNvPr id="21" name="Схема 20"/>
            <p:cNvGraphicFramePr/>
            <p:nvPr>
              <p:extLst>
                <p:ext uri="{D42A27DB-BD31-4B8C-83A1-F6EECF244321}">
                  <p14:modId xmlns:p14="http://schemas.microsoft.com/office/powerpoint/2010/main" val="3422022142"/>
                </p:ext>
              </p:extLst>
            </p:nvPr>
          </p:nvGraphicFramePr>
          <p:xfrm>
            <a:off x="1619672" y="353536"/>
            <a:ext cx="7117712" cy="51285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6146" name="Picture 2" descr="C:\Users\User\Desktop\Театр занимательных наук 2014 г\Фото со Спектакля\IMG_5858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87" t="28238" r="50000" b="24064"/>
            <a:stretch/>
          </p:blipFill>
          <p:spPr bwMode="auto">
            <a:xfrm>
              <a:off x="2195736" y="3751304"/>
              <a:ext cx="1224136" cy="1330545"/>
            </a:xfrm>
            <a:prstGeom prst="rect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7" name="Picture 3" descr="C:\Users\User\Desktop\Театр занимательных наук 2014 г\Фото со Спектакля\IMG_5842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516" r="29403" b="20444"/>
            <a:stretch/>
          </p:blipFill>
          <p:spPr bwMode="auto">
            <a:xfrm>
              <a:off x="4678753" y="3779361"/>
              <a:ext cx="1333408" cy="1264357"/>
            </a:xfrm>
            <a:prstGeom prst="rect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C:\Users\User\Desktop\Театр занимательных наук 2014 г\Фото со Спектакля\IMG_5758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68" t="19693" r="30225" b="15587"/>
            <a:stretch/>
          </p:blipFill>
          <p:spPr bwMode="auto">
            <a:xfrm>
              <a:off x="6892744" y="2323068"/>
              <a:ext cx="1499847" cy="1419791"/>
            </a:xfrm>
            <a:prstGeom prst="rect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865543" y="3501400"/>
              <a:ext cx="15016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>
                  <a:solidFill>
                    <a:srgbClr val="003300"/>
                  </a:solidFill>
                </a:rPr>
                <a:t>Фараоновы змеи</a:t>
              </a:r>
              <a:endParaRPr lang="ru-RU" sz="1200" b="1" dirty="0">
                <a:solidFill>
                  <a:srgbClr val="003300"/>
                </a:solidFill>
              </a:endParaRPr>
            </a:p>
          </p:txBody>
        </p:sp>
        <p:pic>
          <p:nvPicPr>
            <p:cNvPr id="6149" name="Picture 5" descr="C:\Users\User\Desktop\Театр занимательных наук 2014 г\Фото со Спектакля\IMG_5781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9" t="63355" r="25089"/>
            <a:stretch/>
          </p:blipFill>
          <p:spPr bwMode="auto">
            <a:xfrm>
              <a:off x="6964593" y="3778399"/>
              <a:ext cx="1303506" cy="1114573"/>
            </a:xfrm>
            <a:prstGeom prst="rect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112290" y="4617290"/>
              <a:ext cx="10081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3300"/>
                  </a:solidFill>
                </a:rPr>
                <a:t>Вулкан</a:t>
              </a:r>
            </a:p>
          </p:txBody>
        </p:sp>
      </p:grp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041"/>
            <a:ext cx="1281623" cy="88569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1281622" cy="1698501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C:\Users\User\Desktop\Театр занимательных наук 2014 г\Фото со Спектакля\4GWHVpVfpMM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7" t="29600" r="-4337" b="-11134"/>
          <a:stretch/>
        </p:blipFill>
        <p:spPr bwMode="auto">
          <a:xfrm>
            <a:off x="4647" y="3032964"/>
            <a:ext cx="1331640" cy="193918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User\Desktop\Театр занимательных наук 2014 г\Фото со Спектакля\IMG_5771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5" t="21859" r="17961" b="2397"/>
          <a:stretch/>
        </p:blipFill>
        <p:spPr bwMode="auto">
          <a:xfrm>
            <a:off x="-15104" y="4841626"/>
            <a:ext cx="1296727" cy="1913974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873" y="5218900"/>
            <a:ext cx="2255837" cy="15367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908" y="5218900"/>
            <a:ext cx="2941513" cy="154987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 descr="C:\Users\User\Desktop\Театр занимательных наук 2014 г\Фото со Спектакля\IMG_5785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3" t="29005" r="39928" b="28949"/>
          <a:stretch/>
        </p:blipFill>
        <p:spPr bwMode="auto">
          <a:xfrm>
            <a:off x="7415701" y="5218900"/>
            <a:ext cx="1560780" cy="15367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70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318" y="13542"/>
            <a:ext cx="8229600" cy="576064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+mn-ea"/>
                <a:cs typeface="+mn-cs"/>
              </a:rPr>
              <a:t>Сравнительный анализ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1758379"/>
            <a:ext cx="33843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Посол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Надо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санкций наложить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Мы не можем допустить,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Чтоб Федот добыл источник,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Энергетике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не быть!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Этим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пусть Яга займётся,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Неча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небо зря коптить!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себя беру царя.</a:t>
            </a:r>
          </a:p>
          <a:p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Неужель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учился зря?!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Дипломатия – стихия,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Где в себе уверен я!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6539" y="620688"/>
            <a:ext cx="9036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Потешник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Торопится Федя домой, от усталости чуть живой. Но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источник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энергии нужен России!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 посол целый тень ум в кулак собирал, всё кумекал в поте лица, как избавиться от стрельца. Европейские державы ждут российского конца. Вспомнил на досуге о старой подруге Бабе Яге костяной ноге.</a:t>
            </a:r>
          </a:p>
        </p:txBody>
      </p:sp>
      <p:pic>
        <p:nvPicPr>
          <p:cNvPr id="8194" name="Picture 2" descr="C:\Users\User\Desktop\Театр занимательных наук 2014 г\Фото со Спектакля\IMG_58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t="18500" r="32660"/>
          <a:stretch/>
        </p:blipFill>
        <p:spPr bwMode="auto">
          <a:xfrm>
            <a:off x="323528" y="2300992"/>
            <a:ext cx="1584176" cy="1888429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78153"/>
            <a:ext cx="2614960" cy="196122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 descr="china-algae-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565046"/>
            <a:ext cx="1656185" cy="124213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340aab_3acf3010f4757fb3231f5a74925b7a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02" y="4587963"/>
            <a:ext cx="1697064" cy="127279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ldy-arktik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587963"/>
            <a:ext cx="1656185" cy="1242139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потоп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577869"/>
            <a:ext cx="1561158" cy="114582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94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леточ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9337</TotalTime>
  <Words>928</Words>
  <Application>Microsoft Office PowerPoint</Application>
  <PresentationFormat>Экран (4:3)</PresentationFormat>
  <Paragraphs>174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клеточка</vt:lpstr>
      <vt:lpstr> Экологическое направление в проектной деятельности школьников</vt:lpstr>
      <vt:lpstr>Исследовательские проекты экологического направления</vt:lpstr>
      <vt:lpstr>Театр занимательной науки:</vt:lpstr>
      <vt:lpstr>Презентация PowerPoint</vt:lpstr>
      <vt:lpstr>Презентация PowerPoint</vt:lpstr>
      <vt:lpstr>Презентация PowerPoint</vt:lpstr>
      <vt:lpstr>или сказ о том, как Федот источник энергии выбирал, государство спасал  (по мотивам и частичным цитированием произведения Леонида Филатова  «Про Федота-стрельца», Изд: Л.Филатов "Любовь к трем апельсинам", 1998)</vt:lpstr>
      <vt:lpstr>Презентация PowerPoint</vt:lpstr>
      <vt:lpstr>Сравнительный анализ </vt:lpstr>
      <vt:lpstr>Групповая работа</vt:lpstr>
      <vt:lpstr>Вот что получили участники проекта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Молекулярная структура вещества</dc:title>
  <dc:creator>Борис</dc:creator>
  <dc:description>З.В. Александрова  http://aida.ucoz.ru</dc:description>
  <cp:lastModifiedBy>User</cp:lastModifiedBy>
  <cp:revision>351</cp:revision>
  <dcterms:created xsi:type="dcterms:W3CDTF">2011-12-02T12:51:42Z</dcterms:created>
  <dcterms:modified xsi:type="dcterms:W3CDTF">2018-08-22T05:47:30Z</dcterms:modified>
</cp:coreProperties>
</file>