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9"/>
  </p:notesMasterIdLst>
  <p:sldIdLst>
    <p:sldId id="256" r:id="rId2"/>
    <p:sldId id="292" r:id="rId3"/>
    <p:sldId id="259" r:id="rId4"/>
    <p:sldId id="276" r:id="rId5"/>
    <p:sldId id="275" r:id="rId6"/>
    <p:sldId id="277" r:id="rId7"/>
    <p:sldId id="278" r:id="rId8"/>
    <p:sldId id="267" r:id="rId9"/>
    <p:sldId id="279" r:id="rId10"/>
    <p:sldId id="264" r:id="rId11"/>
    <p:sldId id="271" r:id="rId12"/>
    <p:sldId id="268" r:id="rId13"/>
    <p:sldId id="269" r:id="rId14"/>
    <p:sldId id="284" r:id="rId15"/>
    <p:sldId id="272" r:id="rId16"/>
    <p:sldId id="265" r:id="rId17"/>
    <p:sldId id="286" r:id="rId18"/>
    <p:sldId id="281" r:id="rId19"/>
    <p:sldId id="282" r:id="rId20"/>
    <p:sldId id="293" r:id="rId21"/>
    <p:sldId id="288" r:id="rId22"/>
    <p:sldId id="287" r:id="rId23"/>
    <p:sldId id="290" r:id="rId24"/>
    <p:sldId id="289" r:id="rId25"/>
    <p:sldId id="291" r:id="rId26"/>
    <p:sldId id="283" r:id="rId27"/>
    <p:sldId id="274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857" autoAdjust="0"/>
  </p:normalViewPr>
  <p:slideViewPr>
    <p:cSldViewPr snapToGrid="0">
      <p:cViewPr varScale="1">
        <p:scale>
          <a:sx n="111" d="100"/>
          <a:sy n="111" d="100"/>
        </p:scale>
        <p:origin x="5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7E1F1-3453-4A4C-AA1F-C18ABEE73083}" type="datetimeFigureOut">
              <a:rPr lang="ru-RU" smtClean="0"/>
              <a:t>21.08.2018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EAFB6-1668-4155-B129-38FF89BC7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957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EAFB6-1668-4155-B129-38FF89BC702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255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EAFB6-1668-4155-B129-38FF89BC702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565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EAFB6-1668-4155-B129-38FF89BC702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842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59AC8-52F5-4543-9646-66C3C3BCAC68}" type="datetimeFigureOut">
              <a:rPr lang="ru-RU" smtClean="0"/>
              <a:t>21.08.2018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D6B1-91D5-471C-BF79-061E048165CB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3531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59AC8-52F5-4543-9646-66C3C3BCAC68}" type="datetimeFigureOut">
              <a:rPr lang="ru-RU" smtClean="0"/>
              <a:t>21.08.2018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D6B1-91D5-471C-BF79-061E048165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460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59AC8-52F5-4543-9646-66C3C3BCAC68}" type="datetimeFigureOut">
              <a:rPr lang="ru-RU" smtClean="0"/>
              <a:t>21.08.2018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D6B1-91D5-471C-BF79-061E048165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916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59AC8-52F5-4543-9646-66C3C3BCAC68}" type="datetimeFigureOut">
              <a:rPr lang="ru-RU" smtClean="0"/>
              <a:t>21.08.2018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D6B1-91D5-471C-BF79-061E048165C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8794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59AC8-52F5-4543-9646-66C3C3BCAC68}" type="datetimeFigureOut">
              <a:rPr lang="ru-RU" smtClean="0"/>
              <a:t>21.08.2018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D6B1-91D5-471C-BF79-061E048165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935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59AC8-52F5-4543-9646-66C3C3BCAC68}" type="datetimeFigureOut">
              <a:rPr lang="ru-RU" smtClean="0"/>
              <a:t>21.08.2018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D6B1-91D5-471C-BF79-061E048165C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1086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59AC8-52F5-4543-9646-66C3C3BCAC68}" type="datetimeFigureOut">
              <a:rPr lang="ru-RU" smtClean="0"/>
              <a:t>21.08.2018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D6B1-91D5-471C-BF79-061E048165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40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59AC8-52F5-4543-9646-66C3C3BCAC68}" type="datetimeFigureOut">
              <a:rPr lang="ru-RU" smtClean="0"/>
              <a:t>21.08.2018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D6B1-91D5-471C-BF79-061E048165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723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59AC8-52F5-4543-9646-66C3C3BCAC68}" type="datetimeFigureOut">
              <a:rPr lang="ru-RU" smtClean="0"/>
              <a:t>21.08.2018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D6B1-91D5-471C-BF79-061E048165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033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59AC8-52F5-4543-9646-66C3C3BCAC68}" type="datetimeFigureOut">
              <a:rPr lang="ru-RU" smtClean="0"/>
              <a:t>21.08.2018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D6B1-91D5-471C-BF79-061E048165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3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59AC8-52F5-4543-9646-66C3C3BCAC68}" type="datetimeFigureOut">
              <a:rPr lang="ru-RU" smtClean="0"/>
              <a:t>21.08.2018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D6B1-91D5-471C-BF79-061E048165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282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59AC8-52F5-4543-9646-66C3C3BCAC68}" type="datetimeFigureOut">
              <a:rPr lang="ru-RU" smtClean="0"/>
              <a:t>21.08.2018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D6B1-91D5-471C-BF79-061E048165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142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59AC8-52F5-4543-9646-66C3C3BCAC68}" type="datetimeFigureOut">
              <a:rPr lang="ru-RU" smtClean="0"/>
              <a:t>21.08.2018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D6B1-91D5-471C-BF79-061E048165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809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59AC8-52F5-4543-9646-66C3C3BCAC68}" type="datetimeFigureOut">
              <a:rPr lang="ru-RU" smtClean="0"/>
              <a:t>21.08.2018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D6B1-91D5-471C-BF79-061E048165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979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59AC8-52F5-4543-9646-66C3C3BCAC68}" type="datetimeFigureOut">
              <a:rPr lang="ru-RU" smtClean="0"/>
              <a:t>21.08.2018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D6B1-91D5-471C-BF79-061E048165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082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59AC8-52F5-4543-9646-66C3C3BCAC68}" type="datetimeFigureOut">
              <a:rPr lang="ru-RU" smtClean="0"/>
              <a:t>21.08.2018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D6B1-91D5-471C-BF79-061E048165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19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59AC8-52F5-4543-9646-66C3C3BCAC68}" type="datetimeFigureOut">
              <a:rPr lang="ru-RU" smtClean="0"/>
              <a:t>21.08.2018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D6B1-91D5-471C-BF79-061E048165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585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6E59AC8-52F5-4543-9646-66C3C3BCAC68}" type="datetimeFigureOut">
              <a:rPr lang="ru-RU" smtClean="0"/>
              <a:t>21.08.2018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3A4D6B1-91D5-471C-BF79-061E048165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1508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4.jpeg"/><Relationship Id="rId5" Type="http://schemas.openxmlformats.org/officeDocument/2006/relationships/image" Target="../media/image62.emf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9675" y="598713"/>
            <a:ext cx="8001000" cy="3245154"/>
          </a:xfrm>
        </p:spPr>
        <p:txBody>
          <a:bodyPr>
            <a:normAutofit fontScale="90000"/>
          </a:bodyPr>
          <a:lstStyle/>
          <a:p>
            <a:r>
              <a:rPr lang="ru-RU" dirty="0"/>
              <a:t>РЕАЛИЗАЦИЯ ПРОЕКТНО-ИССЛЕДОВАТЕЛЬСКОЙ ДЕЯТЕЛЬНОСТИ УЧАЩИХСЯ ВО ВНЕУРОЧНОЙ ДЕЯТЕЛЬНОСТИ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4090" y="4470885"/>
            <a:ext cx="6400800" cy="1947333"/>
          </a:xfrm>
        </p:spPr>
        <p:txBody>
          <a:bodyPr>
            <a:normAutofit/>
          </a:bodyPr>
          <a:lstStyle/>
          <a:p>
            <a:r>
              <a:rPr lang="ru-RU" sz="2000" i="1" dirty="0"/>
              <a:t>Муниципальное автономное образовательное учреждение средняя общеобразовательная школа №4 </a:t>
            </a:r>
            <a:r>
              <a:rPr lang="ru-RU" sz="2000" i="1" dirty="0" smtClean="0"/>
              <a:t>имени </a:t>
            </a:r>
            <a:r>
              <a:rPr lang="ru-RU" sz="2000" i="1" dirty="0"/>
              <a:t>И. С. </a:t>
            </a:r>
            <a:r>
              <a:rPr lang="ru-RU" sz="2000" i="1" dirty="0" smtClean="0"/>
              <a:t>Черных</a:t>
            </a:r>
          </a:p>
          <a:p>
            <a:r>
              <a:rPr lang="ru-RU" sz="2000" b="1" i="1" dirty="0" err="1" smtClean="0">
                <a:solidFill>
                  <a:srgbClr val="0070C0"/>
                </a:solidFill>
              </a:rPr>
              <a:t>Куракова</a:t>
            </a:r>
            <a:r>
              <a:rPr lang="ru-RU" sz="2000" b="1" i="1" dirty="0" smtClean="0">
                <a:solidFill>
                  <a:srgbClr val="0070C0"/>
                </a:solidFill>
              </a:rPr>
              <a:t> О.А</a:t>
            </a:r>
            <a:r>
              <a:rPr lang="ru-RU" sz="2000" i="1" dirty="0" smtClean="0"/>
              <a:t>.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599" y="3422470"/>
            <a:ext cx="2982435" cy="2995748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5990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r="41768"/>
          <a:stretch/>
        </p:blipFill>
        <p:spPr>
          <a:xfrm>
            <a:off x="7964030" y="1836204"/>
            <a:ext cx="2827699" cy="4761277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77" y="1836204"/>
            <a:ext cx="6288525" cy="471639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43759" y="570001"/>
            <a:ext cx="48595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Определение типа родника:</a:t>
            </a:r>
            <a:r>
              <a:rPr lang="ru-RU" sz="2400" b="1" dirty="0">
                <a:latin typeface="+mj-lt"/>
              </a:rPr>
              <a:t/>
            </a:r>
            <a:br>
              <a:rPr lang="ru-RU" sz="2400" b="1" dirty="0">
                <a:latin typeface="+mj-lt"/>
              </a:rPr>
            </a:br>
            <a:r>
              <a:rPr lang="ru-RU" dirty="0" smtClean="0">
                <a:latin typeface="+mj-lt"/>
              </a:rPr>
              <a:t>- низ ходящий </a:t>
            </a:r>
          </a:p>
          <a:p>
            <a:r>
              <a:rPr lang="ru-RU" dirty="0" smtClean="0">
                <a:latin typeface="+mj-lt"/>
              </a:rPr>
              <a:t>- восходящий</a:t>
            </a:r>
            <a:endParaRPr lang="ru-RU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64030" y="570001"/>
            <a:ext cx="324960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Прозрачность </a:t>
            </a:r>
          </a:p>
          <a:p>
            <a:r>
              <a:rPr lang="ru-RU" sz="2400" b="1" dirty="0" smtClean="0"/>
              <a:t>Бесцветность</a:t>
            </a:r>
          </a:p>
          <a:p>
            <a:r>
              <a:rPr lang="ru-RU" sz="2400" b="1" dirty="0" smtClean="0"/>
              <a:t>Отсутствие запаха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976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50" y="147045"/>
            <a:ext cx="4586899" cy="335915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0779" y="779893"/>
            <a:ext cx="6718436" cy="1737574"/>
          </a:xfrm>
        </p:spPr>
        <p:txBody>
          <a:bodyPr>
            <a:normAutofit fontScale="92500"/>
          </a:bodyPr>
          <a:lstStyle/>
          <a:p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Измерение температуры воды в роднике</a:t>
            </a:r>
          </a:p>
          <a:p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Температура воды на выходе из источника. </a:t>
            </a:r>
          </a:p>
          <a:p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Измерение  температуры воды  через каждые  100м.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0197"/>
          <a:stretch/>
        </p:blipFill>
        <p:spPr>
          <a:xfrm>
            <a:off x="645850" y="3854539"/>
            <a:ext cx="4694929" cy="27901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070" y="2517467"/>
            <a:ext cx="5199793" cy="389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02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900647" y="520824"/>
            <a:ext cx="5677987" cy="4207931"/>
          </a:xfrm>
        </p:spPr>
        <p:txBody>
          <a:bodyPr>
            <a:normAutofit fontScale="92500" lnSpcReduction="20000"/>
          </a:bodyPr>
          <a:lstStyle/>
          <a:p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Определение дебита источника</a:t>
            </a:r>
          </a:p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Дебит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источника - это его мощность, т.е. расход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воды.</a:t>
            </a:r>
          </a:p>
          <a:p>
            <a:r>
              <a:rPr lang="ru-RU" sz="1800" dirty="0"/>
              <a:t>1,5л : 51 с = 0,029 л/с;</a:t>
            </a:r>
          </a:p>
          <a:p>
            <a:r>
              <a:rPr lang="ru-RU" sz="1800" dirty="0"/>
              <a:t>0,029л/с х 60 с = 1,74 л/м</a:t>
            </a:r>
          </a:p>
          <a:p>
            <a:r>
              <a:rPr lang="ru-RU" sz="1800" dirty="0"/>
              <a:t>1,74 л/м х 60 м = 104,4 л/ч</a:t>
            </a:r>
          </a:p>
          <a:p>
            <a:r>
              <a:rPr lang="ru-RU" sz="1800" dirty="0"/>
              <a:t>104,4 л/ч х 24 ч = 2505,62 л/сутки</a:t>
            </a:r>
          </a:p>
          <a:p>
            <a:r>
              <a:rPr lang="ru-RU" sz="1800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anose="02020603050405020304" pitchFamily="18" charset="0"/>
              </a:rPr>
              <a:t>Анализ потребления воды человеком за сутки.</a:t>
            </a:r>
            <a:endParaRPr lang="ru-RU" sz="1800" dirty="0">
              <a:solidFill>
                <a:schemeClr val="tx1">
                  <a:lumMod val="90000"/>
                  <a:lumOff val="10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ru-RU" dirty="0"/>
              <a:t>Для климатических условий средней полосы России количество воды, обычно вводимой с пищей и питьем, составляет 2,5 л в сутки на человека. Можно легко вычислить  количество людей, которые не останутся без </a:t>
            </a:r>
            <a:r>
              <a:rPr lang="ru-RU" dirty="0" smtClean="0"/>
              <a:t>воды: </a:t>
            </a:r>
            <a:r>
              <a:rPr lang="ru-RU" dirty="0"/>
              <a:t>2505,62 л :2,5 л = 1002 человек</a:t>
            </a:r>
            <a:r>
              <a:rPr lang="ru-RU" i="1" dirty="0"/>
              <a:t> .</a:t>
            </a:r>
            <a:endParaRPr lang="ru-RU" dirty="0"/>
          </a:p>
          <a:p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tx1">
                  <a:lumMod val="90000"/>
                  <a:lumOff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42" y="450204"/>
            <a:ext cx="3338910" cy="287647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056" y="3981557"/>
            <a:ext cx="3497081" cy="237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4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8" t="23520" r="11585"/>
          <a:stretch/>
        </p:blipFill>
        <p:spPr>
          <a:xfrm>
            <a:off x="844710" y="137062"/>
            <a:ext cx="4136573" cy="340922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602498" y="208230"/>
            <a:ext cx="5325035" cy="3099453"/>
          </a:xfrm>
        </p:spPr>
        <p:txBody>
          <a:bodyPr>
            <a:normAutofit/>
          </a:bodyPr>
          <a:lstStyle/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Расчет маршрута до источника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Выбор оптимального варианта.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Критерии: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безопасность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продолжительность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наличие исторических мест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7" r="18182"/>
          <a:stretch/>
        </p:blipFill>
        <p:spPr>
          <a:xfrm>
            <a:off x="8920352" y="3184674"/>
            <a:ext cx="2751908" cy="34006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7" t="8724" r="1217" b="9545"/>
          <a:stretch/>
        </p:blipFill>
        <p:spPr>
          <a:xfrm>
            <a:off x="361402" y="3685811"/>
            <a:ext cx="4463810" cy="27794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5"/>
          <a:stretch/>
        </p:blipFill>
        <p:spPr>
          <a:xfrm>
            <a:off x="5292176" y="3430691"/>
            <a:ext cx="3161212" cy="315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3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7218" y="215932"/>
            <a:ext cx="7458302" cy="762347"/>
          </a:xfrm>
        </p:spPr>
        <p:txBody>
          <a:bodyPr>
            <a:normAutofit fontScale="90000"/>
          </a:bodyPr>
          <a:lstStyle/>
          <a:p>
            <a:r>
              <a:rPr lang="ru-RU" b="1" u="sng" dirty="0"/>
              <a:t>Разработка безопасного маршрута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6507022"/>
              </p:ext>
            </p:extLst>
          </p:nvPr>
        </p:nvGraphicFramePr>
        <p:xfrm>
          <a:off x="6079801" y="4063692"/>
          <a:ext cx="5610860" cy="11398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10410"/>
                <a:gridCol w="1710055"/>
                <a:gridCol w="1890395"/>
              </a:tblGrid>
              <a:tr h="11398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FFFF"/>
                          </a:solidFill>
                          <a:effectLst/>
                        </a:rPr>
                        <a:t>Количество шагов </a:t>
                      </a: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</a:rPr>
                        <a:t>N</a:t>
                      </a:r>
                      <a:r>
                        <a:rPr lang="ru-RU" sz="1400" dirty="0">
                          <a:solidFill>
                            <a:srgbClr val="FFFFFF"/>
                          </a:solidFill>
                          <a:effectLst/>
                        </a:rPr>
                        <a:t>, </a:t>
                      </a:r>
                      <a:r>
                        <a:rPr lang="ru-RU" sz="1400" dirty="0" err="1">
                          <a:solidFill>
                            <a:srgbClr val="FFFFFF"/>
                          </a:solidFill>
                          <a:effectLst/>
                        </a:rPr>
                        <a:t>шт</a:t>
                      </a:r>
                      <a:endParaRPr lang="ru-RU" sz="14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FFFF"/>
                          </a:solidFill>
                          <a:effectLst/>
                        </a:rPr>
                        <a:t>Пройденное расстояние </a:t>
                      </a: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</a:rPr>
                        <a:t>L</a:t>
                      </a:r>
                      <a:r>
                        <a:rPr lang="ru-RU" sz="1400" dirty="0">
                          <a:solidFill>
                            <a:srgbClr val="FFFFFF"/>
                          </a:solidFill>
                          <a:effectLst/>
                        </a:rPr>
                        <a:t>, м</a:t>
                      </a:r>
                      <a:endParaRPr lang="ru-RU" sz="11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FFFF"/>
                          </a:solidFill>
                          <a:effectLst/>
                        </a:rPr>
                        <a:t>Длина одного шага </a:t>
                      </a: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</a:rPr>
                        <a:t>l</a:t>
                      </a:r>
                      <a:r>
                        <a:rPr lang="ru-RU" sz="1400" dirty="0">
                          <a:solidFill>
                            <a:srgbClr val="FFFFFF"/>
                          </a:solidFill>
                          <a:effectLst/>
                        </a:rPr>
                        <a:t>, м.</a:t>
                      </a:r>
                    </a:p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</a:rPr>
                        <a:t>l</a:t>
                      </a:r>
                      <a:r>
                        <a:rPr lang="ru-RU" sz="1400" dirty="0">
                          <a:solidFill>
                            <a:srgbClr val="FFFFFF"/>
                          </a:solidFill>
                          <a:effectLst/>
                        </a:rPr>
                        <a:t>=</a:t>
                      </a: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</a:rPr>
                        <a:t>L</a:t>
                      </a:r>
                      <a:r>
                        <a:rPr lang="ru-RU" sz="1400" dirty="0">
                          <a:solidFill>
                            <a:srgbClr val="FFFFFF"/>
                          </a:solidFill>
                          <a:effectLst/>
                        </a:rPr>
                        <a:t>:</a:t>
                      </a: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</a:rPr>
                        <a:t>N</a:t>
                      </a:r>
                      <a:endParaRPr lang="ru-RU" sz="11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2154" y="879454"/>
            <a:ext cx="3657600" cy="2091267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1 вариант.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От остановки через площадь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Батенькова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по переулку Пионерскому. Далее через Каменный мост к роднику был пройден (среднее время) за 10 минут. Пройденное расстояние составило около 745м.</a:t>
            </a:r>
          </a:p>
          <a:p>
            <a:endParaRPr lang="ru-RU" dirty="0"/>
          </a:p>
        </p:txBody>
      </p:sp>
      <p:pic>
        <p:nvPicPr>
          <p:cNvPr id="10" name="Рисунок 9" descr="D:\System\Desktop\Мир начинается с меня. Куракова О.А\Путь 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5" t="13624" r="41450" b="3534"/>
          <a:stretch/>
        </p:blipFill>
        <p:spPr bwMode="auto">
          <a:xfrm>
            <a:off x="6225562" y="691599"/>
            <a:ext cx="3867672" cy="2466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109999"/>
              </p:ext>
            </p:extLst>
          </p:nvPr>
        </p:nvGraphicFramePr>
        <p:xfrm>
          <a:off x="669309" y="5203547"/>
          <a:ext cx="6408894" cy="13696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1114"/>
                <a:gridCol w="1262964"/>
                <a:gridCol w="1949252"/>
                <a:gridCol w="712893"/>
                <a:gridCol w="1402671"/>
              </a:tblGrid>
              <a:tr h="10595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FFFF"/>
                          </a:solidFill>
                          <a:effectLst/>
                        </a:rPr>
                        <a:t>Маршрут</a:t>
                      </a:r>
                      <a:endParaRPr lang="ru-RU" sz="14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FFFF"/>
                          </a:solidFill>
                          <a:effectLst/>
                        </a:rPr>
                        <a:t>Количество шагов</a:t>
                      </a:r>
                      <a:endParaRPr lang="ru-RU" sz="1100" dirty="0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</a:rPr>
                        <a:t>N</a:t>
                      </a:r>
                      <a:r>
                        <a:rPr lang="ru-RU" sz="1400" dirty="0">
                          <a:solidFill>
                            <a:srgbClr val="FFFFFF"/>
                          </a:solidFill>
                          <a:effectLst/>
                        </a:rPr>
                        <a:t>, </a:t>
                      </a:r>
                      <a:r>
                        <a:rPr lang="ru-RU" sz="1400" dirty="0" err="1">
                          <a:solidFill>
                            <a:srgbClr val="FFFFFF"/>
                          </a:solidFill>
                          <a:effectLst/>
                        </a:rPr>
                        <a:t>шт</a:t>
                      </a:r>
                      <a:endParaRPr lang="ru-RU" sz="11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FFFF"/>
                          </a:solidFill>
                          <a:effectLst/>
                        </a:rPr>
                        <a:t>Пройденное расстояние </a:t>
                      </a: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</a:rPr>
                        <a:t>S</a:t>
                      </a:r>
                      <a:r>
                        <a:rPr lang="ru-RU" sz="1400" dirty="0">
                          <a:solidFill>
                            <a:srgbClr val="FFFFFF"/>
                          </a:solidFill>
                          <a:effectLst/>
                        </a:rPr>
                        <a:t>, м.      </a:t>
                      </a: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</a:rPr>
                        <a:t>S</a:t>
                      </a:r>
                      <a:r>
                        <a:rPr lang="ru-RU" sz="1400" dirty="0">
                          <a:solidFill>
                            <a:srgbClr val="FFFFFF"/>
                          </a:solidFill>
                          <a:effectLst/>
                        </a:rPr>
                        <a:t>= </a:t>
                      </a: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</a:rPr>
                        <a:t>N l</a:t>
                      </a:r>
                      <a:endParaRPr lang="ru-RU" sz="11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FFFF"/>
                          </a:solidFill>
                          <a:effectLst/>
                        </a:rPr>
                        <a:t>Время</a:t>
                      </a:r>
                    </a:p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</a:rPr>
                        <a:t>t</a:t>
                      </a:r>
                      <a:r>
                        <a:rPr lang="ru-RU" sz="1400" dirty="0">
                          <a:solidFill>
                            <a:srgbClr val="FFFFFF"/>
                          </a:solidFill>
                          <a:effectLst/>
                        </a:rPr>
                        <a:t> ,с</a:t>
                      </a:r>
                      <a:endParaRPr lang="ru-RU" sz="11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FFFF"/>
                          </a:solidFill>
                          <a:effectLst/>
                        </a:rPr>
                        <a:t>Скорость движения</a:t>
                      </a:r>
                      <a:endParaRPr lang="ru-RU" sz="1100" dirty="0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</a:rPr>
                        <a:t>v</a:t>
                      </a:r>
                      <a:r>
                        <a:rPr lang="ru-RU" sz="1400" dirty="0">
                          <a:solidFill>
                            <a:srgbClr val="FFFFFF"/>
                          </a:solidFill>
                          <a:effectLst/>
                        </a:rPr>
                        <a:t>= </a:t>
                      </a: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</a:rPr>
                        <a:t>S</a:t>
                      </a:r>
                      <a:r>
                        <a:rPr lang="ru-RU" sz="1400" dirty="0">
                          <a:solidFill>
                            <a:srgbClr val="FFFFFF"/>
                          </a:solidFill>
                          <a:effectLst/>
                        </a:rPr>
                        <a:t>: </a:t>
                      </a: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</a:rPr>
                        <a:t>t</a:t>
                      </a:r>
                      <a:r>
                        <a:rPr lang="ru-RU" sz="1400" dirty="0">
                          <a:solidFill>
                            <a:srgbClr val="FFFFFF"/>
                          </a:solidFill>
                          <a:effectLst/>
                        </a:rPr>
                        <a:t>, м/с</a:t>
                      </a:r>
                      <a:endParaRPr lang="ru-RU" sz="11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669309" y="3062926"/>
            <a:ext cx="5809869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 вариант.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От остановки до ул. Гагарина через регулируемые перекрестки до Набережной реки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Ушайки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Далее через Каменный мост к роднику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роднику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был пройден (среднее время) за 15 минут. Пройденное расстояние составило около 820м.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Предварительно рассчитав среднюю длину одного шага измерили протяженность маршрутов и скорость прохождения, применяя таблицы №3 и №4.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Таблица 3.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Средняя длина шага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Таблица 4.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Пройденное расстояние. Скорость передвижения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00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272" y="166785"/>
            <a:ext cx="8159932" cy="2069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Экологическое воспитание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Родники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представляют собой уникальные природные объекты, имеющие значительную научную ценность как памятники природы.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65"/>
          <a:stretch/>
        </p:blipFill>
        <p:spPr>
          <a:xfrm>
            <a:off x="4354726" y="1822449"/>
            <a:ext cx="4493623" cy="30175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187" y="3571103"/>
            <a:ext cx="4023359" cy="30175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566" y="374470"/>
            <a:ext cx="3436983" cy="25777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37"/>
          <a:stretch/>
        </p:blipFill>
        <p:spPr>
          <a:xfrm>
            <a:off x="114699" y="2050355"/>
            <a:ext cx="4029338" cy="34122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03" r="21955"/>
          <a:stretch/>
        </p:blipFill>
        <p:spPr>
          <a:xfrm>
            <a:off x="2931556" y="4574786"/>
            <a:ext cx="3269163" cy="214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29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48" t="-732" r="13376" b="7605"/>
          <a:stretch/>
        </p:blipFill>
        <p:spPr>
          <a:xfrm>
            <a:off x="670936" y="2218100"/>
            <a:ext cx="4717289" cy="3732580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1" b="9218"/>
          <a:stretch/>
        </p:blipFill>
        <p:spPr>
          <a:xfrm>
            <a:off x="5725464" y="2218100"/>
            <a:ext cx="6025933" cy="3740768"/>
          </a:xfrm>
        </p:spPr>
      </p:pic>
      <p:sp>
        <p:nvSpPr>
          <p:cNvPr id="13" name="Прямоугольник 12"/>
          <p:cNvSpPr/>
          <p:nvPr/>
        </p:nvSpPr>
        <p:spPr>
          <a:xfrm>
            <a:off x="1892174" y="671382"/>
            <a:ext cx="902630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Этап обработки и анализа результатов.</a:t>
            </a:r>
          </a:p>
          <a:p>
            <a:pPr lvl="0"/>
            <a:r>
              <a:rPr lang="ru-RU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Сравнение качества воды и дебита источников. Проведение игры «Кругосветка» для закрепления знаний и навыков, приобретенных учащимися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004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1812" y="128452"/>
            <a:ext cx="3657600" cy="960119"/>
          </a:xfrm>
        </p:spPr>
        <p:txBody>
          <a:bodyPr/>
          <a:lstStyle/>
          <a:p>
            <a:r>
              <a:rPr lang="ru-RU" b="1" dirty="0"/>
              <a:t>Паспорт родника.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Название  источника: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/>
              <a:t>«Воскресенский ключ»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Дата заполнения: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smtClean="0"/>
              <a:t>25 </a:t>
            </a:r>
            <a:r>
              <a:rPr lang="ru-RU" dirty="0"/>
              <a:t>марта 2014 г. </a:t>
            </a:r>
          </a:p>
          <a:p>
            <a:r>
              <a:rPr lang="ru-RU" b="1" dirty="0">
                <a:solidFill>
                  <a:schemeClr val="tx1"/>
                </a:solidFill>
              </a:rPr>
              <a:t>Область:</a:t>
            </a:r>
            <a:r>
              <a:rPr lang="ru-RU" dirty="0"/>
              <a:t> Томская</a:t>
            </a:r>
          </a:p>
          <a:p>
            <a:r>
              <a:rPr lang="ru-RU" b="1" dirty="0">
                <a:solidFill>
                  <a:schemeClr val="tx1"/>
                </a:solidFill>
              </a:rPr>
              <a:t>Населенный пункт: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/>
              <a:t>город Томск</a:t>
            </a:r>
          </a:p>
          <a:p>
            <a:r>
              <a:rPr lang="ru-RU" b="1" dirty="0">
                <a:solidFill>
                  <a:schemeClr val="tx1"/>
                </a:solidFill>
              </a:rPr>
              <a:t>Местонахождение родника: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/>
              <a:t>улица Обруб, 10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</a:rPr>
              <a:t>Характеристика </a:t>
            </a:r>
            <a:r>
              <a:rPr lang="ru-RU" b="1" dirty="0">
                <a:solidFill>
                  <a:schemeClr val="tx1"/>
                </a:solidFill>
              </a:rPr>
              <a:t>пласта, из которого вытекает подземная вода.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/>
              <a:t>Красно-желтая глина с камнями</a:t>
            </a:r>
          </a:p>
          <a:p>
            <a:pPr lvl="0"/>
            <a:r>
              <a:rPr lang="ru-RU" b="1" dirty="0">
                <a:solidFill>
                  <a:schemeClr val="tx1"/>
                </a:solidFill>
              </a:rPr>
              <a:t>Тип родника. </a:t>
            </a:r>
            <a:r>
              <a:rPr lang="ru-RU" dirty="0"/>
              <a:t>Источник является нисходящим.</a:t>
            </a:r>
          </a:p>
          <a:p>
            <a:pPr lvl="0"/>
            <a:r>
              <a:rPr lang="ru-RU" b="1" dirty="0">
                <a:solidFill>
                  <a:schemeClr val="tx1"/>
                </a:solidFill>
              </a:rPr>
              <a:t>Характер истечения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/>
              <a:t>Вода из родника вытекает спокойно, изливаясь только под влиянием силы тяжести.</a:t>
            </a:r>
          </a:p>
          <a:p>
            <a:pPr lvl="0"/>
            <a:r>
              <a:rPr lang="ru-RU" b="1" dirty="0">
                <a:solidFill>
                  <a:schemeClr val="tx1"/>
                </a:solidFill>
              </a:rPr>
              <a:t>Высота источника над уровнем воды в водоеме (реке, ручья и др.)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/>
              <a:t>«Воскресенский ключ» расположен на террасе правого берега реки </a:t>
            </a:r>
            <a:r>
              <a:rPr lang="ru-RU" dirty="0" err="1"/>
              <a:t>Ушайки</a:t>
            </a:r>
            <a:r>
              <a:rPr lang="ru-RU" dirty="0"/>
              <a:t> вблизи и выше Каменного моста. Высота источника над уровнем воды в реке </a:t>
            </a:r>
            <a:r>
              <a:rPr lang="ru-RU" dirty="0" err="1"/>
              <a:t>Ушайка</a:t>
            </a:r>
            <a:r>
              <a:rPr lang="ru-RU" dirty="0"/>
              <a:t> составляет 1,2м.</a:t>
            </a:r>
          </a:p>
          <a:p>
            <a:pPr lvl="0"/>
            <a:r>
              <a:rPr lang="ru-RU" b="1" dirty="0">
                <a:solidFill>
                  <a:schemeClr val="tx1"/>
                </a:solidFill>
              </a:rPr>
              <a:t>Расстояние до ближайшего водоема. </a:t>
            </a:r>
            <a:r>
              <a:rPr lang="ru-RU" dirty="0"/>
              <a:t>От родника до реки </a:t>
            </a:r>
            <a:r>
              <a:rPr lang="ru-RU" dirty="0" err="1"/>
              <a:t>Ушайки</a:t>
            </a:r>
            <a:r>
              <a:rPr lang="ru-RU" dirty="0"/>
              <a:t> 150 метров</a:t>
            </a:r>
          </a:p>
          <a:p>
            <a:pPr lvl="0"/>
            <a:r>
              <a:rPr lang="ru-RU" b="1" dirty="0">
                <a:solidFill>
                  <a:schemeClr val="tx1"/>
                </a:solidFill>
              </a:rPr>
              <a:t>Растительность вблизи родника.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/>
              <a:t>Древесную растительность составляют в основном тополя и клены. Вблизи реки </a:t>
            </a:r>
            <a:r>
              <a:rPr lang="ru-RU" dirty="0" err="1"/>
              <a:t>Ушайка</a:t>
            </a:r>
            <a:r>
              <a:rPr lang="ru-RU" dirty="0"/>
              <a:t> растет тальник и трава.</a:t>
            </a:r>
          </a:p>
          <a:p>
            <a:r>
              <a:rPr lang="ru-RU" b="1" dirty="0">
                <a:solidFill>
                  <a:schemeClr val="tx1"/>
                </a:solidFill>
              </a:rPr>
              <a:t>Животный мир вблизи родника.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/>
              <a:t>Осенью замечена стая уток, численностью 10 штук, плавающая возле устья родника. Летом прилетают воробьи, синицы, голуби.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7813" y="690517"/>
            <a:ext cx="5154883" cy="5105400"/>
          </a:xfrm>
        </p:spPr>
        <p:txBody>
          <a:bodyPr>
            <a:noAutofit/>
          </a:bodyPr>
          <a:lstStyle/>
          <a:p>
            <a:r>
              <a:rPr lang="ru-RU" sz="1100" b="1" dirty="0">
                <a:solidFill>
                  <a:schemeClr val="tx1"/>
                </a:solidFill>
              </a:rPr>
              <a:t>Физические особенности воды родника.</a:t>
            </a:r>
            <a:endParaRPr lang="ru-RU" sz="1100" dirty="0">
              <a:solidFill>
                <a:schemeClr val="tx1"/>
              </a:solidFill>
            </a:endParaRPr>
          </a:p>
          <a:p>
            <a:pPr lvl="0"/>
            <a:r>
              <a:rPr lang="ru-RU" sz="1100" b="1" dirty="0"/>
              <a:t>Плотность воды</a:t>
            </a:r>
            <a:r>
              <a:rPr lang="ru-RU" sz="1100" dirty="0"/>
              <a:t> составила 1 г/мл.  Это говорит о незначительном содержании растворенных в ней веществ.   </a:t>
            </a:r>
          </a:p>
          <a:p>
            <a:pPr lvl="0"/>
            <a:r>
              <a:rPr lang="ru-RU" sz="1100" b="1" dirty="0"/>
              <a:t>Прозрачность воды.</a:t>
            </a:r>
            <a:r>
              <a:rPr lang="ru-RU" sz="1100" dirty="0"/>
              <a:t> При аккуратном заборе воды нерастворимых примесей практически не обнаружено.  Вода в роднике прозрачная.</a:t>
            </a:r>
          </a:p>
          <a:p>
            <a:pPr lvl="0"/>
            <a:r>
              <a:rPr lang="ru-RU" sz="1100" b="1" dirty="0"/>
              <a:t>Запах </a:t>
            </a:r>
            <a:r>
              <a:rPr lang="ru-RU" sz="1100" dirty="0"/>
              <a:t>отсутствует.</a:t>
            </a:r>
          </a:p>
          <a:p>
            <a:pPr lvl="0"/>
            <a:r>
              <a:rPr lang="ru-RU" sz="1100" b="1" dirty="0"/>
              <a:t>Цветность.</a:t>
            </a:r>
            <a:r>
              <a:rPr lang="ru-RU" sz="1100" dirty="0"/>
              <a:t>  Вода источника не окрашена.</a:t>
            </a:r>
          </a:p>
          <a:p>
            <a:pPr lvl="0"/>
            <a:r>
              <a:rPr lang="ru-RU" sz="1100" b="1" dirty="0"/>
              <a:t>Температура воды.</a:t>
            </a:r>
            <a:r>
              <a:rPr lang="ru-RU" sz="1100" dirty="0"/>
              <a:t> Температура воды источника на выходе: +8°С. Осенью и весной вода прогревается незначительно, температура воды повышается на +1°С на каждые 100м. Летом вода прогревается на открытых участках  до 5°С на каждые 100м.</a:t>
            </a:r>
          </a:p>
          <a:p>
            <a:pPr lvl="0"/>
            <a:r>
              <a:rPr lang="ru-RU" sz="1100" b="1" dirty="0"/>
              <a:t>Дебит источника</a:t>
            </a:r>
            <a:endParaRPr lang="ru-RU" sz="1100" dirty="0"/>
          </a:p>
          <a:p>
            <a:r>
              <a:rPr lang="ru-RU" sz="1100" dirty="0"/>
              <a:t>1,5л : 51 с = 0,029 л/с;</a:t>
            </a:r>
          </a:p>
          <a:p>
            <a:r>
              <a:rPr lang="ru-RU" sz="1100" dirty="0"/>
              <a:t>0,029л/с х 60 с = 1,74 л/м</a:t>
            </a:r>
          </a:p>
          <a:p>
            <a:r>
              <a:rPr lang="ru-RU" sz="1100" dirty="0"/>
              <a:t>1,74 л/м х 60 м = 104,4 л/ч</a:t>
            </a:r>
          </a:p>
          <a:p>
            <a:r>
              <a:rPr lang="ru-RU" sz="1100" dirty="0"/>
              <a:t>104,4 л/ч х 24 ч = 2505,62 л/сутки</a:t>
            </a:r>
          </a:p>
          <a:p>
            <a:r>
              <a:rPr lang="ru-RU" sz="1100" b="1" dirty="0">
                <a:solidFill>
                  <a:schemeClr val="tx1"/>
                </a:solidFill>
              </a:rPr>
              <a:t>Химический анализ</a:t>
            </a:r>
            <a:endParaRPr lang="ru-RU" sz="1100" dirty="0">
              <a:solidFill>
                <a:schemeClr val="tx1"/>
              </a:solidFill>
            </a:endParaRPr>
          </a:p>
          <a:p>
            <a:r>
              <a:rPr lang="ru-RU" sz="1100" b="1" dirty="0"/>
              <a:t>Содержание солей.</a:t>
            </a:r>
            <a:r>
              <a:rPr lang="ru-RU" sz="1100" dirty="0"/>
              <a:t> Вода не содержит свободных кислот и щелочей</a:t>
            </a:r>
          </a:p>
          <a:p>
            <a:r>
              <a:rPr lang="ru-RU" sz="1100" b="1" dirty="0"/>
              <a:t>Кислотность.</a:t>
            </a:r>
            <a:r>
              <a:rPr lang="ru-RU" sz="1100" dirty="0"/>
              <a:t> рН=7</a:t>
            </a:r>
          </a:p>
          <a:p>
            <a:r>
              <a:rPr lang="ru-RU" sz="1100" b="1" dirty="0">
                <a:solidFill>
                  <a:schemeClr val="tx1"/>
                </a:solidFill>
              </a:rPr>
              <a:t>Внешние характеристики состояния родника</a:t>
            </a:r>
            <a:r>
              <a:rPr lang="ru-RU" sz="1100" b="1" dirty="0"/>
              <a:t>. </a:t>
            </a:r>
            <a:r>
              <a:rPr lang="ru-RU" sz="1100" dirty="0"/>
              <a:t>Вода</a:t>
            </a:r>
            <a:r>
              <a:rPr lang="ru-RU" sz="1100" b="1" dirty="0"/>
              <a:t> </a:t>
            </a:r>
            <a:r>
              <a:rPr lang="ru-RU" sz="1100" dirty="0"/>
              <a:t>в роднике чистая, без пузырей, пены, мусора. Дно родника каменистое.</a:t>
            </a:r>
          </a:p>
          <a:p>
            <a:r>
              <a:rPr lang="ru-RU" sz="1100" b="1" dirty="0"/>
              <a:t>Состояние благоустройства родника.</a:t>
            </a:r>
            <a:r>
              <a:rPr lang="ru-RU" sz="1100" dirty="0"/>
              <a:t>  Вода родника выведена в трубу.  Над родником возведен деревянный сруб на каменном фундаменте. Рядом – щит, на котором история «Воскресенского ключа».</a:t>
            </a:r>
          </a:p>
          <a:p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421106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6865" y="223143"/>
            <a:ext cx="5943601" cy="1639683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Результаты работы учащихся в проекте «Родники Томска» представлены на различных конкурсах и конференциях.</a:t>
            </a: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1" b="8868"/>
          <a:stretch/>
        </p:blipFill>
        <p:spPr>
          <a:xfrm>
            <a:off x="7641803" y="285728"/>
            <a:ext cx="3274336" cy="22799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1" t="3960" r="24795" b="13039"/>
          <a:stretch/>
        </p:blipFill>
        <p:spPr>
          <a:xfrm>
            <a:off x="8573632" y="2368397"/>
            <a:ext cx="3503692" cy="32049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2" b="2651"/>
          <a:stretch/>
        </p:blipFill>
        <p:spPr>
          <a:xfrm rot="16200000">
            <a:off x="1053718" y="897981"/>
            <a:ext cx="2342942" cy="33354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008" y="3965241"/>
            <a:ext cx="2037247" cy="28540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" t="1848" r="6644" b="2178"/>
          <a:stretch/>
        </p:blipFill>
        <p:spPr>
          <a:xfrm>
            <a:off x="4925864" y="1425716"/>
            <a:ext cx="2444436" cy="35190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02" y="3895719"/>
            <a:ext cx="2091463" cy="29235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" t="264" r="3010" b="990"/>
          <a:stretch/>
        </p:blipFill>
        <p:spPr>
          <a:xfrm>
            <a:off x="3009184" y="3848678"/>
            <a:ext cx="2087062" cy="29622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" t="2243" r="50242" b="48383"/>
          <a:stretch/>
        </p:blipFill>
        <p:spPr>
          <a:xfrm rot="5400000">
            <a:off x="3326097" y="4703719"/>
            <a:ext cx="1453235" cy="205874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8" t="2772" r="467" b="48911"/>
          <a:stretch/>
        </p:blipFill>
        <p:spPr>
          <a:xfrm rot="5400000">
            <a:off x="5444148" y="4767917"/>
            <a:ext cx="1381838" cy="193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5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>
                <a:solidFill>
                  <a:schemeClr val="bg1"/>
                </a:solidFill>
              </a:rPr>
              <a:t>Задачи, поставленные на начальном этапе проекта, выполнены. Учащиеся приобрели, преимущественно, следующие </a:t>
            </a:r>
            <a:r>
              <a:rPr lang="ru-RU" dirty="0" smtClean="0">
                <a:solidFill>
                  <a:schemeClr val="bg1"/>
                </a:solidFill>
              </a:rPr>
              <a:t>умения и навыки:</a:t>
            </a:r>
          </a:p>
          <a:p>
            <a:pPr lvl="0"/>
            <a:r>
              <a:rPr lang="ru-RU" dirty="0">
                <a:solidFill>
                  <a:schemeClr val="bg1"/>
                </a:solidFill>
              </a:rPr>
              <a:t>Рефлексивные </a:t>
            </a:r>
            <a:r>
              <a:rPr lang="ru-RU" dirty="0" smtClean="0">
                <a:solidFill>
                  <a:schemeClr val="bg1"/>
                </a:solidFill>
              </a:rPr>
              <a:t>умения</a:t>
            </a:r>
            <a:r>
              <a:rPr lang="ru-RU" dirty="0">
                <a:solidFill>
                  <a:schemeClr val="bg1"/>
                </a:solidFill>
              </a:rPr>
              <a:t>;</a:t>
            </a:r>
          </a:p>
          <a:p>
            <a:pPr lvl="0"/>
            <a:r>
              <a:rPr lang="ru-RU" dirty="0">
                <a:solidFill>
                  <a:schemeClr val="bg1"/>
                </a:solidFill>
              </a:rPr>
              <a:t>Умения и навыки работы в </a:t>
            </a:r>
            <a:r>
              <a:rPr lang="ru-RU" dirty="0" smtClean="0">
                <a:solidFill>
                  <a:schemeClr val="bg1"/>
                </a:solidFill>
              </a:rPr>
              <a:t>сотрудничестве;</a:t>
            </a:r>
          </a:p>
          <a:p>
            <a:r>
              <a:rPr lang="ru-RU" dirty="0">
                <a:solidFill>
                  <a:schemeClr val="bg1"/>
                </a:solidFill>
              </a:rPr>
              <a:t>Поисковые (исследовательские) </a:t>
            </a:r>
            <a:r>
              <a:rPr lang="ru-RU" dirty="0" smtClean="0">
                <a:solidFill>
                  <a:schemeClr val="bg1"/>
                </a:solidFill>
              </a:rPr>
              <a:t>умения; </a:t>
            </a:r>
            <a:endParaRPr lang="ru-RU" dirty="0">
              <a:solidFill>
                <a:schemeClr val="bg1"/>
              </a:solidFill>
            </a:endParaRPr>
          </a:p>
          <a:p>
            <a:pPr lvl="0"/>
            <a:r>
              <a:rPr lang="ru-RU" dirty="0">
                <a:solidFill>
                  <a:schemeClr val="bg1"/>
                </a:solidFill>
              </a:rPr>
              <a:t>Коммуникативные </a:t>
            </a:r>
            <a:r>
              <a:rPr lang="ru-RU" dirty="0" smtClean="0">
                <a:solidFill>
                  <a:schemeClr val="bg1"/>
                </a:solidFill>
              </a:rPr>
              <a:t>умения;</a:t>
            </a:r>
          </a:p>
          <a:p>
            <a:pPr lvl="0"/>
            <a:r>
              <a:rPr lang="ru-RU" dirty="0">
                <a:solidFill>
                  <a:schemeClr val="bg1"/>
                </a:solidFill>
              </a:rPr>
              <a:t>Презентационные умения и </a:t>
            </a:r>
            <a:r>
              <a:rPr lang="ru-RU" dirty="0" smtClean="0">
                <a:solidFill>
                  <a:schemeClr val="bg1"/>
                </a:solidFill>
              </a:rPr>
              <a:t>навыки.</a:t>
            </a: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688" y="1397198"/>
            <a:ext cx="2664233" cy="3600315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8632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2016" y="517694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ru-RU" dirty="0"/>
              <a:t>ФГОС о проектной и исследовательской деятельности учащихся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913774" y="2367093"/>
            <a:ext cx="2630615" cy="776702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Начальная школа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4294967295"/>
          </p:nvPr>
        </p:nvSpPr>
        <p:spPr>
          <a:xfrm>
            <a:off x="3544389" y="2214694"/>
            <a:ext cx="7393577" cy="134024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 целях реализации ООП НОО в ОУ для участников образовательного процесса должны создаваться условия, обеспечивающие возможность… работы с одаренными детьми, организации интеллектуальных и творческих соревнований, научно-технического творчества и проектно-исследовательской деятельности».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913773" y="3554943"/>
            <a:ext cx="2630615" cy="776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средняя школа</a:t>
            </a:r>
            <a:endParaRPr lang="ru-RU" dirty="0"/>
          </a:p>
        </p:txBody>
      </p:sp>
      <p:sp>
        <p:nvSpPr>
          <p:cNvPr id="6" name="Объект 3"/>
          <p:cNvSpPr txBox="1">
            <a:spLocks/>
          </p:cNvSpPr>
          <p:nvPr/>
        </p:nvSpPr>
        <p:spPr>
          <a:xfrm>
            <a:off x="3818709" y="4498516"/>
            <a:ext cx="6601097" cy="1451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736604" y="3560412"/>
            <a:ext cx="77325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«Программа УУД должна быть направлена… на формирование у учащихся основ культуры исследовательской и проектной деятельности и навыков разработки, реализации и общественной презентации обучающимися результатов исследования, предметного или </a:t>
            </a:r>
            <a:r>
              <a:rPr lang="ru-RU" sz="1600" dirty="0" err="1" smtClean="0"/>
              <a:t>межпредметного</a:t>
            </a:r>
            <a:r>
              <a:rPr lang="ru-RU" sz="1600" dirty="0" smtClean="0"/>
              <a:t> учебного проекта, направленной на решение научной, личностно и (или) социально значимой проблемы».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658965" y="5224323"/>
            <a:ext cx="81764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«Программа развития УУД должна обеспечивать:… • формирование навыков участия в различных формах организации учебно-исследовательской и проектной деятельности… • овладение приемами учебного сотрудничества… в совместной учебно-исследовательской и проектной деятельности».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860076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2182" y="566761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ru-RU" dirty="0"/>
              <a:t>ФГОС о проектной и исследовательской деятельности учащихся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913774" y="2367093"/>
            <a:ext cx="2630615" cy="776702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Старшая школа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4294967295"/>
          </p:nvPr>
        </p:nvSpPr>
        <p:spPr>
          <a:xfrm>
            <a:off x="3544389" y="2214694"/>
            <a:ext cx="7393577" cy="134024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sz="1400" dirty="0"/>
              <a:t>«В учебном плане ДОЛЖНО быть предусмотрено выполнение обучающимися индивидуального(</a:t>
            </a:r>
            <a:r>
              <a:rPr lang="ru-RU" sz="1400" dirty="0" err="1"/>
              <a:t>ых</a:t>
            </a:r>
            <a:r>
              <a:rPr lang="ru-RU" sz="1400" dirty="0"/>
              <a:t>) проекта(</a:t>
            </a:r>
            <a:r>
              <a:rPr lang="ru-RU" sz="1400" dirty="0" err="1"/>
              <a:t>ов</a:t>
            </a:r>
            <a:r>
              <a:rPr lang="ru-RU" sz="1400" dirty="0"/>
              <a:t>)».</a:t>
            </a:r>
          </a:p>
        </p:txBody>
      </p:sp>
      <p:sp>
        <p:nvSpPr>
          <p:cNvPr id="6" name="Объект 3"/>
          <p:cNvSpPr txBox="1">
            <a:spLocks/>
          </p:cNvSpPr>
          <p:nvPr/>
        </p:nvSpPr>
        <p:spPr>
          <a:xfrm>
            <a:off x="3818709" y="4498516"/>
            <a:ext cx="6601097" cy="1451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641121" y="3021522"/>
            <a:ext cx="77325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«Индивидуальный проект выполняется обучающимся самостоятельно под руководством учителя (</a:t>
            </a:r>
            <a:r>
              <a:rPr lang="ru-RU" sz="1600" dirty="0" err="1" smtClean="0"/>
              <a:t>тьютора</a:t>
            </a:r>
            <a:r>
              <a:rPr lang="ru-RU" sz="1600" dirty="0" smtClean="0"/>
              <a:t>) по выбранной теме в рамках одного или нескольких изучаемых учебных предметов, курсов в любой избранной области деятельности (познавательной, практической, учебно-исследовательской, социальной, художественно-творческой, иной)».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736602" y="4626692"/>
            <a:ext cx="75416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«Индивидуальный проект выполняется обучающимся в течение одного или двух лет в рамках учебного времени, специально отведённого учебным планом, и должен быть представлен в виде завершённого учебного исследования или разработанного проекта: информационного, творческого, социального, прикладного, инновационного, конструкторского, инженерного».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625454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7426" y="685800"/>
            <a:ext cx="8905186" cy="1371600"/>
          </a:xfrm>
        </p:spPr>
        <p:txBody>
          <a:bodyPr>
            <a:normAutofit/>
          </a:bodyPr>
          <a:lstStyle/>
          <a:p>
            <a:r>
              <a:rPr lang="ru-RU" b="1" dirty="0"/>
              <a:t>Программа внеурочной деятельности по физике 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«Отражение физики в музейных экспонатах»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Томский планетарий (филиал Томского областного краеведческого музея</a:t>
            </a:r>
            <a:r>
              <a:rPr lang="ru-RU" b="1" dirty="0" smtClean="0"/>
              <a:t>).</a:t>
            </a:r>
          </a:p>
          <a:p>
            <a:r>
              <a:rPr lang="ru-RU" b="1" dirty="0"/>
              <a:t>Музей начала наук «Точка гравитации» (филиал Томского областного краеведческого музея).</a:t>
            </a:r>
          </a:p>
          <a:p>
            <a:r>
              <a:rPr lang="ru-RU" b="1" dirty="0"/>
              <a:t>музеи</a:t>
            </a:r>
            <a:r>
              <a:rPr lang="ru-RU" dirty="0"/>
              <a:t> </a:t>
            </a:r>
            <a:r>
              <a:rPr lang="ru-RU" b="1" dirty="0"/>
              <a:t>НИ ТГУ</a:t>
            </a:r>
            <a:r>
              <a:rPr lang="ru-RU" dirty="0"/>
              <a:t> </a:t>
            </a:r>
            <a:r>
              <a:rPr lang="ru-RU" dirty="0" smtClean="0"/>
              <a:t>(</a:t>
            </a:r>
            <a:r>
              <a:rPr lang="ru-RU" b="1" dirty="0"/>
              <a:t>музей истории </a:t>
            </a:r>
            <a:r>
              <a:rPr lang="ru-RU" b="1" dirty="0" smtClean="0"/>
              <a:t>физики)</a:t>
            </a:r>
          </a:p>
          <a:p>
            <a:r>
              <a:rPr lang="ru-RU" b="1" dirty="0"/>
              <a:t>музейный комплекс НИ ТПУ</a:t>
            </a:r>
            <a:r>
              <a:rPr lang="ru-RU" dirty="0"/>
              <a:t> </a:t>
            </a:r>
            <a:r>
              <a:rPr lang="ru-RU" dirty="0" smtClean="0"/>
              <a:t>(</a:t>
            </a:r>
            <a:r>
              <a:rPr lang="ru-RU" b="1" dirty="0" smtClean="0"/>
              <a:t>музей </a:t>
            </a:r>
            <a:r>
              <a:rPr lang="ru-RU" b="1" dirty="0"/>
              <a:t>физической </a:t>
            </a:r>
            <a:r>
              <a:rPr lang="ru-RU" b="1" dirty="0" smtClean="0"/>
              <a:t>техники)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777" y="1812426"/>
            <a:ext cx="193167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" t="13161" r="-565" b="3144"/>
          <a:stretch/>
        </p:blipFill>
        <p:spPr>
          <a:xfrm>
            <a:off x="6513216" y="1878151"/>
            <a:ext cx="2535622" cy="3467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1073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0506" y="-53664"/>
            <a:ext cx="7447321" cy="1371600"/>
          </a:xfrm>
        </p:spPr>
        <p:txBody>
          <a:bodyPr>
            <a:normAutofit/>
          </a:bodyPr>
          <a:lstStyle/>
          <a:p>
            <a:r>
              <a:rPr lang="ru-RU" dirty="0"/>
              <a:t>Томский планетарий (филиал Томского областного краеведческого музея).</a:t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 descr="C:\Users\Ольга\Desktop\Реализация проектной деятельности\Волков\img17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289" y="1524970"/>
            <a:ext cx="2972279" cy="4373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Ольга\Desktop\Фото_Оля\2018 планетарий\IMG_20180503_12443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757" y="4044241"/>
            <a:ext cx="2915729" cy="2089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Ольга\Desktop\Фото_Оля\2018 планетарий\IMG_20180503_13210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93"/>
          <a:stretch/>
        </p:blipFill>
        <p:spPr bwMode="auto">
          <a:xfrm>
            <a:off x="9672936" y="1902922"/>
            <a:ext cx="2139351" cy="3062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Ольга\Desktop\Фото_Оля\11Б\IMG_20180426_18025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3" r="10381"/>
          <a:stretch/>
        </p:blipFill>
        <p:spPr bwMode="auto">
          <a:xfrm>
            <a:off x="6303756" y="1329748"/>
            <a:ext cx="2915729" cy="2268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Ольга\Desktop\Фото_Оля\11Б\IMG_20180426_18072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57" y="1524970"/>
            <a:ext cx="2548443" cy="4373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625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370" y="601132"/>
            <a:ext cx="3722667" cy="5308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" t="406" r="4921" b="1607"/>
          <a:stretch/>
        </p:blipFill>
        <p:spPr>
          <a:xfrm>
            <a:off x="7148121" y="3062446"/>
            <a:ext cx="3051026" cy="344746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C:\Users\Ольга\Desktop\Фото_Оля\11Б\IMG_20180426_13063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6" t="15058" r="2756" b="12479"/>
          <a:stretch/>
        </p:blipFill>
        <p:spPr bwMode="auto">
          <a:xfrm>
            <a:off x="6030435" y="333667"/>
            <a:ext cx="5554841" cy="2576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829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758" y="372685"/>
            <a:ext cx="3862886" cy="53086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762" y="348728"/>
            <a:ext cx="3774083" cy="53245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71" y="340744"/>
            <a:ext cx="3880986" cy="534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2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4" b="5994"/>
          <a:stretch/>
        </p:blipFill>
        <p:spPr>
          <a:xfrm>
            <a:off x="231995" y="159588"/>
            <a:ext cx="2677646" cy="379562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468283"/>
              </p:ext>
            </p:extLst>
          </p:nvPr>
        </p:nvGraphicFramePr>
        <p:xfrm>
          <a:off x="2464338" y="409755"/>
          <a:ext cx="3830638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Acrobat Document" r:id="rId4" imgW="5657639" imgH="8000898" progId="AcroExch.Document.DC">
                  <p:embed/>
                </p:oleObj>
              </mc:Choice>
              <mc:Fallback>
                <p:oleObj name="Acrobat Document" r:id="rId4" imgW="5657639" imgH="800089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64338" y="409755"/>
                        <a:ext cx="3830638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528" y="1847906"/>
            <a:ext cx="6103614" cy="421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7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685800"/>
            <a:ext cx="9301760" cy="5308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b="1" dirty="0">
                <a:solidFill>
                  <a:schemeClr val="bg1"/>
                </a:solidFill>
              </a:rPr>
              <a:t>Выводы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        </a:t>
            </a:r>
            <a:r>
              <a:rPr lang="ru-RU" b="1" dirty="0">
                <a:solidFill>
                  <a:schemeClr val="bg1"/>
                </a:solidFill>
              </a:rPr>
              <a:t>1.</a:t>
            </a:r>
            <a:r>
              <a:rPr lang="ru-RU" dirty="0">
                <a:solidFill>
                  <a:schemeClr val="bg1"/>
                </a:solidFill>
              </a:rPr>
              <a:t> Проектная и исследовательская деятельность учащихся способствует лучшему усвоению учебного материала.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        </a:t>
            </a:r>
            <a:r>
              <a:rPr lang="ru-RU" b="1" dirty="0">
                <a:solidFill>
                  <a:schemeClr val="bg1"/>
                </a:solidFill>
              </a:rPr>
              <a:t>2.</a:t>
            </a:r>
            <a:r>
              <a:rPr lang="ru-RU" dirty="0">
                <a:solidFill>
                  <a:schemeClr val="bg1"/>
                </a:solidFill>
              </a:rPr>
              <a:t> Отмечается повышение интереса к </a:t>
            </a:r>
            <a:r>
              <a:rPr lang="ru-RU" dirty="0" smtClean="0">
                <a:solidFill>
                  <a:schemeClr val="bg1"/>
                </a:solidFill>
              </a:rPr>
              <a:t>предмету.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        </a:t>
            </a:r>
            <a:r>
              <a:rPr lang="ru-RU" b="1" dirty="0">
                <a:solidFill>
                  <a:schemeClr val="bg1"/>
                </a:solidFill>
              </a:rPr>
              <a:t>3.</a:t>
            </a:r>
            <a:r>
              <a:rPr lang="ru-RU" dirty="0">
                <a:solidFill>
                  <a:schemeClr val="bg1"/>
                </a:solidFill>
              </a:rPr>
              <a:t> Проектная и исследовательская деятельность способствуют развитию навыков самостоятельной работы учащихся, творческого подхода к решению проблем.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      </a:t>
            </a:r>
            <a:r>
              <a:rPr lang="ru-RU" b="1" dirty="0">
                <a:solidFill>
                  <a:schemeClr val="bg1"/>
                </a:solidFill>
              </a:rPr>
              <a:t>  4.</a:t>
            </a:r>
            <a:r>
              <a:rPr lang="ru-RU" dirty="0">
                <a:solidFill>
                  <a:schemeClr val="bg1"/>
                </a:solidFill>
              </a:rPr>
              <a:t> Отрабатываются навыки работы с различными источниками дополнительной информации.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        </a:t>
            </a:r>
            <a:r>
              <a:rPr lang="ru-RU" b="1" dirty="0">
                <a:solidFill>
                  <a:schemeClr val="bg1"/>
                </a:solidFill>
              </a:rPr>
              <a:t>5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smtClean="0">
                <a:solidFill>
                  <a:schemeClr val="bg1"/>
                </a:solidFill>
              </a:rPr>
              <a:t>Чередование практической и теоретической работ снижает утомление </a:t>
            </a:r>
            <a:r>
              <a:rPr lang="ru-RU" dirty="0">
                <a:solidFill>
                  <a:schemeClr val="bg1"/>
                </a:solidFill>
              </a:rPr>
              <a:t>и </a:t>
            </a:r>
            <a:r>
              <a:rPr lang="ru-RU" dirty="0" smtClean="0">
                <a:solidFill>
                  <a:schemeClr val="bg1"/>
                </a:solidFill>
              </a:rPr>
              <a:t>обеспечивает </a:t>
            </a:r>
            <a:r>
              <a:rPr lang="ru-RU" dirty="0" err="1" smtClean="0">
                <a:solidFill>
                  <a:schemeClr val="bg1"/>
                </a:solidFill>
              </a:rPr>
              <a:t>здоровьесберегающий</a:t>
            </a:r>
            <a:r>
              <a:rPr lang="ru-RU" dirty="0" smtClean="0">
                <a:solidFill>
                  <a:schemeClr val="bg1"/>
                </a:solidFill>
              </a:rPr>
              <a:t> подход </a:t>
            </a:r>
            <a:r>
              <a:rPr lang="ru-RU" dirty="0">
                <a:solidFill>
                  <a:schemeClr val="bg1"/>
                </a:solidFill>
              </a:rPr>
              <a:t>к обучению.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        </a:t>
            </a:r>
            <a:r>
              <a:rPr lang="ru-RU" b="1" dirty="0">
                <a:solidFill>
                  <a:schemeClr val="bg1"/>
                </a:solidFill>
              </a:rPr>
              <a:t>6.</a:t>
            </a:r>
            <a:r>
              <a:rPr lang="ru-RU" dirty="0">
                <a:solidFill>
                  <a:schemeClr val="bg1"/>
                </a:solidFill>
              </a:rPr>
              <a:t> Создается методическая копилка пособий (в том числе презентаций), которую можно использовать и при изучении новых тем, и при повторении, и при индивидуальной коррекции знаний.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828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685800"/>
            <a:ext cx="8534400" cy="1252781"/>
          </a:xfrm>
        </p:spPr>
        <p:txBody>
          <a:bodyPr>
            <a:normAutofit/>
          </a:bodyPr>
          <a:lstStyle/>
          <a:p>
            <a:r>
              <a:rPr lang="ru-RU" sz="4400" b="1" dirty="0" smtClean="0"/>
              <a:t>Спасибо за внимание!</a:t>
            </a:r>
            <a:endParaRPr lang="ru-RU" sz="4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713" y="1863722"/>
            <a:ext cx="8241781" cy="4432662"/>
          </a:xfrm>
          <a:prstGeom prst="rect">
            <a:avLst/>
          </a:prstGeom>
          <a:effectLst>
            <a:softEdge rad="228600"/>
          </a:effectLst>
        </p:spPr>
      </p:pic>
    </p:spTree>
    <p:extLst>
      <p:ext uri="{BB962C8B-B14F-4D97-AF65-F5344CB8AC3E}">
        <p14:creationId xmlns:p14="http://schemas.microsoft.com/office/powerpoint/2010/main" val="5928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ChangeArrowheads="1"/>
          </p:cNvSpPr>
          <p:nvPr/>
        </p:nvSpPr>
        <p:spPr bwMode="auto">
          <a:xfrm>
            <a:off x="668049" y="223911"/>
            <a:ext cx="5684569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ru-RU" sz="2400" dirty="0">
                <a:solidFill>
                  <a:schemeClr val="tx2">
                    <a:lumMod val="95000"/>
                  </a:schemeClr>
                </a:solidFill>
                <a:ea typeface="Times New Roman" pitchFamily="18" charset="0"/>
                <a:cs typeface="Arial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                              </a:t>
            </a:r>
          </a:p>
          <a:p>
            <a:pPr eaLnBrk="0" hangingPunct="0">
              <a:defRPr/>
            </a:pPr>
            <a:endParaRPr lang="ru-RU" sz="2400" dirty="0">
              <a:ea typeface="Times New Roman" pitchFamily="18" charset="0"/>
              <a:cs typeface="Arial" charset="0"/>
            </a:endParaRPr>
          </a:p>
          <a:p>
            <a:r>
              <a:rPr lang="ru-RU" sz="2400" b="1" dirty="0"/>
              <a:t>Скажи мне – я забуду.</a:t>
            </a:r>
          </a:p>
          <a:p>
            <a:r>
              <a:rPr lang="ru-RU" sz="2400" b="1" dirty="0"/>
              <a:t>Покажи мне – я могу запомнить.</a:t>
            </a:r>
          </a:p>
          <a:p>
            <a:r>
              <a:rPr lang="ru-RU" sz="2400" b="1" dirty="0"/>
              <a:t>Позволь мне сделать самому это –</a:t>
            </a:r>
          </a:p>
          <a:p>
            <a:r>
              <a:rPr lang="ru-RU" sz="2400" b="1" dirty="0"/>
              <a:t>И это станет моим навсегда.</a:t>
            </a:r>
          </a:p>
          <a:p>
            <a:r>
              <a:rPr lang="ru-RU" sz="2400" i="1" dirty="0"/>
              <a:t>Народная мудрость</a:t>
            </a:r>
            <a:endParaRPr lang="ru-RU" sz="2400" dirty="0">
              <a:ea typeface="Times New Roman" pitchFamily="18" charset="0"/>
              <a:cs typeface="Arial" charset="0"/>
            </a:endParaRPr>
          </a:p>
        </p:txBody>
      </p:sp>
      <p:pic>
        <p:nvPicPr>
          <p:cNvPr id="7" name="Объект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949" y="341847"/>
            <a:ext cx="3847664" cy="2885748"/>
          </a:xfrm>
          <a:prstGeom prst="rect">
            <a:avLst/>
          </a:prstGeom>
        </p:spPr>
      </p:pic>
      <p:pic>
        <p:nvPicPr>
          <p:cNvPr id="8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060" y="3470693"/>
            <a:ext cx="2327553" cy="174566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12052" y="3368957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1" r="1420" b="4686"/>
          <a:stretch/>
        </p:blipFill>
        <p:spPr>
          <a:xfrm>
            <a:off x="4968565" y="4343525"/>
            <a:ext cx="3208163" cy="19880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5" t="11089" r="8944" b="12079"/>
          <a:stretch/>
        </p:blipFill>
        <p:spPr>
          <a:xfrm>
            <a:off x="388490" y="3227595"/>
            <a:ext cx="4275529" cy="290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4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22064" y="432235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«Детская </a:t>
            </a:r>
            <a:r>
              <a:rPr lang="ru-RU" sz="2000" b="1" dirty="0">
                <a:solidFill>
                  <a:srgbClr val="0070C0"/>
                </a:solidFill>
                <a:cs typeface="Times New Roman" panose="02020603050405020304" pitchFamily="18" charset="0"/>
              </a:rPr>
              <a:t>природа требует </a:t>
            </a:r>
            <a:r>
              <a:rPr lang="ru-RU" sz="20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наглядности»</a:t>
            </a:r>
          </a:p>
          <a:p>
            <a:pPr algn="r"/>
            <a:r>
              <a:rPr lang="ru-RU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К.Д.Ушинский</a:t>
            </a:r>
            <a:endParaRPr lang="ru-RU" i="1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64863" y="2414685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Школьный урок ограничен во времени и пространстве. Он не дает возможности исследовать явление или природный объект в его родном сообществе, учитывая взаимосвязи природного комплекса, которые формировались на протяжении большого временного промежутка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64863" y="1504735"/>
            <a:ext cx="6210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anose="02020603050405020304" pitchFamily="18" charset="0"/>
              </a:rPr>
              <a:t>Как войти в мир физики? Ощутить его красоту, почувствовать дыхание его тайн?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12" y="3029460"/>
            <a:ext cx="4701309" cy="35259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044" y="4555380"/>
            <a:ext cx="2716150" cy="20371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728" y="592661"/>
            <a:ext cx="2666093" cy="201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4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3086" y="329796"/>
            <a:ext cx="115103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интереса к предмету невозможно без активной познавательной деятельности учащихся. </a:t>
            </a:r>
            <a:endParaRPr lang="ru-RU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cs typeface="Times New Roman" panose="02020603050405020304" pitchFamily="18" charset="0"/>
              </a:rPr>
              <a:t>Знания </a:t>
            </a:r>
            <a:r>
              <a:rPr lang="ru-RU" dirty="0">
                <a:cs typeface="Times New Roman" panose="02020603050405020304" pitchFamily="18" charset="0"/>
              </a:rPr>
              <a:t>становятся достоянием человека, если они приобретаются в процессе самостоятельной работы</a:t>
            </a:r>
            <a:r>
              <a:rPr lang="ru-RU" dirty="0" smtClean="0"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cs typeface="Times New Roman" panose="02020603050405020304" pitchFamily="18" charset="0"/>
              </a:rPr>
              <a:t>Проект - это метод обучения</a:t>
            </a:r>
            <a:r>
              <a:rPr lang="ru-RU" dirty="0" smtClean="0">
                <a:cs typeface="Times New Roman" panose="02020603050405020304" pitchFamily="18" charset="0"/>
              </a:rPr>
              <a:t> </a:t>
            </a:r>
            <a:endParaRPr lang="ru-RU" dirty="0"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59158" y="1736057"/>
            <a:ext cx="32430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i="1" dirty="0" smtClean="0">
                <a:ea typeface="Times New Roman" panose="02020603050405020304" pitchFamily="18" charset="0"/>
              </a:rPr>
              <a:t>Для </a:t>
            </a:r>
            <a:r>
              <a:rPr lang="ru-RU" b="1" i="1" dirty="0">
                <a:ea typeface="Times New Roman" panose="02020603050405020304" pitchFamily="18" charset="0"/>
              </a:rPr>
              <a:t>чего </a:t>
            </a:r>
            <a:r>
              <a:rPr lang="ru-RU" b="1" i="1" dirty="0" smtClean="0">
                <a:ea typeface="Times New Roman" panose="02020603050405020304" pitchFamily="18" charset="0"/>
              </a:rPr>
              <a:t>нужен </a:t>
            </a:r>
            <a:r>
              <a:rPr lang="ru-RU" b="1" i="1" dirty="0">
                <a:ea typeface="Times New Roman" panose="02020603050405020304" pitchFamily="18" charset="0"/>
              </a:rPr>
              <a:t>проект?</a:t>
            </a:r>
            <a:r>
              <a:rPr lang="ru-RU" dirty="0"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0123" y="2083725"/>
            <a:ext cx="675617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0"/>
              </a:spcAft>
              <a:buAutoNum type="arabicPeriod"/>
            </a:pPr>
            <a:r>
              <a:rPr lang="ru-RU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развить </a:t>
            </a: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умения </a:t>
            </a:r>
            <a:r>
              <a:rPr lang="ru-RU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учащихся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размышлять</a:t>
            </a: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, опираясь на знание фактов, </a:t>
            </a:r>
            <a:r>
              <a:rPr lang="ru-RU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закономерностей науки;</a:t>
            </a: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самостоятельно 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ставить задачи;</a:t>
            </a: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планировать 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деятельность</a:t>
            </a: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делать обоснованные </a:t>
            </a:r>
            <a:r>
              <a:rPr lang="ru-RU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выводы;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 контролировать и оценивать свою работу.</a:t>
            </a:r>
          </a:p>
          <a:p>
            <a:pPr algn="just">
              <a:spcAft>
                <a:spcPts val="0"/>
              </a:spcAft>
            </a:pPr>
            <a:r>
              <a:rPr lang="ru-RU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   организовать </a:t>
            </a:r>
            <a:r>
              <a:rPr lang="ru-RU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работу по овладению навыками 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 выступать перед публикой;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 связанно излагать свои мысли;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 аргументированно говорить;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 выслушивать других;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 задавать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вопросы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307" y="1326583"/>
            <a:ext cx="3717957" cy="27884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682" y="4604409"/>
            <a:ext cx="2822396" cy="211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2673" y="346790"/>
            <a:ext cx="67116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Для организации внеурочной деятельности был разработан исследовательский проект «Родники Томска</a:t>
            </a:r>
            <a:r>
              <a:rPr lang="ru-RU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r>
              <a:rPr lang="ru-RU" sz="1400" b="1" dirty="0"/>
              <a:t> </a:t>
            </a:r>
            <a:endParaRPr lang="ru-RU" sz="1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2673" y="1181105"/>
            <a:ext cx="66180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Цель проекта «Родники Томска» состоит в том, чтобы приобщить учащихся к изучению природы родного края через изучение родников, как природных объектов исторического и экологического значения.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2673" y="2608297"/>
            <a:ext cx="65094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проекте участвуют два класса. Совместная работа активизирует познавательную и творческую активность ребят.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0" t="5196" b="4641"/>
          <a:stretch/>
        </p:blipFill>
        <p:spPr>
          <a:xfrm>
            <a:off x="4698016" y="3531627"/>
            <a:ext cx="3204926" cy="31053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6" t="26138" r="6368"/>
          <a:stretch/>
        </p:blipFill>
        <p:spPr>
          <a:xfrm>
            <a:off x="7797297" y="504277"/>
            <a:ext cx="3539905" cy="27020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2" b="2464"/>
          <a:stretch/>
        </p:blipFill>
        <p:spPr>
          <a:xfrm rot="5400000">
            <a:off x="640991" y="3488163"/>
            <a:ext cx="3051607" cy="328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7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2414" y="247636"/>
            <a:ext cx="9797875" cy="29546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smtClean="0">
                <a:cs typeface="Times New Roman" panose="02020603050405020304" pitchFamily="18" charset="0"/>
              </a:rPr>
              <a:t>Организационный этап</a:t>
            </a:r>
            <a:endParaRPr lang="ru-RU" b="1" dirty="0" smtClean="0">
              <a:cs typeface="Times New Roman" panose="02020603050405020304" pitchFamily="18" charset="0"/>
            </a:endParaRPr>
          </a:p>
          <a:p>
            <a:pPr lvl="0"/>
            <a:r>
              <a:rPr lang="ru-RU" dirty="0" smtClean="0">
                <a:cs typeface="Times New Roman" panose="02020603050405020304" pitchFamily="18" charset="0"/>
              </a:rPr>
              <a:t>Изучение </a:t>
            </a:r>
            <a:r>
              <a:rPr lang="ru-RU" dirty="0">
                <a:cs typeface="Times New Roman" panose="02020603050405020304" pitchFamily="18" charset="0"/>
              </a:rPr>
              <a:t>и анализ литературы краеведческого характера по экологии водоемов</a:t>
            </a:r>
            <a:r>
              <a:rPr lang="ru-RU" dirty="0" smtClean="0">
                <a:cs typeface="Times New Roman" panose="02020603050405020304" pitchFamily="18" charset="0"/>
              </a:rPr>
              <a:t>,</a:t>
            </a:r>
          </a:p>
          <a:p>
            <a:pPr lvl="0"/>
            <a:r>
              <a:rPr lang="ru-RU" dirty="0" smtClean="0">
                <a:cs typeface="Times New Roman" panose="02020603050405020304" pitchFamily="18" charset="0"/>
              </a:rPr>
              <a:t> </a:t>
            </a:r>
            <a:r>
              <a:rPr lang="ru-RU" dirty="0">
                <a:cs typeface="Times New Roman" panose="02020603050405020304" pitchFamily="18" charset="0"/>
              </a:rPr>
              <a:t>по истории </a:t>
            </a:r>
            <a:r>
              <a:rPr lang="ru-RU" dirty="0" smtClean="0">
                <a:cs typeface="Times New Roman" panose="02020603050405020304" pitchFamily="18" charset="0"/>
              </a:rPr>
              <a:t>города.</a:t>
            </a:r>
          </a:p>
          <a:p>
            <a:pPr lvl="0"/>
            <a:r>
              <a:rPr lang="ru-RU" dirty="0" smtClean="0">
                <a:cs typeface="Times New Roman" panose="02020603050405020304" pitchFamily="18" charset="0"/>
              </a:rPr>
              <a:t>Постановка проблемы.</a:t>
            </a:r>
          </a:p>
          <a:p>
            <a:r>
              <a:rPr lang="ru-RU" dirty="0" smtClean="0">
                <a:cs typeface="Times New Roman" panose="02020603050405020304" pitchFamily="18" charset="0"/>
              </a:rPr>
              <a:t>Выбор </a:t>
            </a:r>
            <a:r>
              <a:rPr lang="ru-RU" dirty="0">
                <a:cs typeface="Times New Roman" panose="02020603050405020304" pitchFamily="18" charset="0"/>
              </a:rPr>
              <a:t>объекта </a:t>
            </a:r>
            <a:r>
              <a:rPr lang="ru-RU" dirty="0" smtClean="0">
                <a:cs typeface="Times New Roman" panose="02020603050405020304" pitchFamily="18" charset="0"/>
              </a:rPr>
              <a:t>исследования (</a:t>
            </a:r>
            <a:r>
              <a:rPr lang="ru-RU" dirty="0">
                <a:ea typeface="Calibri" panose="020F0502020204030204" pitchFamily="34" charset="0"/>
              </a:rPr>
              <a:t>учащиеся </a:t>
            </a:r>
            <a:r>
              <a:rPr lang="ru-RU" dirty="0" smtClean="0">
                <a:ea typeface="Calibri" panose="020F0502020204030204" pitchFamily="34" charset="0"/>
              </a:rPr>
              <a:t>посетили </a:t>
            </a:r>
            <a:r>
              <a:rPr lang="ru-RU" dirty="0">
                <a:cs typeface="Times New Roman" panose="02020603050405020304" pitchFamily="18" charset="0"/>
              </a:rPr>
              <a:t>«Воскресенский ключ</a:t>
            </a:r>
            <a:r>
              <a:rPr lang="ru-RU" dirty="0" smtClean="0">
                <a:cs typeface="Times New Roman" panose="02020603050405020304" pitchFamily="18" charset="0"/>
              </a:rPr>
              <a:t>»,</a:t>
            </a:r>
          </a:p>
          <a:p>
            <a:r>
              <a:rPr lang="ru-RU" dirty="0" smtClean="0">
                <a:cs typeface="Times New Roman" panose="02020603050405020304" pitchFamily="18" charset="0"/>
              </a:rPr>
              <a:t> </a:t>
            </a:r>
            <a:r>
              <a:rPr lang="ru-RU" dirty="0">
                <a:cs typeface="Times New Roman" panose="02020603050405020304" pitchFamily="18" charset="0"/>
              </a:rPr>
              <a:t>«Дальний ключ</a:t>
            </a:r>
            <a:r>
              <a:rPr lang="ru-RU" dirty="0" smtClean="0">
                <a:cs typeface="Times New Roman" panose="02020603050405020304" pitchFamily="18" charset="0"/>
              </a:rPr>
              <a:t>», </a:t>
            </a:r>
            <a:r>
              <a:rPr lang="ru-RU" dirty="0">
                <a:cs typeface="Times New Roman" panose="02020603050405020304" pitchFamily="18" charset="0"/>
              </a:rPr>
              <a:t>«Нижний», «Политехнический</a:t>
            </a:r>
            <a:r>
              <a:rPr lang="ru-RU" dirty="0" smtClean="0">
                <a:cs typeface="Times New Roman" panose="02020603050405020304" pitchFamily="18" charset="0"/>
              </a:rPr>
              <a:t>»).</a:t>
            </a:r>
          </a:p>
          <a:p>
            <a:r>
              <a:rPr lang="ru-RU" dirty="0" smtClean="0">
                <a:cs typeface="Times New Roman" panose="02020603050405020304" pitchFamily="18" charset="0"/>
              </a:rPr>
              <a:t>Планирование исследовательских работ.</a:t>
            </a:r>
            <a:endParaRPr lang="ru-RU" dirty="0"/>
          </a:p>
          <a:p>
            <a:pPr lvl="0"/>
            <a:r>
              <a:rPr lang="ru-RU" dirty="0" smtClean="0">
                <a:cs typeface="Times New Roman" panose="02020603050405020304" pitchFamily="18" charset="0"/>
              </a:rPr>
              <a:t>Итогом </a:t>
            </a:r>
            <a:r>
              <a:rPr lang="ru-RU" dirty="0">
                <a:cs typeface="Times New Roman" panose="02020603050405020304" pitchFamily="18" charset="0"/>
              </a:rPr>
              <a:t>этапа стало проведение викторины для школьников «Вода, кругом вода».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7" b="5263"/>
          <a:stretch/>
        </p:blipFill>
        <p:spPr>
          <a:xfrm>
            <a:off x="6792303" y="3109957"/>
            <a:ext cx="4931201" cy="31949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7" r="1221" b="17888"/>
          <a:stretch/>
        </p:blipFill>
        <p:spPr>
          <a:xfrm>
            <a:off x="335802" y="3109958"/>
            <a:ext cx="6262347" cy="319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1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55073" y="288248"/>
            <a:ext cx="5644476" cy="27084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Формирование критериев отбора родников: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Расположение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Доступность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Историческая ценность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" t="-6674" r="184" b="14869"/>
          <a:stretch/>
        </p:blipFill>
        <p:spPr>
          <a:xfrm>
            <a:off x="5919386" y="2471265"/>
            <a:ext cx="5409674" cy="422048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1112" r="10759" b="-2023"/>
          <a:stretch/>
        </p:blipFill>
        <p:spPr>
          <a:xfrm>
            <a:off x="472911" y="702776"/>
            <a:ext cx="4574658" cy="584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6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98381" y="236072"/>
            <a:ext cx="1067045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Основной </a:t>
            </a:r>
            <a:r>
              <a:rPr lang="ru-RU" sz="2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этап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just">
              <a:spcAft>
                <a:spcPts val="0"/>
              </a:spcAft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Исследование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родников включает посещение родников и экспериментальное исследование характеристик воды источников, экскурсии, экологический десант на территории прилегающей к источнику.</a:t>
            </a: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Способы исследования родника:</a:t>
            </a: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наблюдение на месте выхода родника на поверхность (прозрачность воды, запах, направление течения), а также забор воды для дальнейших исследований;</a:t>
            </a: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Эксперимент (измерение температуры воды у истока и вдоль русла родника, скорость истечения воды, плотность).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6" t="30624" r="16317" b="7837"/>
          <a:stretch/>
        </p:blipFill>
        <p:spPr>
          <a:xfrm>
            <a:off x="698381" y="2911417"/>
            <a:ext cx="5422003" cy="366405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719" y="2940882"/>
            <a:ext cx="4846117" cy="363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3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Другая 2">
      <a:dk1>
        <a:sysClr val="windowText" lastClr="000000"/>
      </a:dk1>
      <a:lt1>
        <a:srgbClr val="032348"/>
      </a:lt1>
      <a:dk2>
        <a:srgbClr val="4AA8E6"/>
      </a:dk2>
      <a:lt2>
        <a:srgbClr val="C8F0FA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982</TotalTime>
  <Words>1475</Words>
  <Application>Microsoft Office PowerPoint</Application>
  <PresentationFormat>Широкоэкранный</PresentationFormat>
  <Paragraphs>156</Paragraphs>
  <Slides>27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Arial</vt:lpstr>
      <vt:lpstr>Calibri</vt:lpstr>
      <vt:lpstr>Century Gothic</vt:lpstr>
      <vt:lpstr>Symbol</vt:lpstr>
      <vt:lpstr>Times New Roman</vt:lpstr>
      <vt:lpstr>Wingdings 3</vt:lpstr>
      <vt:lpstr>Сектор</vt:lpstr>
      <vt:lpstr>Acrobat Document</vt:lpstr>
      <vt:lpstr>РЕАЛИЗАЦИЯ ПРОЕКТНО-ИССЛЕДОВАТЕЛЬСКОЙ ДЕЯТЕЛЬНОСТИ УЧАЩИХСЯ ВО ВНЕУРОЧНОЙ ДЕЯТЕЛЬНОСТИ </vt:lpstr>
      <vt:lpstr>ФГОС о проектной и исследовательской деятельности учащихся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Разработка безопасного маршрута </vt:lpstr>
      <vt:lpstr>Презентация PowerPoint</vt:lpstr>
      <vt:lpstr>Презентация PowerPoint</vt:lpstr>
      <vt:lpstr>Паспорт родника. </vt:lpstr>
      <vt:lpstr>Презентация PowerPoint</vt:lpstr>
      <vt:lpstr>Презентация PowerPoint</vt:lpstr>
      <vt:lpstr>ФГОС о проектной и исследовательской деятельности учащихся </vt:lpstr>
      <vt:lpstr>Программа внеурочной деятельности по физике  «Отражение физики в музейных экспонатах» </vt:lpstr>
      <vt:lpstr>Томский планетарий (филиал Томского областного краеведческого музея).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прпрпрпр</dc:title>
  <dc:creator>Ольга</dc:creator>
  <cp:lastModifiedBy>Пользователь Windows</cp:lastModifiedBy>
  <cp:revision>96</cp:revision>
  <dcterms:created xsi:type="dcterms:W3CDTF">2014-01-15T13:10:28Z</dcterms:created>
  <dcterms:modified xsi:type="dcterms:W3CDTF">2018-08-21T14:37:27Z</dcterms:modified>
</cp:coreProperties>
</file>