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90" r:id="rId2"/>
    <p:sldId id="256" r:id="rId3"/>
    <p:sldId id="329" r:id="rId4"/>
    <p:sldId id="330" r:id="rId5"/>
    <p:sldId id="284" r:id="rId6"/>
    <p:sldId id="331" r:id="rId7"/>
    <p:sldId id="332" r:id="rId8"/>
    <p:sldId id="333" r:id="rId9"/>
    <p:sldId id="334" r:id="rId10"/>
    <p:sldId id="335" r:id="rId11"/>
    <p:sldId id="336" r:id="rId12"/>
    <p:sldId id="337" r:id="rId13"/>
    <p:sldId id="338" r:id="rId14"/>
    <p:sldId id="339" r:id="rId15"/>
    <p:sldId id="340" r:id="rId16"/>
    <p:sldId id="341" r:id="rId17"/>
    <p:sldId id="342" r:id="rId18"/>
    <p:sldId id="343" r:id="rId19"/>
    <p:sldId id="286" r:id="rId20"/>
    <p:sldId id="28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8014"/>
    <a:srgbClr val="259C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3061" autoAdjust="0"/>
  </p:normalViewPr>
  <p:slideViewPr>
    <p:cSldViewPr>
      <p:cViewPr varScale="1">
        <p:scale>
          <a:sx n="69" d="100"/>
          <a:sy n="69" d="100"/>
        </p:scale>
        <p:origin x="774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4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6D90FF-0B58-4C88-990B-0EDDFD3C1033}" type="doc">
      <dgm:prSet loTypeId="urn:microsoft.com/office/officeart/2005/8/layout/default#2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468BD503-53A1-46A4-97B3-92CA8EE449C2}">
      <dgm:prSet/>
      <dgm:spPr/>
      <dgm:t>
        <a:bodyPr/>
        <a:lstStyle/>
        <a:p>
          <a:pPr algn="just"/>
          <a:r>
            <a:rPr lang="ru-RU" dirty="0" smtClean="0"/>
            <a:t>Консолидация </a:t>
          </a:r>
          <a:r>
            <a:rPr lang="ru-RU" dirty="0"/>
            <a:t>сил учителей географии для повышения их профессиональной квалификации, повышения уровня географического образования школьников в направлении его </a:t>
          </a:r>
          <a:r>
            <a:rPr lang="ru-RU" dirty="0" err="1"/>
            <a:t>гуманизации</a:t>
          </a:r>
          <a:r>
            <a:rPr lang="ru-RU" dirty="0"/>
            <a:t>, </a:t>
          </a:r>
          <a:r>
            <a:rPr lang="ru-RU" dirty="0" err="1"/>
            <a:t>гуманитаризации</a:t>
          </a:r>
          <a:r>
            <a:rPr lang="ru-RU" dirty="0"/>
            <a:t>, воспитания молодежи в духе приоритета общечеловеческих ценностей, интернационализма, любви к Родине, обеспечения социальной и правовой защиты учителей.</a:t>
          </a:r>
        </a:p>
      </dgm:t>
    </dgm:pt>
    <dgm:pt modelId="{1DA77345-5235-42AC-B974-C3BD2E384FA5}" type="parTrans" cxnId="{F93B3708-046F-4BCC-B1E6-B600400D102A}">
      <dgm:prSet/>
      <dgm:spPr/>
      <dgm:t>
        <a:bodyPr/>
        <a:lstStyle/>
        <a:p>
          <a:endParaRPr lang="ru-RU"/>
        </a:p>
      </dgm:t>
    </dgm:pt>
    <dgm:pt modelId="{2CE1F868-BA84-4ADD-B999-62DB1604A0E1}" type="sibTrans" cxnId="{F93B3708-046F-4BCC-B1E6-B600400D102A}">
      <dgm:prSet/>
      <dgm:spPr/>
      <dgm:t>
        <a:bodyPr/>
        <a:lstStyle/>
        <a:p>
          <a:endParaRPr lang="ru-RU"/>
        </a:p>
      </dgm:t>
    </dgm:pt>
    <dgm:pt modelId="{DECE1E4F-34CC-4ECF-A676-A2D2B25D889F}" type="pres">
      <dgm:prSet presAssocID="{B26D90FF-0B58-4C88-990B-0EDDFD3C103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9F957D-B49D-435E-9B09-04E7E32A2A7D}" type="pres">
      <dgm:prSet presAssocID="{468BD503-53A1-46A4-97B3-92CA8EE449C2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3B3708-046F-4BCC-B1E6-B600400D102A}" srcId="{B26D90FF-0B58-4C88-990B-0EDDFD3C1033}" destId="{468BD503-53A1-46A4-97B3-92CA8EE449C2}" srcOrd="0" destOrd="0" parTransId="{1DA77345-5235-42AC-B974-C3BD2E384FA5}" sibTransId="{2CE1F868-BA84-4ADD-B999-62DB1604A0E1}"/>
    <dgm:cxn modelId="{44E10216-5C3F-4F24-9211-439CE476EB3E}" type="presOf" srcId="{B26D90FF-0B58-4C88-990B-0EDDFD3C1033}" destId="{DECE1E4F-34CC-4ECF-A676-A2D2B25D889F}" srcOrd="0" destOrd="0" presId="urn:microsoft.com/office/officeart/2005/8/layout/default#2"/>
    <dgm:cxn modelId="{24DA5359-6517-465E-9216-DB05CA7360A4}" type="presOf" srcId="{468BD503-53A1-46A4-97B3-92CA8EE449C2}" destId="{EE9F957D-B49D-435E-9B09-04E7E32A2A7D}" srcOrd="0" destOrd="0" presId="urn:microsoft.com/office/officeart/2005/8/layout/default#2"/>
    <dgm:cxn modelId="{936FFAAD-6E4A-430B-903B-DCE41C6E3185}" type="presParOf" srcId="{DECE1E4F-34CC-4ECF-A676-A2D2B25D889F}" destId="{EE9F957D-B49D-435E-9B09-04E7E32A2A7D}" srcOrd="0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6D90FF-0B58-4C88-990B-0EDDFD3C1033}" type="doc">
      <dgm:prSet loTypeId="urn:microsoft.com/office/officeart/2005/8/layout/default#2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7C8A5A4D-6714-4D5F-B15D-C3E7B464C503}">
      <dgm:prSet custT="1"/>
      <dgm:spPr/>
      <dgm:t>
        <a:bodyPr/>
        <a:lstStyle/>
        <a:p>
          <a:r>
            <a:rPr lang="ru-RU" sz="2000" b="1" dirty="0" smtClean="0"/>
            <a:t>Деятельность Ассоциации включает в себя следующие направления</a:t>
          </a:r>
          <a:r>
            <a:rPr lang="ru-RU" sz="1300" b="1" dirty="0" smtClean="0"/>
            <a:t>: </a:t>
          </a:r>
          <a:endParaRPr lang="ru-RU" sz="1300" dirty="0"/>
        </a:p>
      </dgm:t>
    </dgm:pt>
    <dgm:pt modelId="{EDF24E9E-515A-4BBD-860A-4EAEF526F614}" type="parTrans" cxnId="{5547B68A-6BEB-40A8-AB11-A0C8FA83D7E4}">
      <dgm:prSet/>
      <dgm:spPr/>
      <dgm:t>
        <a:bodyPr/>
        <a:lstStyle/>
        <a:p>
          <a:endParaRPr lang="ru-RU"/>
        </a:p>
      </dgm:t>
    </dgm:pt>
    <dgm:pt modelId="{6ACA7EAA-0593-440D-94E1-7A8EF9D4DB8A}" type="sibTrans" cxnId="{5547B68A-6BEB-40A8-AB11-A0C8FA83D7E4}">
      <dgm:prSet/>
      <dgm:spPr/>
      <dgm:t>
        <a:bodyPr/>
        <a:lstStyle/>
        <a:p>
          <a:endParaRPr lang="ru-RU"/>
        </a:p>
      </dgm:t>
    </dgm:pt>
    <dgm:pt modelId="{116E7713-D41E-4B92-8FF0-1855AE385597}">
      <dgm:prSet custT="1"/>
      <dgm:spPr/>
      <dgm:t>
        <a:bodyPr/>
        <a:lstStyle/>
        <a:p>
          <a:r>
            <a:rPr lang="ru-RU" sz="1300" b="1" dirty="0" smtClean="0">
              <a:solidFill>
                <a:schemeClr val="tx1"/>
              </a:solidFill>
            </a:rPr>
            <a:t>-</a:t>
          </a:r>
          <a:r>
            <a:rPr lang="ru-RU" sz="1800" b="1" dirty="0" smtClean="0">
              <a:solidFill>
                <a:schemeClr val="tx1"/>
              </a:solidFill>
            </a:rPr>
            <a:t>образовательно-информационное:</a:t>
          </a:r>
          <a:endParaRPr lang="ru-RU" sz="1800" b="1" dirty="0">
            <a:solidFill>
              <a:schemeClr val="tx1"/>
            </a:solidFill>
          </a:endParaRPr>
        </a:p>
      </dgm:t>
    </dgm:pt>
    <dgm:pt modelId="{DD7C5216-679A-469E-9516-D51E994E8A4C}" type="parTrans" cxnId="{386935B8-B391-447C-8341-D807E57CF135}">
      <dgm:prSet/>
      <dgm:spPr/>
      <dgm:t>
        <a:bodyPr/>
        <a:lstStyle/>
        <a:p>
          <a:endParaRPr lang="ru-RU"/>
        </a:p>
      </dgm:t>
    </dgm:pt>
    <dgm:pt modelId="{9E626CB0-B908-4CFB-8FF7-BE35CABA16E2}" type="sibTrans" cxnId="{386935B8-B391-447C-8341-D807E57CF135}">
      <dgm:prSet/>
      <dgm:spPr/>
      <dgm:t>
        <a:bodyPr/>
        <a:lstStyle/>
        <a:p>
          <a:endParaRPr lang="ru-RU"/>
        </a:p>
      </dgm:t>
    </dgm:pt>
    <dgm:pt modelId="{2C0ADBBF-87B2-4D69-AE5E-0EEF2A345881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развитие профессиональной компетентности учителей географии;</a:t>
          </a:r>
          <a:endParaRPr lang="ru-RU" sz="1800" b="1" dirty="0">
            <a:solidFill>
              <a:schemeClr val="tx1"/>
            </a:solidFill>
          </a:endParaRPr>
        </a:p>
      </dgm:t>
    </dgm:pt>
    <dgm:pt modelId="{298BEC37-9AE9-486B-B709-C639D7D4D472}" type="parTrans" cxnId="{CFCED4FD-1B82-49F0-8E78-A1A533146B08}">
      <dgm:prSet/>
      <dgm:spPr/>
      <dgm:t>
        <a:bodyPr/>
        <a:lstStyle/>
        <a:p>
          <a:endParaRPr lang="ru-RU"/>
        </a:p>
      </dgm:t>
    </dgm:pt>
    <dgm:pt modelId="{75DB47DE-66BD-4FD3-93A5-434092169CA9}" type="sibTrans" cxnId="{CFCED4FD-1B82-49F0-8E78-A1A533146B08}">
      <dgm:prSet/>
      <dgm:spPr/>
      <dgm:t>
        <a:bodyPr/>
        <a:lstStyle/>
        <a:p>
          <a:endParaRPr lang="ru-RU"/>
        </a:p>
      </dgm:t>
    </dgm:pt>
    <dgm:pt modelId="{15292608-ED05-44C1-8A2E-606698DCD24E}">
      <dgm:prSet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повышение уровня географического образования учащихся; </a:t>
          </a:r>
          <a:endParaRPr lang="ru-RU" sz="1800" b="1" dirty="0">
            <a:solidFill>
              <a:schemeClr val="tx1"/>
            </a:solidFill>
          </a:endParaRPr>
        </a:p>
      </dgm:t>
    </dgm:pt>
    <dgm:pt modelId="{A5B2A9FD-0ED1-4890-9454-5B5485B0E479}" type="parTrans" cxnId="{FA2F9FB7-0647-46AE-9B73-786A75B0F5AC}">
      <dgm:prSet/>
      <dgm:spPr/>
      <dgm:t>
        <a:bodyPr/>
        <a:lstStyle/>
        <a:p>
          <a:endParaRPr lang="ru-RU"/>
        </a:p>
      </dgm:t>
    </dgm:pt>
    <dgm:pt modelId="{4BFFE89C-6D64-4D02-BEF3-B7B2F1E47D34}" type="sibTrans" cxnId="{FA2F9FB7-0647-46AE-9B73-786A75B0F5AC}">
      <dgm:prSet/>
      <dgm:spPr/>
      <dgm:t>
        <a:bodyPr/>
        <a:lstStyle/>
        <a:p>
          <a:endParaRPr lang="ru-RU"/>
        </a:p>
      </dgm:t>
    </dgm:pt>
    <dgm:pt modelId="{9435FA57-9898-496C-8752-9F919DC700D1}">
      <dgm:prSet custT="1"/>
      <dgm:spPr/>
      <dgm:t>
        <a:bodyPr/>
        <a:lstStyle/>
        <a:p>
          <a:r>
            <a:rPr lang="ru-RU" sz="1800" b="1" dirty="0" smtClean="0"/>
            <a:t>- </a:t>
          </a:r>
          <a:r>
            <a:rPr lang="ru-RU" sz="2000" b="1" dirty="0" smtClean="0"/>
            <a:t>научно-методическое:</a:t>
          </a:r>
          <a:endParaRPr lang="ru-RU" sz="2000" dirty="0"/>
        </a:p>
      </dgm:t>
    </dgm:pt>
    <dgm:pt modelId="{2AC96FF8-6D37-4082-BE25-8E30F4E49716}" type="parTrans" cxnId="{AE54F738-C6E5-42E3-BA09-4CDAD88FF3C0}">
      <dgm:prSet/>
      <dgm:spPr/>
      <dgm:t>
        <a:bodyPr/>
        <a:lstStyle/>
        <a:p>
          <a:endParaRPr lang="ru-RU"/>
        </a:p>
      </dgm:t>
    </dgm:pt>
    <dgm:pt modelId="{D0371989-B9BA-416C-95C2-503DD5AB8734}" type="sibTrans" cxnId="{AE54F738-C6E5-42E3-BA09-4CDAD88FF3C0}">
      <dgm:prSet/>
      <dgm:spPr/>
      <dgm:t>
        <a:bodyPr/>
        <a:lstStyle/>
        <a:p>
          <a:endParaRPr lang="ru-RU"/>
        </a:p>
      </dgm:t>
    </dgm:pt>
    <dgm:pt modelId="{45D3FEC5-DD9C-4DD9-AFD3-E0B12FE5B9C8}">
      <dgm:prSet custT="1"/>
      <dgm:spPr/>
      <dgm:t>
        <a:bodyPr/>
        <a:lstStyle/>
        <a:p>
          <a:r>
            <a:rPr lang="ru-RU" sz="2000" dirty="0" smtClean="0"/>
            <a:t>содействие в учебно-методической деятельности учителей географии;</a:t>
          </a:r>
          <a:endParaRPr lang="ru-RU" sz="2000" dirty="0"/>
        </a:p>
      </dgm:t>
    </dgm:pt>
    <dgm:pt modelId="{DEA4B16A-58D8-4CC8-B7DE-077EA911EB64}" type="parTrans" cxnId="{519683F4-4E08-4225-989C-708CF72C63E6}">
      <dgm:prSet/>
      <dgm:spPr/>
      <dgm:t>
        <a:bodyPr/>
        <a:lstStyle/>
        <a:p>
          <a:endParaRPr lang="ru-RU"/>
        </a:p>
      </dgm:t>
    </dgm:pt>
    <dgm:pt modelId="{EA0DF01B-58EF-48BE-BC26-E3EBE93B1065}" type="sibTrans" cxnId="{519683F4-4E08-4225-989C-708CF72C63E6}">
      <dgm:prSet/>
      <dgm:spPr/>
      <dgm:t>
        <a:bodyPr/>
        <a:lstStyle/>
        <a:p>
          <a:endParaRPr lang="ru-RU"/>
        </a:p>
      </dgm:t>
    </dgm:pt>
    <dgm:pt modelId="{3FCD69F9-D1C5-4366-B8D2-ED60FB1BBB8E}">
      <dgm:prSet custT="1"/>
      <dgm:spPr/>
      <dgm:t>
        <a:bodyPr/>
        <a:lstStyle/>
        <a:p>
          <a:r>
            <a:rPr lang="ru-RU" sz="2000" dirty="0" smtClean="0"/>
            <a:t>консультирование и сотрудничество в разработке инновационных уроков, помощь творчески работающим учителям в подготовке материалов к изданию и издание учебно-методических и других материалов, содержащих инновации в области географического образования; </a:t>
          </a:r>
          <a:endParaRPr lang="ru-RU" sz="2000" dirty="0"/>
        </a:p>
      </dgm:t>
    </dgm:pt>
    <dgm:pt modelId="{364AD33A-A41D-442E-A81B-3703B4401F9D}" type="parTrans" cxnId="{07F156D3-7DC4-4F41-A20D-F02766444140}">
      <dgm:prSet/>
      <dgm:spPr/>
      <dgm:t>
        <a:bodyPr/>
        <a:lstStyle/>
        <a:p>
          <a:endParaRPr lang="ru-RU"/>
        </a:p>
      </dgm:t>
    </dgm:pt>
    <dgm:pt modelId="{42F263E7-2CB2-46A1-BFE9-EE77196BA9D4}" type="sibTrans" cxnId="{07F156D3-7DC4-4F41-A20D-F02766444140}">
      <dgm:prSet/>
      <dgm:spPr/>
      <dgm:t>
        <a:bodyPr/>
        <a:lstStyle/>
        <a:p>
          <a:endParaRPr lang="ru-RU"/>
        </a:p>
      </dgm:t>
    </dgm:pt>
    <dgm:pt modelId="{067C9A6F-AED5-4589-BEFF-CDB1764DF2D9}">
      <dgm:prSet custT="1"/>
      <dgm:spPr/>
      <dgm:t>
        <a:bodyPr/>
        <a:lstStyle/>
        <a:p>
          <a:r>
            <a:rPr lang="ru-RU" sz="1800" b="1" dirty="0" smtClean="0"/>
            <a:t>- </a:t>
          </a:r>
          <a:r>
            <a:rPr lang="ru-RU" sz="2000" b="1" dirty="0" smtClean="0">
              <a:solidFill>
                <a:schemeClr val="tx1"/>
              </a:solidFill>
            </a:rPr>
            <a:t>научно-исследовательское:</a:t>
          </a:r>
          <a:endParaRPr lang="ru-RU" sz="2000" dirty="0">
            <a:solidFill>
              <a:schemeClr val="tx1"/>
            </a:solidFill>
          </a:endParaRPr>
        </a:p>
      </dgm:t>
    </dgm:pt>
    <dgm:pt modelId="{F4145711-2D8D-41CE-A54D-4A9B823BCBD9}" type="parTrans" cxnId="{E63DB251-E76D-4889-ADA4-7CA44DC27942}">
      <dgm:prSet/>
      <dgm:spPr/>
      <dgm:t>
        <a:bodyPr/>
        <a:lstStyle/>
        <a:p>
          <a:endParaRPr lang="ru-RU"/>
        </a:p>
      </dgm:t>
    </dgm:pt>
    <dgm:pt modelId="{38EF470D-DA61-4C9F-A4DE-496D0DE7DEBF}" type="sibTrans" cxnId="{E63DB251-E76D-4889-ADA4-7CA44DC27942}">
      <dgm:prSet/>
      <dgm:spPr/>
      <dgm:t>
        <a:bodyPr/>
        <a:lstStyle/>
        <a:p>
          <a:endParaRPr lang="ru-RU"/>
        </a:p>
      </dgm:t>
    </dgm:pt>
    <dgm:pt modelId="{78A330EC-35D6-4B8F-B0F3-B0E1C09081E5}">
      <dgm:prSet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привлечение школьных учителей к методическим и географическим исследованиям;</a:t>
          </a:r>
          <a:endParaRPr lang="ru-RU" sz="2000" dirty="0">
            <a:solidFill>
              <a:schemeClr val="tx1"/>
            </a:solidFill>
          </a:endParaRPr>
        </a:p>
      </dgm:t>
    </dgm:pt>
    <dgm:pt modelId="{9CA8AD14-0034-400C-94B3-5F9EAAE99B14}" type="parTrans" cxnId="{55D94CED-46CE-4BBC-848D-A2FB50F6E21B}">
      <dgm:prSet/>
      <dgm:spPr/>
      <dgm:t>
        <a:bodyPr/>
        <a:lstStyle/>
        <a:p>
          <a:endParaRPr lang="ru-RU"/>
        </a:p>
      </dgm:t>
    </dgm:pt>
    <dgm:pt modelId="{5809165B-27AB-4A74-BC0F-45AA3B4B2B11}" type="sibTrans" cxnId="{55D94CED-46CE-4BBC-848D-A2FB50F6E21B}">
      <dgm:prSet/>
      <dgm:spPr/>
      <dgm:t>
        <a:bodyPr/>
        <a:lstStyle/>
        <a:p>
          <a:endParaRPr lang="ru-RU"/>
        </a:p>
      </dgm:t>
    </dgm:pt>
    <dgm:pt modelId="{2B538FA7-1E21-458E-B38C-29319A7315E4}">
      <dgm:prSet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создание экспериментальных площадок на базе общеобразовательных учреждений.</a:t>
          </a:r>
          <a:endParaRPr lang="ru-RU" sz="2000" dirty="0">
            <a:solidFill>
              <a:schemeClr val="tx1"/>
            </a:solidFill>
          </a:endParaRPr>
        </a:p>
      </dgm:t>
    </dgm:pt>
    <dgm:pt modelId="{8AA00512-387E-4145-AAC7-CD82D4927B58}" type="parTrans" cxnId="{92387476-AE9D-491D-B1C8-4DB0147D7AAA}">
      <dgm:prSet/>
      <dgm:spPr/>
      <dgm:t>
        <a:bodyPr/>
        <a:lstStyle/>
        <a:p>
          <a:endParaRPr lang="ru-RU"/>
        </a:p>
      </dgm:t>
    </dgm:pt>
    <dgm:pt modelId="{3C1F3C18-A26B-429C-9E33-15A74B176A5A}" type="sibTrans" cxnId="{92387476-AE9D-491D-B1C8-4DB0147D7AAA}">
      <dgm:prSet/>
      <dgm:spPr/>
      <dgm:t>
        <a:bodyPr/>
        <a:lstStyle/>
        <a:p>
          <a:endParaRPr lang="ru-RU"/>
        </a:p>
      </dgm:t>
    </dgm:pt>
    <dgm:pt modelId="{DECE1E4F-34CC-4ECF-A676-A2D2B25D889F}" type="pres">
      <dgm:prSet presAssocID="{B26D90FF-0B58-4C88-990B-0EDDFD3C103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F1DAAE-DBB1-465F-9D4B-96DF0101B95E}" type="pres">
      <dgm:prSet presAssocID="{7C8A5A4D-6714-4D5F-B15D-C3E7B464C503}" presName="node" presStyleLbl="node1" presStyleIdx="0" presStyleCnt="4" custScaleX="117883" custScaleY="122009" custLinFactNeighborX="-28924" custLinFactNeighborY="16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F35196-A074-45E8-BBAB-8E35826B15DE}" type="pres">
      <dgm:prSet presAssocID="{6ACA7EAA-0593-440D-94E1-7A8EF9D4DB8A}" presName="sibTrans" presStyleCnt="0"/>
      <dgm:spPr/>
    </dgm:pt>
    <dgm:pt modelId="{AD9320EB-327C-4D8E-8159-FA21827F6F63}" type="pres">
      <dgm:prSet presAssocID="{116E7713-D41E-4B92-8FF0-1855AE385597}" presName="node" presStyleLbl="node1" presStyleIdx="1" presStyleCnt="4" custScaleX="217941" custScaleY="140692" custLinFactNeighborX="-249" custLinFactNeighborY="108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184243-F1B0-4AA3-83A4-B5BE178F496A}" type="pres">
      <dgm:prSet presAssocID="{9E626CB0-B908-4CFB-8FF7-BE35CABA16E2}" presName="sibTrans" presStyleCnt="0"/>
      <dgm:spPr/>
    </dgm:pt>
    <dgm:pt modelId="{CE8F10AB-913A-4858-ACB3-9C0EB0B9F316}" type="pres">
      <dgm:prSet presAssocID="{9435FA57-9898-496C-8752-9F919DC700D1}" presName="node" presStyleLbl="node1" presStyleIdx="2" presStyleCnt="4" custScaleX="255992" custScaleY="271727" custLinFactNeighborX="1262" custLinFactNeighborY="40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3C9EA8-7F43-4786-8286-1052E5B3FFA6}" type="pres">
      <dgm:prSet presAssocID="{D0371989-B9BA-416C-95C2-503DD5AB8734}" presName="sibTrans" presStyleCnt="0"/>
      <dgm:spPr/>
    </dgm:pt>
    <dgm:pt modelId="{C0A4D66B-4734-4ACD-B480-327B92C04219}" type="pres">
      <dgm:prSet presAssocID="{067C9A6F-AED5-4589-BEFF-CDB1764DF2D9}" presName="node" presStyleLbl="node1" presStyleIdx="3" presStyleCnt="4" custScaleX="144767" custScaleY="310908" custLinFactNeighborX="2734" custLinFactNeighborY="-56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F156D3-7DC4-4F41-A20D-F02766444140}" srcId="{9435FA57-9898-496C-8752-9F919DC700D1}" destId="{3FCD69F9-D1C5-4366-B8D2-ED60FB1BBB8E}" srcOrd="1" destOrd="0" parTransId="{364AD33A-A41D-442E-A81B-3703B4401F9D}" sibTransId="{42F263E7-2CB2-46A1-BFE9-EE77196BA9D4}"/>
    <dgm:cxn modelId="{82CA0A26-662E-4A4A-AAA8-06BA41729D23}" type="presOf" srcId="{15292608-ED05-44C1-8A2E-606698DCD24E}" destId="{AD9320EB-327C-4D8E-8159-FA21827F6F63}" srcOrd="0" destOrd="2" presId="urn:microsoft.com/office/officeart/2005/8/layout/default#2"/>
    <dgm:cxn modelId="{386935B8-B391-447C-8341-D807E57CF135}" srcId="{B26D90FF-0B58-4C88-990B-0EDDFD3C1033}" destId="{116E7713-D41E-4B92-8FF0-1855AE385597}" srcOrd="1" destOrd="0" parTransId="{DD7C5216-679A-469E-9516-D51E994E8A4C}" sibTransId="{9E626CB0-B908-4CFB-8FF7-BE35CABA16E2}"/>
    <dgm:cxn modelId="{AE54F738-C6E5-42E3-BA09-4CDAD88FF3C0}" srcId="{B26D90FF-0B58-4C88-990B-0EDDFD3C1033}" destId="{9435FA57-9898-496C-8752-9F919DC700D1}" srcOrd="2" destOrd="0" parTransId="{2AC96FF8-6D37-4082-BE25-8E30F4E49716}" sibTransId="{D0371989-B9BA-416C-95C2-503DD5AB8734}"/>
    <dgm:cxn modelId="{55D94CED-46CE-4BBC-848D-A2FB50F6E21B}" srcId="{067C9A6F-AED5-4589-BEFF-CDB1764DF2D9}" destId="{78A330EC-35D6-4B8F-B0F3-B0E1C09081E5}" srcOrd="0" destOrd="0" parTransId="{9CA8AD14-0034-400C-94B3-5F9EAAE99B14}" sibTransId="{5809165B-27AB-4A74-BC0F-45AA3B4B2B11}"/>
    <dgm:cxn modelId="{92387476-AE9D-491D-B1C8-4DB0147D7AAA}" srcId="{067C9A6F-AED5-4589-BEFF-CDB1764DF2D9}" destId="{2B538FA7-1E21-458E-B38C-29319A7315E4}" srcOrd="1" destOrd="0" parTransId="{8AA00512-387E-4145-AAC7-CD82D4927B58}" sibTransId="{3C1F3C18-A26B-429C-9E33-15A74B176A5A}"/>
    <dgm:cxn modelId="{519683F4-4E08-4225-989C-708CF72C63E6}" srcId="{9435FA57-9898-496C-8752-9F919DC700D1}" destId="{45D3FEC5-DD9C-4DD9-AFD3-E0B12FE5B9C8}" srcOrd="0" destOrd="0" parTransId="{DEA4B16A-58D8-4CC8-B7DE-077EA911EB64}" sibTransId="{EA0DF01B-58EF-48BE-BC26-E3EBE93B1065}"/>
    <dgm:cxn modelId="{E63DB251-E76D-4889-ADA4-7CA44DC27942}" srcId="{B26D90FF-0B58-4C88-990B-0EDDFD3C1033}" destId="{067C9A6F-AED5-4589-BEFF-CDB1764DF2D9}" srcOrd="3" destOrd="0" parTransId="{F4145711-2D8D-41CE-A54D-4A9B823BCBD9}" sibTransId="{38EF470D-DA61-4C9F-A4DE-496D0DE7DEBF}"/>
    <dgm:cxn modelId="{C1D35D05-5C8C-4E65-BCFE-1727BDEF497F}" type="presOf" srcId="{116E7713-D41E-4B92-8FF0-1855AE385597}" destId="{AD9320EB-327C-4D8E-8159-FA21827F6F63}" srcOrd="0" destOrd="0" presId="urn:microsoft.com/office/officeart/2005/8/layout/default#2"/>
    <dgm:cxn modelId="{FA9DD289-FFCC-4E85-93A8-86B4EC736C97}" type="presOf" srcId="{7C8A5A4D-6714-4D5F-B15D-C3E7B464C503}" destId="{63F1DAAE-DBB1-465F-9D4B-96DF0101B95E}" srcOrd="0" destOrd="0" presId="urn:microsoft.com/office/officeart/2005/8/layout/default#2"/>
    <dgm:cxn modelId="{5547B68A-6BEB-40A8-AB11-A0C8FA83D7E4}" srcId="{B26D90FF-0B58-4C88-990B-0EDDFD3C1033}" destId="{7C8A5A4D-6714-4D5F-B15D-C3E7B464C503}" srcOrd="0" destOrd="0" parTransId="{EDF24E9E-515A-4BBD-860A-4EAEF526F614}" sibTransId="{6ACA7EAA-0593-440D-94E1-7A8EF9D4DB8A}"/>
    <dgm:cxn modelId="{C7442F14-869D-40C7-91C0-C9D9BFC72C21}" type="presOf" srcId="{2C0ADBBF-87B2-4D69-AE5E-0EEF2A345881}" destId="{AD9320EB-327C-4D8E-8159-FA21827F6F63}" srcOrd="0" destOrd="1" presId="urn:microsoft.com/office/officeart/2005/8/layout/default#2"/>
    <dgm:cxn modelId="{CFCED4FD-1B82-49F0-8E78-A1A533146B08}" srcId="{116E7713-D41E-4B92-8FF0-1855AE385597}" destId="{2C0ADBBF-87B2-4D69-AE5E-0EEF2A345881}" srcOrd="0" destOrd="0" parTransId="{298BEC37-9AE9-486B-B709-C639D7D4D472}" sibTransId="{75DB47DE-66BD-4FD3-93A5-434092169CA9}"/>
    <dgm:cxn modelId="{4FB7AF6B-5321-4614-A5F7-C3F877388B0F}" type="presOf" srcId="{2B538FA7-1E21-458E-B38C-29319A7315E4}" destId="{C0A4D66B-4734-4ACD-B480-327B92C04219}" srcOrd="0" destOrd="2" presId="urn:microsoft.com/office/officeart/2005/8/layout/default#2"/>
    <dgm:cxn modelId="{CE6F3431-FE2F-4AF5-9638-FB75B4D92525}" type="presOf" srcId="{067C9A6F-AED5-4589-BEFF-CDB1764DF2D9}" destId="{C0A4D66B-4734-4ACD-B480-327B92C04219}" srcOrd="0" destOrd="0" presId="urn:microsoft.com/office/officeart/2005/8/layout/default#2"/>
    <dgm:cxn modelId="{69AECE1C-3F3B-4FCB-A320-9B5EAA6355E6}" type="presOf" srcId="{78A330EC-35D6-4B8F-B0F3-B0E1C09081E5}" destId="{C0A4D66B-4734-4ACD-B480-327B92C04219}" srcOrd="0" destOrd="1" presId="urn:microsoft.com/office/officeart/2005/8/layout/default#2"/>
    <dgm:cxn modelId="{FA2F9FB7-0647-46AE-9B73-786A75B0F5AC}" srcId="{116E7713-D41E-4B92-8FF0-1855AE385597}" destId="{15292608-ED05-44C1-8A2E-606698DCD24E}" srcOrd="1" destOrd="0" parTransId="{A5B2A9FD-0ED1-4890-9454-5B5485B0E479}" sibTransId="{4BFFE89C-6D64-4D02-BEF3-B7B2F1E47D34}"/>
    <dgm:cxn modelId="{51F8BA94-19CD-4C2B-BBD0-FF4F7D26198F}" type="presOf" srcId="{45D3FEC5-DD9C-4DD9-AFD3-E0B12FE5B9C8}" destId="{CE8F10AB-913A-4858-ACB3-9C0EB0B9F316}" srcOrd="0" destOrd="1" presId="urn:microsoft.com/office/officeart/2005/8/layout/default#2"/>
    <dgm:cxn modelId="{C5B081DB-0C31-4C40-B319-690E1837C809}" type="presOf" srcId="{B26D90FF-0B58-4C88-990B-0EDDFD3C1033}" destId="{DECE1E4F-34CC-4ECF-A676-A2D2B25D889F}" srcOrd="0" destOrd="0" presId="urn:microsoft.com/office/officeart/2005/8/layout/default#2"/>
    <dgm:cxn modelId="{6B134487-CA68-43F6-8043-0088C845F264}" type="presOf" srcId="{9435FA57-9898-496C-8752-9F919DC700D1}" destId="{CE8F10AB-913A-4858-ACB3-9C0EB0B9F316}" srcOrd="0" destOrd="0" presId="urn:microsoft.com/office/officeart/2005/8/layout/default#2"/>
    <dgm:cxn modelId="{1DC3A2F2-E71B-4886-8844-D5E85CFB28EE}" type="presOf" srcId="{3FCD69F9-D1C5-4366-B8D2-ED60FB1BBB8E}" destId="{CE8F10AB-913A-4858-ACB3-9C0EB0B9F316}" srcOrd="0" destOrd="2" presId="urn:microsoft.com/office/officeart/2005/8/layout/default#2"/>
    <dgm:cxn modelId="{82672239-C72F-46D3-93F9-D758BF9D5A63}" type="presParOf" srcId="{DECE1E4F-34CC-4ECF-A676-A2D2B25D889F}" destId="{63F1DAAE-DBB1-465F-9D4B-96DF0101B95E}" srcOrd="0" destOrd="0" presId="urn:microsoft.com/office/officeart/2005/8/layout/default#2"/>
    <dgm:cxn modelId="{5A6A9C98-6270-4198-BF0A-8AE0DA7198DE}" type="presParOf" srcId="{DECE1E4F-34CC-4ECF-A676-A2D2B25D889F}" destId="{C7F35196-A074-45E8-BBAB-8E35826B15DE}" srcOrd="1" destOrd="0" presId="urn:microsoft.com/office/officeart/2005/8/layout/default#2"/>
    <dgm:cxn modelId="{298DB7C3-8E98-498D-9C6D-B7E13CED4D90}" type="presParOf" srcId="{DECE1E4F-34CC-4ECF-A676-A2D2B25D889F}" destId="{AD9320EB-327C-4D8E-8159-FA21827F6F63}" srcOrd="2" destOrd="0" presId="urn:microsoft.com/office/officeart/2005/8/layout/default#2"/>
    <dgm:cxn modelId="{9265BBE1-F432-4759-BFBC-A65BAFE4792F}" type="presParOf" srcId="{DECE1E4F-34CC-4ECF-A676-A2D2B25D889F}" destId="{89184243-F1B0-4AA3-83A4-B5BE178F496A}" srcOrd="3" destOrd="0" presId="urn:microsoft.com/office/officeart/2005/8/layout/default#2"/>
    <dgm:cxn modelId="{6188C576-E20F-4280-8EF0-D4B437A7664C}" type="presParOf" srcId="{DECE1E4F-34CC-4ECF-A676-A2D2B25D889F}" destId="{CE8F10AB-913A-4858-ACB3-9C0EB0B9F316}" srcOrd="4" destOrd="0" presId="urn:microsoft.com/office/officeart/2005/8/layout/default#2"/>
    <dgm:cxn modelId="{DD707E46-825E-4A0B-8861-3A4FFE3BE7EF}" type="presParOf" srcId="{DECE1E4F-34CC-4ECF-A676-A2D2B25D889F}" destId="{F63C9EA8-7F43-4786-8286-1052E5B3FFA6}" srcOrd="5" destOrd="0" presId="urn:microsoft.com/office/officeart/2005/8/layout/default#2"/>
    <dgm:cxn modelId="{CB340BDB-4AB8-4B23-8C02-E733628B26FE}" type="presParOf" srcId="{DECE1E4F-34CC-4ECF-A676-A2D2B25D889F}" destId="{C0A4D66B-4734-4ACD-B480-327B92C04219}" srcOrd="6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9F957D-B49D-435E-9B09-04E7E32A2A7D}">
      <dsp:nvSpPr>
        <dsp:cNvPr id="0" name=""/>
        <dsp:cNvSpPr/>
      </dsp:nvSpPr>
      <dsp:spPr>
        <a:xfrm>
          <a:off x="0" y="28803"/>
          <a:ext cx="8784976" cy="527098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just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Консолидация </a:t>
          </a:r>
          <a:r>
            <a:rPr lang="ru-RU" sz="3500" kern="1200" dirty="0"/>
            <a:t>сил учителей географии для повышения их профессиональной квалификации, повышения уровня географического образования школьников в направлении его </a:t>
          </a:r>
          <a:r>
            <a:rPr lang="ru-RU" sz="3500" kern="1200" dirty="0" err="1"/>
            <a:t>гуманизации</a:t>
          </a:r>
          <a:r>
            <a:rPr lang="ru-RU" sz="3500" kern="1200" dirty="0"/>
            <a:t>, </a:t>
          </a:r>
          <a:r>
            <a:rPr lang="ru-RU" sz="3500" kern="1200" dirty="0" err="1"/>
            <a:t>гуманитаризации</a:t>
          </a:r>
          <a:r>
            <a:rPr lang="ru-RU" sz="3500" kern="1200" dirty="0"/>
            <a:t>, воспитания молодежи в духе приоритета общечеловеческих ценностей, интернационализма, любви к Родине, обеспечения социальной и правовой защиты учителей.</a:t>
          </a:r>
        </a:p>
      </dsp:txBody>
      <dsp:txXfrm>
        <a:off x="0" y="28803"/>
        <a:ext cx="8784976" cy="52709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F1DAAE-DBB1-465F-9D4B-96DF0101B95E}">
      <dsp:nvSpPr>
        <dsp:cNvPr id="0" name=""/>
        <dsp:cNvSpPr/>
      </dsp:nvSpPr>
      <dsp:spPr>
        <a:xfrm>
          <a:off x="262701" y="136208"/>
          <a:ext cx="2412016" cy="149786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Деятельность Ассоциации включает в себя следующие направления</a:t>
          </a:r>
          <a:r>
            <a:rPr lang="ru-RU" sz="1300" b="1" kern="1200" dirty="0" smtClean="0"/>
            <a:t>: </a:t>
          </a:r>
          <a:endParaRPr lang="ru-RU" sz="1300" kern="1200" dirty="0"/>
        </a:p>
      </dsp:txBody>
      <dsp:txXfrm>
        <a:off x="262701" y="136208"/>
        <a:ext cx="2412016" cy="1497863"/>
      </dsp:txXfrm>
    </dsp:sp>
    <dsp:sp modelId="{AD9320EB-327C-4D8E-8159-FA21827F6F63}">
      <dsp:nvSpPr>
        <dsp:cNvPr id="0" name=""/>
        <dsp:cNvSpPr/>
      </dsp:nvSpPr>
      <dsp:spPr>
        <a:xfrm>
          <a:off x="3466050" y="135306"/>
          <a:ext cx="4459312" cy="172722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</a:rPr>
            <a:t>-</a:t>
          </a:r>
          <a:r>
            <a:rPr lang="ru-RU" sz="1800" b="1" kern="1200" dirty="0" smtClean="0">
              <a:solidFill>
                <a:schemeClr val="tx1"/>
              </a:solidFill>
            </a:rPr>
            <a:t>образовательно-информационное:</a:t>
          </a:r>
          <a:endParaRPr lang="ru-RU" sz="1800" b="1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tx1"/>
              </a:solidFill>
            </a:rPr>
            <a:t>развитие профессиональной компетентности учителей географии;</a:t>
          </a:r>
          <a:endParaRPr lang="ru-RU" sz="1800" b="1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tx1"/>
              </a:solidFill>
            </a:rPr>
            <a:t>повышение уровня географического образования учащихся; 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3466050" y="135306"/>
        <a:ext cx="4459312" cy="1727227"/>
      </dsp:txXfrm>
    </dsp:sp>
    <dsp:sp modelId="{CE8F10AB-913A-4858-ACB3-9C0EB0B9F316}">
      <dsp:nvSpPr>
        <dsp:cNvPr id="0" name=""/>
        <dsp:cNvSpPr/>
      </dsp:nvSpPr>
      <dsp:spPr>
        <a:xfrm>
          <a:off x="216019" y="2223543"/>
          <a:ext cx="5237878" cy="33359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- </a:t>
          </a:r>
          <a:r>
            <a:rPr lang="ru-RU" sz="2000" b="1" kern="1200" dirty="0" smtClean="0"/>
            <a:t>научно-методическое: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содействие в учебно-методической деятельности учителей географии;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консультирование и сотрудничество в разработке инновационных уроков, помощь творчески работающим учителям в подготовке материалов к изданию и издание учебно-методических и других материалов, содержащих инновации в области географического образования; </a:t>
          </a:r>
          <a:endParaRPr lang="ru-RU" sz="2000" kern="1200" dirty="0"/>
        </a:p>
      </dsp:txBody>
      <dsp:txXfrm>
        <a:off x="216019" y="2223543"/>
        <a:ext cx="5237878" cy="3335900"/>
      </dsp:txXfrm>
    </dsp:sp>
    <dsp:sp modelId="{C0A4D66B-4734-4ACD-B480-327B92C04219}">
      <dsp:nvSpPr>
        <dsp:cNvPr id="0" name=""/>
        <dsp:cNvSpPr/>
      </dsp:nvSpPr>
      <dsp:spPr>
        <a:xfrm>
          <a:off x="5688627" y="1863500"/>
          <a:ext cx="2962092" cy="381691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- </a:t>
          </a:r>
          <a:r>
            <a:rPr lang="ru-RU" sz="2000" b="1" kern="1200" dirty="0" smtClean="0">
              <a:solidFill>
                <a:schemeClr val="tx1"/>
              </a:solidFill>
            </a:rPr>
            <a:t>научно-исследовательское:</a:t>
          </a:r>
          <a:endParaRPr lang="ru-RU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</a:rPr>
            <a:t>привлечение школьных учителей к методическим и географическим исследованиям;</a:t>
          </a:r>
          <a:endParaRPr lang="ru-RU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</a:rPr>
            <a:t>создание экспериментальных площадок на базе общеобразовательных учреждений.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5688627" y="1863500"/>
        <a:ext cx="2962092" cy="38169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D9574-C409-4E25-BAC8-C4452B7BF775}" type="datetimeFigureOut">
              <a:rPr lang="ru-RU" smtClean="0"/>
              <a:pPr/>
              <a:t>22.08.2018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0E1C7-1ED4-4D41-8773-C527150BB9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997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E1C7-1ED4-4D41-8773-C527150BB94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545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реализации информационно-методического сопровождения деятельности общественно-профессиональных сообществ (предметных ассоциаций) при реализации ФГОС общего образования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E1C7-1ED4-4D41-8773-C527150BB94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458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реализации информационно-методического сопровождения деятельности общественно-профессиональных сообществ (предметных ассоциаций) при реализации ФГОС общего образования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E1C7-1ED4-4D41-8773-C527150BB94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211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E1C7-1ED4-4D41-8773-C527150BB94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215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E1C7-1ED4-4D41-8773-C527150BB94D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233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38A71-888F-4098-B8DB-4F0926576AD1}" type="datetime1">
              <a:rPr lang="ru-RU" smtClean="0"/>
              <a:pPr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294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AF0F-6D33-4259-B650-5888ADBCE3ED}" type="datetime1">
              <a:rPr lang="ru-RU" smtClean="0"/>
              <a:pPr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682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CA5E-E9D1-4896-B736-923C9AE4F3DD}" type="datetime1">
              <a:rPr lang="ru-RU" smtClean="0"/>
              <a:pPr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399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485C2-57DA-45DB-94CA-EE71E5425662}" type="datetime1">
              <a:rPr lang="ru-RU" smtClean="0"/>
              <a:pPr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19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9397-B3EF-4FC0-8B6C-411CDF5F70FE}" type="datetime1">
              <a:rPr lang="ru-RU" smtClean="0"/>
              <a:pPr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989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9D0CB-26BF-4C85-9DEC-BE9CBA1139C8}" type="datetime1">
              <a:rPr lang="ru-RU" smtClean="0"/>
              <a:pPr/>
              <a:t>22.08.2018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951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1029E-1AC1-440D-AABE-0A17D73E2682}" type="datetime1">
              <a:rPr lang="ru-RU" smtClean="0"/>
              <a:pPr/>
              <a:t>22.08.2018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06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A11CC-09E3-451B-8942-329794FEDDDE}" type="datetime1">
              <a:rPr lang="ru-RU" smtClean="0"/>
              <a:pPr/>
              <a:t>22.08.2018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079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A908A-4DBE-43EB-AE27-84AF36FDF416}" type="datetime1">
              <a:rPr lang="ru-RU" smtClean="0"/>
              <a:pPr/>
              <a:t>22.08.2018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224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57D38-253A-41B7-B3FF-1D8184EFBAA1}" type="datetime1">
              <a:rPr lang="ru-RU" smtClean="0"/>
              <a:pPr/>
              <a:t>22.08.2018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345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5AC3-DDA7-4C16-9728-264BA456410B}" type="datetime1">
              <a:rPr lang="ru-RU" smtClean="0"/>
              <a:pPr/>
              <a:t>22.08.2018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07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89C51-E247-4B20-BA87-7C4739B8CD06}" type="datetime1">
              <a:rPr lang="ru-RU" smtClean="0"/>
              <a:pPr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B9D09-C74D-4F7A-A3BD-940A6A18E4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947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6" Type="http://schemas.openxmlformats.org/officeDocument/2006/relationships/hyperlink" Target="http://www.google.ru/url?sa=i&amp;rct=j&amp;q=&amp;esrc=s&amp;frm=1&amp;source=images&amp;cd=&amp;cad=rja&amp;uact=8&amp;ved=0CAcQjRxqFQoTCOCLpqHVq8cCFaSHcgodGb8BoQ&amp;url=http://futopax.0zed.com/?c=raznie-fotki&amp;p=103&amp;ei=_H3PVeCdLKSPygOZ_oaICg&amp;bvm=bv.99804247,d.bGQ&amp;psig=AFQjCNHVRXU2ykh7o8exqjQdiUXp9EUOpQ&amp;ust=1439747914526821" TargetMode="External"/><Relationship Id="rId5" Type="http://schemas.openxmlformats.org/officeDocument/2006/relationships/image" Target="../media/image37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ru/url?sa=i&amp;rct=j&amp;q=&amp;esrc=s&amp;frm=1&amp;source=images&amp;cd=&amp;cad=rja&amp;uact=8&amp;ved=0CAcQjRxqFQoTCMjPhufgq8cCFeumcgodeigKdg&amp;url=http://rp-california.ru/forum/index.php?/topic/8174-faqcrp-%D0%BA%D0%B0%D0%BA-%D1%83%D1%81%D1%82%D1%80%D0%BE%D0%B8%D1%82%D1%8C%D1%81%D1%8F-%D0%BD%D0%B0-%D1%80%D0%B0%D0%B1%D0%BE%D1%82%D1%83-%D0%B2-%D0%B3%D0%BE%D1%81%D0%BE%D1%80%D0%B3%D0%B0%D0%BD%D0%B8%D0%B7%D0%B0%D1%86%D0%B8%D1%8E/&amp;ei=F4rPVYjoMOvNygP60KiwBw&amp;bvm=bv.99804247,d.bGQ&amp;psig=AFQjCNFDpHR7sR3HC6UEeDmDOWCDi6cONQ&amp;ust=1439750668580329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ru/url?sa=i&amp;rct=j&amp;q=&amp;esrc=s&amp;frm=1&amp;source=images&amp;cd=&amp;cad=rja&amp;uact=8&amp;ved=0CAcQjRxqFQoTCIn43qzgq8cCFWIscgodtfICSg&amp;url=http://penoizolmo.ru/chasto-zadavaemye-voprosy&amp;ei=nYnPVcm1H-LYyAO15YvQBA&amp;bvm=bv.99804247,d.bGQ&amp;psig=AFQjCNFDpHR7sR3HC6UEeDmDOWCDi6cONQ&amp;ust=1439750668580329" TargetMode="External"/><Relationship Id="rId5" Type="http://schemas.openxmlformats.org/officeDocument/2006/relationships/image" Target="../media/image39.jpeg"/><Relationship Id="rId4" Type="http://schemas.openxmlformats.org/officeDocument/2006/relationships/hyperlink" Target="http://www.google.ru/url?sa=i&amp;rct=j&amp;q=&amp;esrc=s&amp;frm=1&amp;source=images&amp;cd=&amp;cad=rja&amp;uact=8&amp;ved=0CAcQjRxqFQoTCJ6n_svfq8cCFSF3cgodzeYDKQ&amp;url=http://tourdom-travel.ru/intervyu-s-ekspertom-v-oblasti-turizma/&amp;ei=0ojPVZ72JKHuyQPNzY_IAg&amp;bvm=bv.99804247,d.bGQ&amp;psig=AFQjCNFDpHR7sR3HC6UEeDmDOWCDi6cONQ&amp;ust=1439750668580329" TargetMode="External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2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.jpe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notesSlide" Target="../notesSlides/notesSlide3.xml"/><Relationship Id="rId7" Type="http://schemas.openxmlformats.org/officeDocument/2006/relationships/diagramQuickStyle" Target="../diagrams/quickStyl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.jpeg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flipH="1">
            <a:off x="1691680" y="263525"/>
            <a:ext cx="699512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 новым учебным годом!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60" y="3140968"/>
            <a:ext cx="4797968" cy="35969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2355761"/>
            <a:ext cx="5761219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30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200800" cy="101297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ДЕЯТЕЛЬНОСТИ</a:t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</a:rPr>
              <a:t>10 февраля 2018 г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412776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устная олимпиада «Томские Афины» по предметам естественно – математического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цикла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базе МАОУ «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Кафтанчиковская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СОШ» Томского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района)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449" y="1407066"/>
            <a:ext cx="3788985" cy="25259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4091604"/>
            <a:ext cx="3963710" cy="2642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8721" y="4090432"/>
            <a:ext cx="3960440" cy="264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22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200800" cy="101297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ДЕЯТЕЛЬНОСТИ</a:t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</a:rPr>
              <a:t>23-25 февраля 2018 г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30660" y="1609507"/>
            <a:ext cx="4248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Поездка учителей по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«Золотому кольцу Томской области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863975"/>
            <a:ext cx="4305300" cy="2857500"/>
          </a:xfrm>
          <a:prstGeom prst="rect">
            <a:avLst/>
          </a:prstGeom>
        </p:spPr>
      </p:pic>
      <p:pic>
        <p:nvPicPr>
          <p:cNvPr id="6146" name="Picture 2" descr="https://toipkro.ru/content/files/images/podrazdelenie/emo/DSC_18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35941"/>
            <a:ext cx="4357977" cy="28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886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200800" cy="101297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ДЕЯТЕЛЬНОСТИ</a:t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</a:rPr>
              <a:t>28 февраля - 2 марта 2018 г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484784"/>
            <a:ext cx="49320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КПК «Система </a:t>
            </a:r>
            <a:r>
              <a:rPr lang="ru-RU" sz="3600" b="1" dirty="0">
                <a:solidFill>
                  <a:srgbClr val="C00000"/>
                </a:solidFill>
              </a:rPr>
              <a:t>подготовки обучающихся к ОГЭ и ЕГЭ по географии»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989" y="1272749"/>
            <a:ext cx="3737933" cy="2803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4094904"/>
            <a:ext cx="3960440" cy="26402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960" y="4109144"/>
            <a:ext cx="3483108" cy="261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07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200800" cy="101297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ДЕЯТЕЛЬНОСТИ</a:t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</a:rPr>
              <a:t>2 июня 2018 г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384244"/>
            <a:ext cx="48988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Летняя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географическая школа «Летний полевой практикум»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776" y="1098354"/>
            <a:ext cx="3810000" cy="2857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2898" b="10103"/>
          <a:stretch/>
        </p:blipFill>
        <p:spPr>
          <a:xfrm>
            <a:off x="30419" y="3670136"/>
            <a:ext cx="4994297" cy="30764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7491" y="4138484"/>
            <a:ext cx="3909101" cy="260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93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416824" cy="101297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ru-RU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ДЕЯТЕЛЬНОСТИ</a:t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2700" b="1" dirty="0">
                <a:solidFill>
                  <a:srgbClr val="002060"/>
                </a:solidFill>
              </a:rPr>
              <a:t>встреча школьников с Великими путешественниками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863975"/>
            <a:ext cx="4295775" cy="2857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9512" y="1409061"/>
            <a:ext cx="450661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февраля 2018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 в г. Северск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февраля в г. Асино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марта 2018 г. в лицее №1 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А.С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Пушкина г. Томска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3835435"/>
            <a:ext cx="4326947" cy="28860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1108" y="1274258"/>
            <a:ext cx="4303330" cy="241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38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416824" cy="101297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ru-RU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ДЕЯТЕЛЬНОСТИ</a:t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марта 2018 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412776"/>
            <a:ext cx="50405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Семинар </a:t>
            </a:r>
            <a:r>
              <a:rPr lang="ru-RU" sz="2800" b="1" dirty="0">
                <a:solidFill>
                  <a:srgbClr val="C00000"/>
                </a:solidFill>
              </a:rPr>
              <a:t>«</a:t>
            </a:r>
            <a:r>
              <a:rPr lang="ru-RU" sz="2800" b="1" dirty="0" err="1">
                <a:solidFill>
                  <a:srgbClr val="C00000"/>
                </a:solidFill>
              </a:rPr>
              <a:t>Метакогнитивные</a:t>
            </a:r>
            <a:r>
              <a:rPr lang="ru-RU" sz="2800" b="1" dirty="0">
                <a:solidFill>
                  <a:srgbClr val="C00000"/>
                </a:solidFill>
              </a:rPr>
              <a:t> технологии современного урока</a:t>
            </a:r>
            <a:r>
              <a:rPr lang="ru-RU" sz="2800" b="1" dirty="0" smtClean="0">
                <a:solidFill>
                  <a:srgbClr val="C00000"/>
                </a:solidFill>
              </a:rPr>
              <a:t>»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(МАОУ «</a:t>
            </a:r>
            <a:r>
              <a:rPr lang="ru-RU" sz="2800" b="1" dirty="0" err="1" smtClean="0">
                <a:solidFill>
                  <a:srgbClr val="C00000"/>
                </a:solidFill>
              </a:rPr>
              <a:t>Зональненская</a:t>
            </a:r>
            <a:r>
              <a:rPr lang="ru-RU" sz="2800" b="1" dirty="0" smtClean="0">
                <a:solidFill>
                  <a:srgbClr val="C00000"/>
                </a:solidFill>
              </a:rPr>
              <a:t> СОШ»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071" y="1314385"/>
            <a:ext cx="3955695" cy="29667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3269581"/>
            <a:ext cx="4784559" cy="358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77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416824" cy="101297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ru-RU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ДЕЯТЕЛЬНОСТИ</a:t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dirty="0">
                <a:latin typeface="Open Sans"/>
              </a:rPr>
              <a:t>27 марта 2018 </a:t>
            </a:r>
            <a:r>
              <a:rPr lang="ru-RU" dirty="0" smtClean="0">
                <a:latin typeface="Open Sans"/>
              </a:rPr>
              <a:t>года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87647" y="1108351"/>
            <a:ext cx="4572000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«Современные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технологии» </a:t>
            </a:r>
            <a:endParaRPr lang="ru-RU" sz="3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(МАОУ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 №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37)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35" y="3863975"/>
            <a:ext cx="5076825" cy="2857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1402718"/>
            <a:ext cx="4243329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96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416824" cy="101297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ru-RU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ДЕЯТЕЛЬНОСТИ</a:t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b="1" dirty="0"/>
              <a:t>28 марта 2018 года</a:t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199332"/>
            <a:ext cx="495889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научно-практическая конференция 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«Введение и реализация ФГОС 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общеобразовательных организациях Томской области средствами УМК»</a:t>
            </a:r>
          </a:p>
          <a:p>
            <a:endParaRPr lang="ru-RU" sz="2400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242" y="1256184"/>
            <a:ext cx="4264848" cy="2843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3590449"/>
            <a:ext cx="4722689" cy="314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112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5506"/>
            <a:ext cx="7416824" cy="101297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ru-RU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ПЛАНИРОВАНИЕ НА 2018-2019 УЧ. ГОД</a:t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5566" y="1196752"/>
            <a:ext cx="8784976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</a:rPr>
              <a:t>28-29 августа </a:t>
            </a:r>
            <a:r>
              <a:rPr lang="ru-RU" sz="2600" b="1" dirty="0" smtClean="0">
                <a:solidFill>
                  <a:srgbClr val="C00000"/>
                </a:solidFill>
              </a:rPr>
              <a:t>Региональная </a:t>
            </a:r>
            <a:r>
              <a:rPr lang="ru-RU" sz="2600" b="1" dirty="0">
                <a:solidFill>
                  <a:srgbClr val="C00000"/>
                </a:solidFill>
              </a:rPr>
              <a:t>олимпиада для учителей в области географического </a:t>
            </a:r>
            <a:r>
              <a:rPr lang="ru-RU" sz="2600" b="1" dirty="0" smtClean="0">
                <a:solidFill>
                  <a:srgbClr val="C00000"/>
                </a:solidFill>
              </a:rPr>
              <a:t>образования</a:t>
            </a:r>
          </a:p>
          <a:p>
            <a:pPr algn="just"/>
            <a:r>
              <a:rPr lang="ru-RU" sz="2600" b="1" dirty="0" smtClean="0">
                <a:solidFill>
                  <a:srgbClr val="002060"/>
                </a:solidFill>
              </a:rPr>
              <a:t>До </a:t>
            </a:r>
            <a:r>
              <a:rPr lang="ru-RU" sz="2600" b="1" dirty="0">
                <a:solidFill>
                  <a:srgbClr val="002060"/>
                </a:solidFill>
              </a:rPr>
              <a:t>28 сентября </a:t>
            </a:r>
            <a:r>
              <a:rPr lang="ru-RU" sz="2600" b="1" dirty="0">
                <a:solidFill>
                  <a:srgbClr val="C00000"/>
                </a:solidFill>
              </a:rPr>
              <a:t>Премия Русского географического общества – </a:t>
            </a:r>
            <a:r>
              <a:rPr lang="ru-RU" sz="2600" b="1" dirty="0" smtClean="0">
                <a:solidFill>
                  <a:srgbClr val="C00000"/>
                </a:solidFill>
              </a:rPr>
              <a:t>2018</a:t>
            </a:r>
          </a:p>
          <a:p>
            <a:pPr algn="just"/>
            <a:r>
              <a:rPr lang="ru-RU" sz="2600" b="1" dirty="0" smtClean="0">
                <a:solidFill>
                  <a:srgbClr val="002060"/>
                </a:solidFill>
              </a:rPr>
              <a:t>До 30 сентября </a:t>
            </a:r>
            <a:r>
              <a:rPr lang="ru-RU" sz="2600" b="1" dirty="0" smtClean="0">
                <a:solidFill>
                  <a:srgbClr val="C00000"/>
                </a:solidFill>
              </a:rPr>
              <a:t>Проект «Познаем Сибирь, Россию и мир с РГО»</a:t>
            </a:r>
          </a:p>
          <a:p>
            <a:pPr algn="just"/>
            <a:r>
              <a:rPr lang="ru-RU" sz="2600" b="1" dirty="0" smtClean="0">
                <a:solidFill>
                  <a:srgbClr val="002060"/>
                </a:solidFill>
              </a:rPr>
              <a:t>13 </a:t>
            </a:r>
            <a:r>
              <a:rPr lang="ru-RU" sz="2600" b="1" dirty="0" smtClean="0">
                <a:solidFill>
                  <a:srgbClr val="002060"/>
                </a:solidFill>
              </a:rPr>
              <a:t>– </a:t>
            </a:r>
            <a:r>
              <a:rPr lang="ru-RU" sz="2600" b="1" dirty="0" smtClean="0">
                <a:solidFill>
                  <a:srgbClr val="002060"/>
                </a:solidFill>
              </a:rPr>
              <a:t>15 </a:t>
            </a:r>
            <a:r>
              <a:rPr lang="ru-RU" sz="2600" b="1" dirty="0" smtClean="0">
                <a:solidFill>
                  <a:srgbClr val="002060"/>
                </a:solidFill>
              </a:rPr>
              <a:t>сентября </a:t>
            </a:r>
            <a:r>
              <a:rPr lang="ru-RU" sz="2600" b="1" dirty="0" smtClean="0">
                <a:solidFill>
                  <a:srgbClr val="C00000"/>
                </a:solidFill>
              </a:rPr>
              <a:t>Фестиваль Томского отделения РГО</a:t>
            </a:r>
          </a:p>
          <a:p>
            <a:r>
              <a:rPr lang="ru-RU" sz="2600" b="1" dirty="0" smtClean="0">
                <a:solidFill>
                  <a:srgbClr val="002060"/>
                </a:solidFill>
              </a:rPr>
              <a:t>12 октября </a:t>
            </a:r>
            <a:r>
              <a:rPr lang="ru-RU" sz="2600" b="1" dirty="0" smtClean="0">
                <a:solidFill>
                  <a:srgbClr val="C00000"/>
                </a:solidFill>
              </a:rPr>
              <a:t>Региональная </a:t>
            </a:r>
            <a:r>
              <a:rPr lang="ru-RU" sz="2600" b="1" dirty="0" err="1">
                <a:solidFill>
                  <a:srgbClr val="C00000"/>
                </a:solidFill>
              </a:rPr>
              <a:t>компетентностная</a:t>
            </a:r>
            <a:r>
              <a:rPr lang="ru-RU" sz="2600" b="1" dirty="0">
                <a:solidFill>
                  <a:srgbClr val="C00000"/>
                </a:solidFill>
              </a:rPr>
              <a:t> олимпиада для </a:t>
            </a:r>
            <a:r>
              <a:rPr lang="ru-RU" sz="2600" b="1">
                <a:solidFill>
                  <a:srgbClr val="C00000"/>
                </a:solidFill>
              </a:rPr>
              <a:t>учащихся </a:t>
            </a:r>
            <a:r>
              <a:rPr lang="ru-RU" sz="2600" b="1" smtClean="0">
                <a:solidFill>
                  <a:srgbClr val="C00000"/>
                </a:solidFill>
              </a:rPr>
              <a:t>6-7-х, 8-9-х </a:t>
            </a:r>
            <a:r>
              <a:rPr lang="ru-RU" sz="2600" b="1" dirty="0">
                <a:solidFill>
                  <a:srgbClr val="C00000"/>
                </a:solidFill>
              </a:rPr>
              <a:t>классов</a:t>
            </a:r>
            <a:endParaRPr lang="ru-RU" sz="2600" b="1" dirty="0" smtClean="0">
              <a:solidFill>
                <a:srgbClr val="C00000"/>
              </a:solidFill>
            </a:endParaRPr>
          </a:p>
          <a:p>
            <a:pPr algn="just"/>
            <a:r>
              <a:rPr lang="ru-RU" sz="2600" b="1" dirty="0" smtClean="0">
                <a:solidFill>
                  <a:srgbClr val="002060"/>
                </a:solidFill>
              </a:rPr>
              <a:t>Октябрь</a:t>
            </a:r>
            <a:r>
              <a:rPr lang="ru-RU" sz="2600" b="1" dirty="0" smtClean="0">
                <a:solidFill>
                  <a:srgbClr val="C00000"/>
                </a:solidFill>
              </a:rPr>
              <a:t> Географический образовательный </a:t>
            </a:r>
            <a:r>
              <a:rPr lang="ru-RU" sz="2600" b="1" dirty="0" err="1" smtClean="0">
                <a:solidFill>
                  <a:srgbClr val="C00000"/>
                </a:solidFill>
              </a:rPr>
              <a:t>квест</a:t>
            </a:r>
            <a:r>
              <a:rPr lang="ru-RU" sz="2600" b="1" dirty="0" smtClean="0">
                <a:solidFill>
                  <a:srgbClr val="C00000"/>
                </a:solidFill>
              </a:rPr>
              <a:t> для учащихся 10-11 классов</a:t>
            </a:r>
          </a:p>
          <a:p>
            <a:r>
              <a:rPr lang="ru-RU" sz="2600" b="1" dirty="0">
                <a:solidFill>
                  <a:srgbClr val="002060"/>
                </a:solidFill>
              </a:rPr>
              <a:t>1 - 3 ноября </a:t>
            </a:r>
            <a:r>
              <a:rPr lang="ru-RU" sz="2600" b="1" dirty="0">
                <a:solidFill>
                  <a:srgbClr val="C00000"/>
                </a:solidFill>
              </a:rPr>
              <a:t>Всероссийский форум образовательных практик</a:t>
            </a:r>
            <a:endParaRPr lang="ru-RU" sz="2600" b="1" dirty="0" smtClean="0">
              <a:solidFill>
                <a:srgbClr val="C00000"/>
              </a:solidFill>
            </a:endParaRPr>
          </a:p>
          <a:p>
            <a:pPr algn="just"/>
            <a:r>
              <a:rPr lang="ru-RU" sz="2600" b="1" dirty="0" smtClean="0">
                <a:solidFill>
                  <a:srgbClr val="002060"/>
                </a:solidFill>
              </a:rPr>
              <a:t>11 </a:t>
            </a:r>
            <a:r>
              <a:rPr lang="ru-RU" sz="2600" b="1" dirty="0">
                <a:solidFill>
                  <a:srgbClr val="002060"/>
                </a:solidFill>
              </a:rPr>
              <a:t>ноября 2018 г </a:t>
            </a:r>
            <a:r>
              <a:rPr lang="ru-RU" sz="2600" b="1" dirty="0" smtClean="0">
                <a:solidFill>
                  <a:srgbClr val="C00000"/>
                </a:solidFill>
              </a:rPr>
              <a:t>Всероссийский географический диктант</a:t>
            </a:r>
          </a:p>
          <a:p>
            <a:endParaRPr lang="ru-RU" sz="2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728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3152"/>
            <a:ext cx="7560840" cy="863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altLang="ru-RU" sz="24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ДЕЯТЕЛЬНОСТИ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2896"/>
            <a:ext cx="335280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7" descr="http://agilerussia.ru/wp-content/uploads/2012/01/gears_id504648_size430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113" y="2204864"/>
            <a:ext cx="37623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512096" y="1268760"/>
            <a:ext cx="23042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ФГОС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Нашивка 2"/>
          <p:cNvSpPr/>
          <p:nvPr/>
        </p:nvSpPr>
        <p:spPr>
          <a:xfrm>
            <a:off x="4427984" y="3501008"/>
            <a:ext cx="648072" cy="172819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131840" y="5805264"/>
            <a:ext cx="406311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РЕЗУЛЬТАТ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1395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221088"/>
            <a:ext cx="3024336" cy="175260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defRPr/>
            </a:pPr>
            <a:r>
              <a:rPr lang="ru-RU" sz="2600" b="1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Негодина Инна Сергеевна , </a:t>
            </a:r>
          </a:p>
          <a:p>
            <a:pPr lvl="0">
              <a:spcBef>
                <a:spcPts val="0"/>
              </a:spcBef>
              <a:defRPr/>
            </a:pPr>
            <a:r>
              <a:rPr lang="ru-RU" sz="2000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000" dirty="0" smtClean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редседатель ассоциации</a:t>
            </a:r>
          </a:p>
          <a:p>
            <a:pPr lvl="0">
              <a:spcBef>
                <a:spcPts val="0"/>
              </a:spcBef>
              <a:defRPr/>
            </a:pPr>
            <a:r>
              <a:rPr lang="ru-RU" sz="2000" dirty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ru-RU" sz="2000" dirty="0" smtClean="0">
                <a:solidFill>
                  <a:srgbClr val="4BACC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чителей географии ТО</a:t>
            </a:r>
            <a:endParaRPr lang="ru-RU" sz="2000" dirty="0">
              <a:solidFill>
                <a:srgbClr val="4BACC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3419872" y="4362375"/>
            <a:ext cx="5724128" cy="147002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Итоги работы ассоциации учителей географии Томской области за 2017-2018 уч. год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64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30888" y="6309320"/>
            <a:ext cx="2133600" cy="365125"/>
          </a:xfrm>
        </p:spPr>
        <p:txBody>
          <a:bodyPr/>
          <a:lstStyle/>
          <a:p>
            <a:fld id="{B46B9D09-C74D-4F7A-A3BD-940A6A18E41D}" type="slidenum">
              <a:rPr lang="ru-RU" sz="1800" smtClean="0">
                <a:solidFill>
                  <a:schemeClr val="accent5">
                    <a:lumMod val="75000"/>
                  </a:schemeClr>
                </a:solidFill>
              </a:rPr>
              <a:pPr/>
              <a:t>20</a:t>
            </a:fld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532859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  <a:p>
            <a:pPr marL="0" indent="0" algn="ctr">
              <a:buNone/>
            </a:pPr>
            <a:endParaRPr lang="ru-RU" sz="17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Вопросы?!?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Комментарии?!?</a:t>
            </a:r>
          </a:p>
          <a:p>
            <a:pPr marL="0" indent="0" algn="ctr">
              <a:buNone/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Негодина Инна Сергеевна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Inna.negodina@mail.ru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90 20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53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0" name="Picture 2" descr="http://tourdom-travel.ru/wp-content/uploads/2014/05/wttw_support-faq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98" y="4077072"/>
            <a:ext cx="2924960" cy="113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tourdom-travel.ru/wp-content/uploads/2014/05/wttw_support-faq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242" y="4077072"/>
            <a:ext cx="2924960" cy="113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http://i.penoizolmo.ru/u/3e/f59aa6dde411e48e12c14e4f060499/-/FAQ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74" y="1700808"/>
            <a:ext cx="2232248" cy="22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8" name="Picture 10" descr="http://veter52.ru/wp-content/uploads/faq_image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44226"/>
            <a:ext cx="3083573" cy="172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00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75656" y="404664"/>
            <a:ext cx="7551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A9BB2"/>
                </a:solidFill>
                <a:latin typeface="Candara" panose="020E0502030303020204" pitchFamily="34" charset="0"/>
                <a:cs typeface="Aparajita" panose="020B0604020202020204" pitchFamily="34" charset="0"/>
              </a:rPr>
              <a:t>Целевые направления деятельности</a:t>
            </a:r>
            <a:endParaRPr lang="ru-RU" sz="3200" dirty="0">
              <a:solidFill>
                <a:srgbClr val="0A9BB2"/>
              </a:solidFill>
              <a:latin typeface="Candara" panose="020E0502030303020204" pitchFamily="34" charset="0"/>
              <a:cs typeface="Aparajita" panose="020B06040202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036621229"/>
              </p:ext>
            </p:extLst>
          </p:nvPr>
        </p:nvGraphicFramePr>
        <p:xfrm>
          <a:off x="107504" y="1268760"/>
          <a:ext cx="8784976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786565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75656" y="404664"/>
            <a:ext cx="7551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A9BB2"/>
                </a:solidFill>
                <a:latin typeface="Candara" panose="020E0502030303020204" pitchFamily="34" charset="0"/>
                <a:cs typeface="Aparajita" panose="020B0604020202020204" pitchFamily="34" charset="0"/>
              </a:rPr>
              <a:t>Целевые направления деятельности</a:t>
            </a:r>
            <a:endParaRPr lang="ru-RU" sz="3200" dirty="0">
              <a:solidFill>
                <a:srgbClr val="0A9BB2"/>
              </a:solidFill>
              <a:latin typeface="Candara" panose="020E0502030303020204" pitchFamily="34" charset="0"/>
              <a:cs typeface="Aparajita" panose="020B06040202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387134283"/>
              </p:ext>
            </p:extLst>
          </p:nvPr>
        </p:nvGraphicFramePr>
        <p:xfrm>
          <a:off x="241854" y="989439"/>
          <a:ext cx="8784976" cy="5751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582212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7250" y="256538"/>
            <a:ext cx="7200800" cy="1012974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ДЕЯТЕЛЬНОСТИ</a:t>
            </a:r>
            <a:r>
              <a:rPr lang="ru-RU" b="1" dirty="0">
                <a:latin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25 августа 2017 года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104" y="3937166"/>
            <a:ext cx="4176464" cy="27843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1417638"/>
            <a:ext cx="3970784" cy="264719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35104" y="1234495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XIII </a:t>
            </a:r>
            <a:r>
              <a:rPr lang="ru-RU" sz="3200" b="1" dirty="0" smtClean="0">
                <a:solidFill>
                  <a:srgbClr val="C00000"/>
                </a:solidFill>
              </a:rPr>
              <a:t>Региональный фестиваль </a:t>
            </a:r>
            <a:r>
              <a:rPr lang="ru-RU" sz="3200" b="1" dirty="0">
                <a:solidFill>
                  <a:srgbClr val="C00000"/>
                </a:solidFill>
              </a:rPr>
              <a:t>педагогических идей и инновационных разработок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83825" y="435982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«Актуальные проблемы преподавания географии в основной общеобразовательной школе в связи с введением ФГОС основного общего 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2405349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7416824" cy="1012974"/>
          </a:xfrm>
        </p:spPr>
        <p:txBody>
          <a:bodyPr>
            <a:normAutofit fontScale="90000"/>
          </a:bodyPr>
          <a:lstStyle/>
          <a:p>
            <a:pPr lvl="0" algn="l"/>
            <a:r>
              <a:rPr lang="ru-RU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</a:t>
            </a: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ДЕЯТЕЛЬНОСТИ</a:t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1-2 ноября 2017 г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113" y="3863975"/>
            <a:ext cx="4276725" cy="2857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3863975"/>
            <a:ext cx="3810000" cy="2857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7504" y="1304991"/>
            <a:ext cx="45082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b="1" dirty="0">
                <a:solidFill>
                  <a:srgbClr val="C00000"/>
                </a:solidFill>
                <a:latin typeface="Open Sans"/>
              </a:rPr>
              <a:t>I </a:t>
            </a:r>
            <a:r>
              <a:rPr lang="ru-RU" sz="2800" b="1" dirty="0">
                <a:solidFill>
                  <a:srgbClr val="C00000"/>
                </a:solidFill>
                <a:latin typeface="Open Sans"/>
              </a:rPr>
              <a:t>Съезд учителей </a:t>
            </a:r>
            <a:r>
              <a:rPr lang="ru-RU" sz="2800" b="1" dirty="0" smtClean="0">
                <a:solidFill>
                  <a:srgbClr val="C00000"/>
                </a:solidFill>
                <a:latin typeface="Open Sans"/>
              </a:rPr>
              <a:t>географии Томской области</a:t>
            </a:r>
            <a:endParaRPr lang="ru-RU" sz="2800" b="1" i="0" dirty="0">
              <a:solidFill>
                <a:srgbClr val="C00000"/>
              </a:solidFill>
              <a:effectLst/>
              <a:latin typeface="Open San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643731"/>
            <a:ext cx="4252412" cy="318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00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200800" cy="101297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ДЕЯТЕЛЬНОСТИ</a:t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b="1" dirty="0">
                <a:solidFill>
                  <a:srgbClr val="002060"/>
                </a:solidFill>
              </a:rPr>
              <a:t>26 ноября </a:t>
            </a:r>
            <a:r>
              <a:rPr lang="ru-RU" b="1" dirty="0" smtClean="0">
                <a:solidFill>
                  <a:srgbClr val="002060"/>
                </a:solidFill>
              </a:rPr>
              <a:t>2017 г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847112"/>
            <a:ext cx="3810000" cy="2857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1414" y="1357442"/>
            <a:ext cx="2994576" cy="22359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976" y="3769061"/>
            <a:ext cx="3889626" cy="290425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1520" y="1357442"/>
            <a:ext cx="49198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Образовательная акция «Географический диктант-2017»</a:t>
            </a:r>
          </a:p>
        </p:txBody>
      </p:sp>
    </p:spTree>
    <p:extLst>
      <p:ext uri="{BB962C8B-B14F-4D97-AF65-F5344CB8AC3E}">
        <p14:creationId xmlns:p14="http://schemas.microsoft.com/office/powerpoint/2010/main" val="1821619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200800" cy="101297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ДЕЯТЕЛЬНОСТИ</a:t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en-US" b="1" dirty="0" smtClean="0">
                <a:solidFill>
                  <a:srgbClr val="002060"/>
                </a:solidFill>
              </a:rPr>
              <a:t>30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ноября </a:t>
            </a:r>
            <a:r>
              <a:rPr lang="ru-RU" b="1" dirty="0" smtClean="0">
                <a:solidFill>
                  <a:srgbClr val="002060"/>
                </a:solidFill>
              </a:rPr>
              <a:t>2017 г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79266" y="1380961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Олимпиадный тренинг для учителей географии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66" y="2901137"/>
            <a:ext cx="4399743" cy="2474856"/>
          </a:xfrm>
          <a:prstGeom prst="rect">
            <a:avLst/>
          </a:prstGeom>
        </p:spPr>
      </p:pic>
      <p:pic>
        <p:nvPicPr>
          <p:cNvPr id="1026" name="Picture 2" descr="https://toipkro.ru/content/files/images/podrazdelenie/comr/DSC049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570" y="4239753"/>
            <a:ext cx="4411950" cy="248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4078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200800" cy="101297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en-US" sz="3600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НАПРАВЛЕНИЯ ДЕЯТЕЛЬНОСТИ</a:t>
            </a:r>
            <a:br>
              <a:rPr lang="ru-RU" sz="3600" dirty="0" smtClean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</a:rPr>
              <a:t>17 февраля 2018 г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484784"/>
            <a:ext cx="3600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dirty="0">
                <a:solidFill>
                  <a:srgbClr val="C00000"/>
                </a:solidFill>
                <a:latin typeface="Open Sans"/>
              </a:rPr>
              <a:t>Географический образовательный </a:t>
            </a:r>
            <a:r>
              <a:rPr lang="ru-RU" sz="2400" b="1" dirty="0" err="1" smtClean="0">
                <a:solidFill>
                  <a:srgbClr val="C00000"/>
                </a:solidFill>
                <a:latin typeface="Open Sans"/>
              </a:rPr>
              <a:t>квест</a:t>
            </a:r>
            <a:r>
              <a:rPr lang="ru-RU" sz="2400" b="1" dirty="0" smtClean="0">
                <a:solidFill>
                  <a:srgbClr val="C00000"/>
                </a:solidFill>
                <a:latin typeface="Open Sans"/>
              </a:rPr>
              <a:t> </a:t>
            </a:r>
          </a:p>
          <a:p>
            <a:pPr algn="ctr" fontAlgn="base"/>
            <a:r>
              <a:rPr lang="ru-RU" sz="2400" b="1" dirty="0" smtClean="0">
                <a:solidFill>
                  <a:srgbClr val="C00000"/>
                </a:solidFill>
                <a:latin typeface="Open Sans"/>
              </a:rPr>
              <a:t>совместно с НИ ТГУ ГГФ</a:t>
            </a:r>
            <a:endParaRPr lang="ru-RU" sz="2400" b="1" i="0" dirty="0">
              <a:solidFill>
                <a:srgbClr val="C00000"/>
              </a:solidFill>
              <a:effectLst/>
              <a:latin typeface="Open San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1340768"/>
            <a:ext cx="4295775" cy="2857500"/>
          </a:xfrm>
          <a:prstGeom prst="rect">
            <a:avLst/>
          </a:prstGeom>
        </p:spPr>
      </p:pic>
      <p:pic>
        <p:nvPicPr>
          <p:cNvPr id="2050" name="Picture 2" descr="https://toipkro.ru/content/files/images/podrazdelenie/emo/DSC_36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00938"/>
            <a:ext cx="4392488" cy="292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049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3357</TotalTime>
  <Words>482</Words>
  <Application>Microsoft Office PowerPoint</Application>
  <PresentationFormat>Экран (4:3)</PresentationFormat>
  <Paragraphs>100</Paragraphs>
  <Slides>20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Aparajita</vt:lpstr>
      <vt:lpstr>Arial</vt:lpstr>
      <vt:lpstr>Calibri</vt:lpstr>
      <vt:lpstr>Candara</vt:lpstr>
      <vt:lpstr>Monotype Corsiva</vt:lpstr>
      <vt:lpstr>Open Sans</vt:lpstr>
      <vt:lpstr>Times New Roman</vt:lpstr>
      <vt:lpstr>Тема Office</vt:lpstr>
      <vt:lpstr>Презентация PowerPoint</vt:lpstr>
      <vt:lpstr>Итоги работы ассоциации учителей географии Томской области за 2017-2018 уч. год</vt:lpstr>
      <vt:lpstr>Презентация PowerPoint</vt:lpstr>
      <vt:lpstr>Презентация PowerPoint</vt:lpstr>
      <vt:lpstr>НАПРАВЛЕНИЯ ДЕЯТЕЛЬНОСТИ 25 августа 2017 года</vt:lpstr>
      <vt:lpstr>НАПРАВЛЕНИЯ ДЕЯТЕЛЬНОСТИ 1-2 ноября 2017 г  </vt:lpstr>
      <vt:lpstr>  НАПРАВЛЕНИЯ ДЕЯТЕЛЬНОСТИ 26 ноября 2017 г  </vt:lpstr>
      <vt:lpstr>  НАПРАВЛЕНИЯ ДЕЯТЕЛЬНОСТИ 30 ноября 2017 г  </vt:lpstr>
      <vt:lpstr>  НАПРАВЛЕНИЯ ДЕЯТЕЛЬНОСТИ 17 февраля 2018 г  </vt:lpstr>
      <vt:lpstr>  НАПРАВЛЕНИЯ ДЕЯТЕЛЬНОСТИ 10 февраля 2018 г  </vt:lpstr>
      <vt:lpstr>  НАПРАВЛЕНИЯ ДЕЯТЕЛЬНОСТИ 23-25 февраля 2018 г  </vt:lpstr>
      <vt:lpstr>  НАПРАВЛЕНИЯ ДЕЯТЕЛЬНОСТИ 28 февраля - 2 марта 2018 г  </vt:lpstr>
      <vt:lpstr>  НАПРАВЛЕНИЯ ДЕЯТЕЛЬНОСТИ 2 июня 2018 г  </vt:lpstr>
      <vt:lpstr>    НАПРАВЛЕНИЯ ДЕЯТЕЛЬНОСТИ встреча школьников с Великими путешественниками    </vt:lpstr>
      <vt:lpstr>     НАПРАВЛЕНИЯ ДЕЯТЕЛЬНОСТИ 22 марта 2018     </vt:lpstr>
      <vt:lpstr>     НАПРАВЛЕНИЯ ДЕЯТЕЛЬНОСТИ 27 марта 2018 года    </vt:lpstr>
      <vt:lpstr>      НАПРАВЛЕНИЯ ДЕЯТЕЛЬНОСТИ 28 марта 2018 года     </vt:lpstr>
      <vt:lpstr>    ПЛАНИРОВАНИЕ НА 2018-2019 УЧ. ГОД    </vt:lpstr>
      <vt:lpstr>НАПРАВЛЕНИЯ ДЕЯТЕЛЬНОСТИ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Переход на ФГОС  основной образовательной школы в штатном режиме</dc:title>
  <dc:creator>Елена</dc:creator>
  <cp:lastModifiedBy>Админ</cp:lastModifiedBy>
  <cp:revision>133</cp:revision>
  <dcterms:created xsi:type="dcterms:W3CDTF">2015-08-07T17:34:38Z</dcterms:created>
  <dcterms:modified xsi:type="dcterms:W3CDTF">2018-08-22T03:26:18Z</dcterms:modified>
</cp:coreProperties>
</file>