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9" r:id="rId14"/>
    <p:sldId id="283" r:id="rId15"/>
    <p:sldId id="280" r:id="rId16"/>
    <p:sldId id="284" r:id="rId17"/>
    <p:sldId id="285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57589" y="540931"/>
            <a:ext cx="8689976" cy="2509213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Презентация к занятию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Решение трудных задач ЕГЭ по географии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85119" y="5247240"/>
            <a:ext cx="8689976" cy="137159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Негодина Инна Сергеевна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Учитель географии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МАОУ «Зональненская СОШ» Томского района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1476"/>
            <a:ext cx="5100034" cy="3646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1294" y="3211476"/>
            <a:ext cx="7149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Данный ресурс предназначен педагогам и учащимся для подготовки к ЕГЭ по географии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495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583554" cy="60917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3554" y="341032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Определите, в каком из пунктов, обозначенных буквами на карте Африки,</a:t>
            </a:r>
            <a:r>
              <a:rPr lang="en-US" sz="28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 </a:t>
            </a:r>
            <a:r>
              <a:rPr lang="ru-RU" sz="28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22 декабря Солнце раньше (позже) всего по времени Гринвичского меридиана поднимется над горизонтом.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3101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005721" cy="4368687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4175974" y="422382"/>
            <a:ext cx="7595316" cy="633902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Рассуждения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Раньше всего </a:t>
            </a:r>
            <a:r>
              <a:rPr lang="ru-RU" b="1" dirty="0" smtClean="0"/>
              <a:t>солнце поднимается на востоке – выбираем пункт А и с</a:t>
            </a:r>
          </a:p>
          <a:p>
            <a:r>
              <a:rPr lang="ru-RU" b="1" dirty="0"/>
              <a:t>22 </a:t>
            </a:r>
            <a:r>
              <a:rPr lang="ru-RU" b="1" dirty="0" smtClean="0"/>
              <a:t>декабря – </a:t>
            </a:r>
            <a:r>
              <a:rPr lang="ru-RU" b="1" dirty="0"/>
              <a:t>день зимнего солнцестояния, Солнце в зените над Южным тропиком – выбираем точки В и </a:t>
            </a:r>
            <a:r>
              <a:rPr lang="ru-RU" b="1" dirty="0" smtClean="0"/>
              <a:t>С</a:t>
            </a:r>
          </a:p>
          <a:p>
            <a:r>
              <a:rPr lang="ru-RU" b="1" dirty="0" smtClean="0"/>
              <a:t>Восточнее точка С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Содержание верного </a:t>
            </a:r>
            <a:r>
              <a:rPr lang="ru-RU" b="1" dirty="0" smtClean="0">
                <a:solidFill>
                  <a:srgbClr val="FF0000"/>
                </a:solidFill>
              </a:rPr>
              <a:t>ответа</a:t>
            </a:r>
          </a:p>
          <a:p>
            <a:pPr marL="457200" indent="-457200">
              <a:buAutoNum type="arabicPeriod"/>
            </a:pPr>
            <a:r>
              <a:rPr lang="ru-RU" b="1" dirty="0" smtClean="0"/>
              <a:t>Точка с</a:t>
            </a:r>
          </a:p>
          <a:p>
            <a:pPr marL="457200" indent="-457200">
              <a:buAutoNum type="arabicPeriod"/>
            </a:pPr>
            <a:r>
              <a:rPr lang="ru-RU" b="1" dirty="0" smtClean="0"/>
              <a:t>Восточнее В, южнее А</a:t>
            </a:r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Позже всего выбираем пункт западнее и севернее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63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06618" y="0"/>
            <a:ext cx="7208811" cy="3226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373487" y="3387142"/>
            <a:ext cx="11475075" cy="307805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Установите соответствие между явлением и параллелью, на которой оно наблюдается 14 сентября.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явление                                                     параллель</a:t>
            </a:r>
          </a:p>
          <a:p>
            <a:pPr marL="0" indent="0">
              <a:buNone/>
            </a:pPr>
            <a:r>
              <a:rPr lang="ru-RU" b="1" dirty="0" smtClean="0"/>
              <a:t>А) зенитальное положение солнца                1) 4° </a:t>
            </a:r>
            <a:r>
              <a:rPr lang="ru-RU" b="1" dirty="0" err="1" smtClean="0"/>
              <a:t>ю.ш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r>
              <a:rPr lang="ru-RU" b="1" dirty="0" smtClean="0"/>
              <a:t>Б) полярная ночь                                                 2</a:t>
            </a:r>
            <a:r>
              <a:rPr lang="ru-RU" b="1" dirty="0"/>
              <a:t>) 4°  </a:t>
            </a:r>
            <a:r>
              <a:rPr lang="ru-RU" b="1" dirty="0" smtClean="0"/>
              <a:t>с. ш.</a:t>
            </a:r>
          </a:p>
          <a:p>
            <a:pPr marL="0" indent="0">
              <a:buNone/>
            </a:pPr>
            <a:r>
              <a:rPr lang="ru-RU" b="1" dirty="0" smtClean="0"/>
              <a:t>В) полярный день                                                3</a:t>
            </a:r>
            <a:r>
              <a:rPr lang="ru-RU" b="1" dirty="0"/>
              <a:t>) 88°  </a:t>
            </a:r>
            <a:r>
              <a:rPr lang="ru-RU" b="1" dirty="0" err="1" smtClean="0"/>
              <a:t>ю.ш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                                                                   4</a:t>
            </a:r>
            <a:r>
              <a:rPr lang="ru-RU" b="1" dirty="0"/>
              <a:t>) 88°  </a:t>
            </a:r>
            <a:r>
              <a:rPr lang="ru-RU" b="1" dirty="0" err="1" smtClean="0"/>
              <a:t>с.ш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r>
              <a:rPr lang="ru-RU" b="1" dirty="0" smtClean="0"/>
              <a:t>Ответ: 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/>
              <a:t>1, 4, 3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48263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91812" y="152402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Определите, на какой из параллелей</a:t>
            </a:r>
            <a:r>
              <a:rPr lang="ru-RU" sz="2800" b="1" dirty="0"/>
              <a:t>: 20° </a:t>
            </a:r>
            <a:r>
              <a:rPr lang="ru-RU" sz="2800" b="1" dirty="0" err="1" smtClean="0"/>
              <a:t>с.ш</a:t>
            </a:r>
            <a:r>
              <a:rPr lang="ru-RU" sz="2800" b="1" dirty="0"/>
              <a:t>., 10° </a:t>
            </a:r>
            <a:r>
              <a:rPr lang="ru-RU" sz="2800" b="1" dirty="0" err="1" smtClean="0"/>
              <a:t>с.ш</a:t>
            </a:r>
            <a:r>
              <a:rPr lang="ru-RU" sz="2800" b="1" dirty="0" smtClean="0"/>
              <a:t>., на экваторе</a:t>
            </a:r>
            <a:r>
              <a:rPr lang="ru-RU" sz="2800" b="1" dirty="0"/>
              <a:t>, 10° </a:t>
            </a:r>
            <a:r>
              <a:rPr lang="ru-RU" sz="2800" b="1" dirty="0" err="1" smtClean="0"/>
              <a:t>ю.ш</a:t>
            </a:r>
            <a:r>
              <a:rPr lang="ru-RU" sz="2800" b="1" dirty="0" smtClean="0"/>
              <a:t>. </a:t>
            </a:r>
            <a:r>
              <a:rPr lang="ru-RU" sz="2800" b="1" dirty="0"/>
              <a:t>или 20° </a:t>
            </a:r>
            <a:r>
              <a:rPr lang="ru-RU" sz="2800" b="1" dirty="0" err="1" smtClean="0"/>
              <a:t>ю.ш</a:t>
            </a:r>
            <a:r>
              <a:rPr lang="ru-RU" sz="2800" b="1" dirty="0" smtClean="0"/>
              <a:t>. – будет наблюдаться максимальная (минимальная) продолжительность дня в день, когда земля находится на орбите в положении, показанном на рисунке 3 (1)?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65" y="2806959"/>
            <a:ext cx="9207142" cy="38603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834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" y="-90152"/>
            <a:ext cx="12192000" cy="6948152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Clr>
                <a:prstClr val="black"/>
              </a:buClr>
              <a:buNone/>
            </a:pPr>
            <a:r>
              <a:rPr lang="ru-RU" sz="2200" b="1" dirty="0" smtClean="0">
                <a:solidFill>
                  <a:srgbClr val="FF0000"/>
                </a:solidFill>
              </a:rPr>
              <a:t>Рассуждения</a:t>
            </a:r>
          </a:p>
          <a:p>
            <a:pPr>
              <a:buClr>
                <a:prstClr val="black"/>
              </a:buClr>
            </a:pPr>
            <a:r>
              <a:rPr lang="ru-RU" sz="2200" b="1" dirty="0" smtClean="0"/>
              <a:t>Положение 3 – 22 декабря, день зимнего солнцестояния, больше освещено южное полушарие, поэтому там лето.</a:t>
            </a:r>
          </a:p>
          <a:p>
            <a:pPr>
              <a:buClr>
                <a:prstClr val="black"/>
              </a:buClr>
            </a:pPr>
            <a:r>
              <a:rPr lang="ru-RU" sz="2200" b="1" dirty="0" smtClean="0"/>
              <a:t>Самый длинный день (максимальная продолжительность дня) наблюдается на южном полярном круге, широта которого 66, 5° </a:t>
            </a:r>
            <a:r>
              <a:rPr lang="ru-RU" sz="2200" b="1" dirty="0" err="1" smtClean="0"/>
              <a:t>ю.ш</a:t>
            </a:r>
            <a:r>
              <a:rPr lang="ru-RU" sz="2200" b="1" dirty="0" smtClean="0"/>
              <a:t>.</a:t>
            </a:r>
          </a:p>
          <a:p>
            <a:pPr>
              <a:buClr>
                <a:prstClr val="black"/>
              </a:buClr>
            </a:pPr>
            <a:r>
              <a:rPr lang="ru-RU" sz="2200" b="1" dirty="0" smtClean="0"/>
              <a:t>Значит надо выбирать параллель, которая ближе к южному полярному кругу</a:t>
            </a:r>
          </a:p>
          <a:p>
            <a:pPr algn="just">
              <a:buClr>
                <a:prstClr val="black"/>
              </a:buClr>
            </a:pPr>
            <a:r>
              <a:rPr lang="ru-RU" sz="2200" b="1" dirty="0" smtClean="0"/>
              <a:t>Минимальная </a:t>
            </a:r>
            <a:r>
              <a:rPr lang="ru-RU" sz="2200" b="1" dirty="0"/>
              <a:t>продолжительность дня – на параллели, дальше всего удаленной от южного полярного </a:t>
            </a:r>
            <a:r>
              <a:rPr lang="ru-RU" sz="2200" b="1" dirty="0" smtClean="0"/>
              <a:t>круга</a:t>
            </a:r>
          </a:p>
          <a:p>
            <a:pPr algn="just">
              <a:buClr>
                <a:prstClr val="black"/>
              </a:buClr>
            </a:pPr>
            <a:r>
              <a:rPr lang="ru-RU" sz="2200" b="1" dirty="0"/>
              <a:t>Положение 1 – 22 июня, день летнего солнцестояния, больше освещено  северное полушарие.</a:t>
            </a:r>
          </a:p>
          <a:p>
            <a:pPr algn="just">
              <a:buClr>
                <a:prstClr val="black"/>
              </a:buClr>
            </a:pPr>
            <a:r>
              <a:rPr lang="ru-RU" sz="2200" b="1" dirty="0" smtClean="0"/>
              <a:t>Самый длинный день 22 июня на </a:t>
            </a:r>
            <a:r>
              <a:rPr lang="ru-RU" sz="2200" b="1" dirty="0"/>
              <a:t>параллели </a:t>
            </a:r>
            <a:r>
              <a:rPr lang="ru-RU" sz="2200" b="1" dirty="0" smtClean="0"/>
              <a:t>66,5</a:t>
            </a:r>
            <a:r>
              <a:rPr lang="ru-RU" sz="2200" b="1" dirty="0"/>
              <a:t>° </a:t>
            </a:r>
            <a:r>
              <a:rPr lang="ru-RU" sz="2200" b="1" dirty="0" err="1" smtClean="0"/>
              <a:t>с.ш</a:t>
            </a:r>
            <a:r>
              <a:rPr lang="ru-RU" sz="2200" b="1" dirty="0" smtClean="0"/>
              <a:t>., а самый короткий – на параллели, дальше всего удаленной от северного полярного круга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>
                <a:solidFill>
                  <a:srgbClr val="FF0000"/>
                </a:solidFill>
              </a:rPr>
              <a:t>Содержание верного </a:t>
            </a:r>
            <a:r>
              <a:rPr lang="ru-RU" b="1" dirty="0" smtClean="0">
                <a:solidFill>
                  <a:srgbClr val="FF0000"/>
                </a:solidFill>
              </a:rPr>
              <a:t>ответа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Максимальная продолжительность дня                                       минимальная продолжительность дня</a:t>
            </a:r>
          </a:p>
          <a:p>
            <a:pPr marL="457200" indent="-457200">
              <a:buClr>
                <a:prstClr val="black"/>
              </a:buClr>
              <a:buAutoNum type="arabicPeriod"/>
            </a:pPr>
            <a:r>
              <a:rPr lang="ru-RU" b="1" dirty="0" smtClean="0"/>
              <a:t>20 ° </a:t>
            </a:r>
            <a:r>
              <a:rPr lang="ru-RU" b="1" dirty="0" err="1" smtClean="0"/>
              <a:t>ю.ш</a:t>
            </a:r>
            <a:r>
              <a:rPr lang="ru-RU" b="1" dirty="0" smtClean="0"/>
              <a:t>.                                                                                           1</a:t>
            </a:r>
            <a:r>
              <a:rPr lang="ru-RU" b="1" dirty="0"/>
              <a:t>.  </a:t>
            </a:r>
            <a:r>
              <a:rPr lang="ru-RU" b="1" dirty="0" smtClean="0"/>
              <a:t>20° </a:t>
            </a:r>
            <a:r>
              <a:rPr lang="ru-RU" b="1" dirty="0" err="1" smtClean="0"/>
              <a:t>с.ш</a:t>
            </a:r>
            <a:r>
              <a:rPr lang="ru-RU" b="1" dirty="0" smtClean="0"/>
              <a:t>.</a:t>
            </a:r>
          </a:p>
          <a:p>
            <a:pPr marL="457200" indent="-457200">
              <a:buClr>
                <a:prstClr val="black"/>
              </a:buClr>
              <a:buAutoNum type="arabicPeriod"/>
            </a:pPr>
            <a:r>
              <a:rPr lang="ru-RU" b="1" dirty="0" smtClean="0"/>
              <a:t>Положение 3 – день зимнего солнцестояния                       2</a:t>
            </a:r>
            <a:r>
              <a:rPr lang="ru-RU" b="1" dirty="0"/>
              <a:t>. Положение 3 – день зимнего солнцестояния </a:t>
            </a:r>
            <a:endParaRPr lang="ru-RU" b="1" dirty="0" smtClean="0"/>
          </a:p>
          <a:p>
            <a:pPr marL="457200" indent="-457200">
              <a:buClr>
                <a:prstClr val="black"/>
              </a:buClr>
              <a:buAutoNum type="arabicPeriod"/>
            </a:pPr>
            <a:r>
              <a:rPr lang="ru-RU" b="1" dirty="0"/>
              <a:t>Параллель 20 ° </a:t>
            </a:r>
            <a:r>
              <a:rPr lang="ru-RU" b="1" dirty="0" err="1"/>
              <a:t>ю.ш</a:t>
            </a:r>
            <a:r>
              <a:rPr lang="ru-RU" b="1" dirty="0" smtClean="0"/>
              <a:t>. ближе всего к южному                         3</a:t>
            </a:r>
            <a:r>
              <a:rPr lang="ru-RU" b="1" dirty="0"/>
              <a:t>. </a:t>
            </a:r>
            <a:r>
              <a:rPr lang="ru-RU" b="1" dirty="0" smtClean="0"/>
              <a:t>параллель 20</a:t>
            </a:r>
            <a:r>
              <a:rPr lang="ru-RU" b="1" dirty="0"/>
              <a:t>° </a:t>
            </a:r>
            <a:r>
              <a:rPr lang="ru-RU" b="1" dirty="0" err="1" smtClean="0"/>
              <a:t>с.ш</a:t>
            </a:r>
            <a:r>
              <a:rPr lang="ru-RU" b="1" dirty="0" smtClean="0"/>
              <a:t> дальше всего от южного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/>
              <a:t> </a:t>
            </a:r>
            <a:r>
              <a:rPr lang="ru-RU" b="1" dirty="0" smtClean="0"/>
              <a:t>    полярному кругу                                                                              полярного круга</a:t>
            </a:r>
            <a:endParaRPr lang="ru-RU" b="1" dirty="0"/>
          </a:p>
          <a:p>
            <a:pPr marL="457200" indent="-457200">
              <a:buClr>
                <a:prstClr val="black"/>
              </a:buClr>
              <a:buAutoNum type="arabicPeriod"/>
            </a:pPr>
            <a:endParaRPr lang="ru-RU" b="1" dirty="0" smtClean="0"/>
          </a:p>
          <a:p>
            <a:pPr marL="457200" indent="-457200">
              <a:buClr>
                <a:prstClr val="black"/>
              </a:buClr>
              <a:buAutoNum type="arabicPeriod"/>
            </a:pPr>
            <a:endParaRPr lang="ru-RU" b="1" dirty="0" smtClean="0"/>
          </a:p>
          <a:p>
            <a:pPr marL="457200" indent="-457200">
              <a:buClr>
                <a:prstClr val="black"/>
              </a:buClr>
              <a:buAutoNum type="arabicPeriod"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>
              <a:buClr>
                <a:prstClr val="black"/>
              </a:buClr>
              <a:buNone/>
            </a:pP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xmlns="" val="1890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941" y="618517"/>
            <a:ext cx="11706896" cy="1596177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Определите, на какой из параллелей: 20° </a:t>
            </a:r>
            <a:r>
              <a:rPr lang="ru-RU" b="1" dirty="0" err="1"/>
              <a:t>с.ш</a:t>
            </a:r>
            <a:r>
              <a:rPr lang="ru-RU" b="1" dirty="0"/>
              <a:t>., 10° </a:t>
            </a:r>
            <a:r>
              <a:rPr lang="ru-RU" b="1" dirty="0" err="1"/>
              <a:t>с.ш</a:t>
            </a:r>
            <a:r>
              <a:rPr lang="ru-RU" b="1" dirty="0"/>
              <a:t>., на экваторе, 10° </a:t>
            </a:r>
            <a:r>
              <a:rPr lang="ru-RU" b="1" dirty="0" err="1"/>
              <a:t>ю.ш</a:t>
            </a:r>
            <a:r>
              <a:rPr lang="ru-RU" b="1" dirty="0"/>
              <a:t>. или 20° </a:t>
            </a:r>
            <a:r>
              <a:rPr lang="ru-RU" b="1" dirty="0" err="1"/>
              <a:t>ю.ш</a:t>
            </a:r>
            <a:r>
              <a:rPr lang="ru-RU" b="1" dirty="0"/>
              <a:t>. – </a:t>
            </a:r>
            <a:r>
              <a:rPr lang="ru-RU" b="1" dirty="0" smtClean="0"/>
              <a:t>солнце в полдень будет находиться выше(ниже) всего над горизонтом в день, </a:t>
            </a:r>
            <a:r>
              <a:rPr lang="ru-RU" b="1" dirty="0"/>
              <a:t>когда земля находится на орбите в положении, показанном на рисунке </a:t>
            </a:r>
            <a:r>
              <a:rPr lang="ru-RU" b="1" dirty="0" smtClean="0"/>
              <a:t>1(3)?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87020" y="2663176"/>
            <a:ext cx="9126655" cy="384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0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lvl="0" indent="0">
              <a:buClr>
                <a:prstClr val="black"/>
              </a:buClr>
              <a:buNone/>
            </a:pPr>
            <a:r>
              <a:rPr lang="ru-RU" sz="1900" b="1" dirty="0" smtClean="0">
                <a:solidFill>
                  <a:srgbClr val="FF0000"/>
                </a:solidFill>
              </a:rPr>
              <a:t>Рассуждения</a:t>
            </a:r>
          </a:p>
          <a:p>
            <a:pPr>
              <a:buClr>
                <a:prstClr val="black"/>
              </a:buClr>
            </a:pPr>
            <a:r>
              <a:rPr lang="ru-RU" sz="1900" b="1" dirty="0">
                <a:solidFill>
                  <a:prstClr val="black"/>
                </a:solidFill>
              </a:rPr>
              <a:t>Положение 1 – 22 </a:t>
            </a:r>
            <a:r>
              <a:rPr lang="ru-RU" sz="1900" b="1" dirty="0" smtClean="0">
                <a:solidFill>
                  <a:prstClr val="black"/>
                </a:solidFill>
              </a:rPr>
              <a:t>июня, </a:t>
            </a:r>
            <a:r>
              <a:rPr lang="ru-RU" sz="1900" b="1" dirty="0">
                <a:solidFill>
                  <a:prstClr val="black"/>
                </a:solidFill>
              </a:rPr>
              <a:t>день </a:t>
            </a:r>
            <a:r>
              <a:rPr lang="ru-RU" sz="1900" b="1" dirty="0" smtClean="0">
                <a:solidFill>
                  <a:prstClr val="black"/>
                </a:solidFill>
              </a:rPr>
              <a:t>летнего солнцестояния, солнце в зените над северным тропиком, широта которого 22</a:t>
            </a:r>
            <a:r>
              <a:rPr lang="ru-RU" sz="1900" b="1" dirty="0">
                <a:solidFill>
                  <a:prstClr val="black"/>
                </a:solidFill>
              </a:rPr>
              <a:t>, 5° </a:t>
            </a:r>
            <a:r>
              <a:rPr lang="ru-RU" sz="1900" b="1" dirty="0" err="1" smtClean="0">
                <a:solidFill>
                  <a:prstClr val="black"/>
                </a:solidFill>
              </a:rPr>
              <a:t>с.ш</a:t>
            </a:r>
            <a:r>
              <a:rPr lang="ru-RU" sz="1900" b="1" dirty="0" smtClean="0">
                <a:solidFill>
                  <a:prstClr val="black"/>
                </a:solidFill>
              </a:rPr>
              <a:t>. </a:t>
            </a:r>
          </a:p>
          <a:p>
            <a:pPr>
              <a:buClr>
                <a:prstClr val="black"/>
              </a:buClr>
            </a:pPr>
            <a:r>
              <a:rPr lang="ru-RU" sz="1900" b="1" dirty="0" smtClean="0">
                <a:solidFill>
                  <a:prstClr val="black"/>
                </a:solidFill>
              </a:rPr>
              <a:t>Выше всего солнце будет на параллели, которая ближе всего к северному тропику</a:t>
            </a:r>
          </a:p>
          <a:p>
            <a:pPr>
              <a:buClr>
                <a:prstClr val="black"/>
              </a:buClr>
            </a:pPr>
            <a:r>
              <a:rPr lang="ru-RU" sz="1900" b="1" dirty="0" smtClean="0">
                <a:solidFill>
                  <a:prstClr val="black"/>
                </a:solidFill>
              </a:rPr>
              <a:t>Ниже всего – на параллели, которая дальше всего от северного тропика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sz="1900" b="1" dirty="0">
                <a:solidFill>
                  <a:srgbClr val="FF0000"/>
                </a:solidFill>
              </a:rPr>
              <a:t>Содержание верного </a:t>
            </a:r>
            <a:r>
              <a:rPr lang="ru-RU" sz="1900" b="1" dirty="0" smtClean="0">
                <a:solidFill>
                  <a:srgbClr val="FF0000"/>
                </a:solidFill>
              </a:rPr>
              <a:t>ответа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sz="1900" b="1" dirty="0" smtClean="0">
                <a:solidFill>
                  <a:srgbClr val="FF0000"/>
                </a:solidFill>
              </a:rPr>
              <a:t>Выше всего над горизонтом</a:t>
            </a:r>
          </a:p>
          <a:p>
            <a:pPr>
              <a:buClr>
                <a:prstClr val="black"/>
              </a:buClr>
            </a:pPr>
            <a:r>
              <a:rPr lang="ru-RU" sz="1900" b="1" dirty="0"/>
              <a:t>Параллель 20° </a:t>
            </a:r>
            <a:r>
              <a:rPr lang="ru-RU" sz="1900" b="1" dirty="0" err="1"/>
              <a:t>с.ш</a:t>
            </a:r>
            <a:r>
              <a:rPr lang="ru-RU" sz="1900" b="1" dirty="0"/>
              <a:t>. </a:t>
            </a:r>
          </a:p>
          <a:p>
            <a:pPr>
              <a:buClr>
                <a:prstClr val="black"/>
              </a:buClr>
            </a:pPr>
            <a:r>
              <a:rPr lang="ru-RU" sz="1900" b="1" dirty="0"/>
              <a:t>Положение 1 – 22 июня, день летнего солнцестояния, солнце в зените над северным </a:t>
            </a:r>
            <a:r>
              <a:rPr lang="ru-RU" sz="1900" b="1" dirty="0" smtClean="0"/>
              <a:t>тропиком</a:t>
            </a:r>
          </a:p>
          <a:p>
            <a:pPr>
              <a:buClr>
                <a:prstClr val="black"/>
              </a:buClr>
            </a:pPr>
            <a:r>
              <a:rPr lang="ru-RU" sz="1900" b="1" dirty="0"/>
              <a:t>Параллель 20° </a:t>
            </a:r>
            <a:r>
              <a:rPr lang="ru-RU" sz="1900" b="1" dirty="0" err="1"/>
              <a:t>с.ш</a:t>
            </a:r>
            <a:r>
              <a:rPr lang="ru-RU" sz="1900" b="1" dirty="0"/>
              <a:t>. </a:t>
            </a:r>
            <a:r>
              <a:rPr lang="ru-RU" sz="1900" b="1" dirty="0" smtClean="0"/>
              <a:t>ближе всего к северному тропику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sz="1900" b="1" dirty="0" smtClean="0">
                <a:solidFill>
                  <a:srgbClr val="FF0000"/>
                </a:solidFill>
              </a:rPr>
              <a:t>Ниже всего на горизонтом</a:t>
            </a:r>
          </a:p>
          <a:p>
            <a:pPr>
              <a:buClr>
                <a:prstClr val="black"/>
              </a:buClr>
            </a:pPr>
            <a:r>
              <a:rPr lang="ru-RU" sz="1900" b="1" dirty="0"/>
              <a:t>Параллель 20° </a:t>
            </a:r>
            <a:r>
              <a:rPr lang="ru-RU" sz="1900" b="1" dirty="0" err="1" smtClean="0"/>
              <a:t>ю.ш</a:t>
            </a:r>
            <a:r>
              <a:rPr lang="ru-RU" sz="1900" b="1" dirty="0"/>
              <a:t>.  </a:t>
            </a:r>
            <a:endParaRPr lang="ru-RU" sz="1900" b="1" dirty="0" smtClean="0"/>
          </a:p>
          <a:p>
            <a:pPr>
              <a:buClr>
                <a:prstClr val="black"/>
              </a:buClr>
            </a:pPr>
            <a:r>
              <a:rPr lang="ru-RU" sz="1900" b="1" dirty="0"/>
              <a:t>Положение 1 – 22 июня, день летнего солнцестояния, солнце в зените над северным тропиком</a:t>
            </a:r>
          </a:p>
          <a:p>
            <a:pPr>
              <a:buClr>
                <a:prstClr val="black"/>
              </a:buClr>
            </a:pPr>
            <a:r>
              <a:rPr lang="ru-RU" sz="1900" b="1" dirty="0"/>
              <a:t>Параллель 20° </a:t>
            </a:r>
            <a:r>
              <a:rPr lang="ru-RU" sz="1900" b="1" dirty="0" err="1" smtClean="0"/>
              <a:t>ю.ш</a:t>
            </a:r>
            <a:r>
              <a:rPr lang="ru-RU" sz="1900" b="1" dirty="0" smtClean="0"/>
              <a:t> дальше всего от северного тропика</a:t>
            </a:r>
          </a:p>
          <a:p>
            <a:pPr>
              <a:buClr>
                <a:prstClr val="black"/>
              </a:buClr>
            </a:pPr>
            <a:endParaRPr lang="ru-RU" sz="1900" b="1" dirty="0"/>
          </a:p>
          <a:p>
            <a:pPr>
              <a:buClr>
                <a:prstClr val="black"/>
              </a:buClr>
            </a:pPr>
            <a:endParaRPr lang="ru-RU" sz="1900" b="1" dirty="0"/>
          </a:p>
          <a:p>
            <a:pPr marL="0" indent="0">
              <a:buClr>
                <a:prstClr val="black"/>
              </a:buClr>
              <a:buNone/>
            </a:pPr>
            <a:endParaRPr lang="ru-RU" sz="1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53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lvl="0" indent="0">
              <a:buClr>
                <a:prstClr val="black"/>
              </a:buClr>
              <a:buNone/>
            </a:pPr>
            <a:r>
              <a:rPr lang="ru-RU" sz="1900" b="1" dirty="0">
                <a:solidFill>
                  <a:srgbClr val="FF0000"/>
                </a:solidFill>
              </a:rPr>
              <a:t>Рассуждения</a:t>
            </a:r>
          </a:p>
          <a:p>
            <a:pPr lvl="0" algn="just">
              <a:buClr>
                <a:prstClr val="black"/>
              </a:buClr>
            </a:pPr>
            <a:r>
              <a:rPr lang="ru-RU" sz="1900" b="1" dirty="0">
                <a:solidFill>
                  <a:prstClr val="black"/>
                </a:solidFill>
              </a:rPr>
              <a:t>Положение 3</a:t>
            </a:r>
            <a:r>
              <a:rPr lang="ru-RU" sz="1900" b="1" dirty="0" smtClean="0">
                <a:solidFill>
                  <a:prstClr val="black"/>
                </a:solidFill>
              </a:rPr>
              <a:t> </a:t>
            </a:r>
            <a:r>
              <a:rPr lang="ru-RU" sz="1900" b="1" dirty="0">
                <a:solidFill>
                  <a:prstClr val="black"/>
                </a:solidFill>
              </a:rPr>
              <a:t>– 22 </a:t>
            </a:r>
            <a:r>
              <a:rPr lang="ru-RU" sz="1900" b="1" dirty="0" smtClean="0">
                <a:solidFill>
                  <a:prstClr val="black"/>
                </a:solidFill>
              </a:rPr>
              <a:t>декабря</a:t>
            </a:r>
            <a:r>
              <a:rPr lang="ru-RU" sz="1900" b="1" dirty="0">
                <a:solidFill>
                  <a:prstClr val="black"/>
                </a:solidFill>
              </a:rPr>
              <a:t>, день </a:t>
            </a:r>
            <a:r>
              <a:rPr lang="ru-RU" sz="1900" b="1" dirty="0" smtClean="0">
                <a:solidFill>
                  <a:prstClr val="black"/>
                </a:solidFill>
              </a:rPr>
              <a:t>зимнего </a:t>
            </a:r>
            <a:r>
              <a:rPr lang="ru-RU" sz="1900" b="1" dirty="0">
                <a:solidFill>
                  <a:prstClr val="black"/>
                </a:solidFill>
              </a:rPr>
              <a:t>солнцестояния, солнце в зените над </a:t>
            </a:r>
            <a:r>
              <a:rPr lang="ru-RU" sz="1900" b="1" dirty="0" smtClean="0">
                <a:solidFill>
                  <a:prstClr val="black"/>
                </a:solidFill>
              </a:rPr>
              <a:t>южным </a:t>
            </a:r>
            <a:r>
              <a:rPr lang="ru-RU" sz="1900" b="1" dirty="0">
                <a:solidFill>
                  <a:prstClr val="black"/>
                </a:solidFill>
              </a:rPr>
              <a:t>тропиком, широта которого 22, 5° </a:t>
            </a:r>
            <a:r>
              <a:rPr lang="ru-RU" sz="1900" b="1" dirty="0" err="1" smtClean="0">
                <a:solidFill>
                  <a:prstClr val="black"/>
                </a:solidFill>
              </a:rPr>
              <a:t>ю.ш</a:t>
            </a:r>
            <a:r>
              <a:rPr lang="ru-RU" sz="1900" b="1" dirty="0">
                <a:solidFill>
                  <a:prstClr val="black"/>
                </a:solidFill>
              </a:rPr>
              <a:t>. </a:t>
            </a:r>
          </a:p>
          <a:p>
            <a:pPr lvl="0" algn="just">
              <a:buClr>
                <a:prstClr val="black"/>
              </a:buClr>
            </a:pPr>
            <a:r>
              <a:rPr lang="ru-RU" sz="1900" b="1" dirty="0">
                <a:solidFill>
                  <a:prstClr val="black"/>
                </a:solidFill>
              </a:rPr>
              <a:t>Выше всего солнце будет на параллели, которая ближе всего к </a:t>
            </a:r>
            <a:r>
              <a:rPr lang="ru-RU" sz="1900" b="1" dirty="0" smtClean="0">
                <a:solidFill>
                  <a:prstClr val="black"/>
                </a:solidFill>
              </a:rPr>
              <a:t>южному </a:t>
            </a:r>
            <a:r>
              <a:rPr lang="ru-RU" sz="1900" b="1" dirty="0">
                <a:solidFill>
                  <a:prstClr val="black"/>
                </a:solidFill>
              </a:rPr>
              <a:t>тропику</a:t>
            </a:r>
          </a:p>
          <a:p>
            <a:pPr lvl="0" algn="just">
              <a:buClr>
                <a:prstClr val="black"/>
              </a:buClr>
            </a:pPr>
            <a:r>
              <a:rPr lang="ru-RU" sz="1900" b="1" dirty="0">
                <a:solidFill>
                  <a:prstClr val="black"/>
                </a:solidFill>
              </a:rPr>
              <a:t>Ниже всего – на параллели, которая дальше всего от южного тропика</a:t>
            </a:r>
          </a:p>
          <a:p>
            <a:pPr marL="0" lvl="0" indent="0" algn="just">
              <a:buClr>
                <a:prstClr val="black"/>
              </a:buClr>
              <a:buNone/>
            </a:pPr>
            <a:r>
              <a:rPr lang="ru-RU" sz="1900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0" lvl="0" indent="0" algn="just">
              <a:buClr>
                <a:prstClr val="black"/>
              </a:buClr>
              <a:buNone/>
            </a:pPr>
            <a:r>
              <a:rPr lang="ru-RU" sz="1900" b="1" dirty="0">
                <a:solidFill>
                  <a:srgbClr val="FF0000"/>
                </a:solidFill>
              </a:rPr>
              <a:t>Выше всего над горизонтом</a:t>
            </a:r>
          </a:p>
          <a:p>
            <a:pPr lvl="0" algn="just">
              <a:buClr>
                <a:prstClr val="black"/>
              </a:buClr>
            </a:pPr>
            <a:r>
              <a:rPr lang="ru-RU" sz="1900" b="1" dirty="0">
                <a:solidFill>
                  <a:prstClr val="black"/>
                </a:solidFill>
              </a:rPr>
              <a:t>Параллель 20° </a:t>
            </a:r>
            <a:r>
              <a:rPr lang="ru-RU" sz="1900" b="1" dirty="0" err="1" smtClean="0">
                <a:solidFill>
                  <a:prstClr val="black"/>
                </a:solidFill>
              </a:rPr>
              <a:t>ю.ш</a:t>
            </a:r>
            <a:r>
              <a:rPr lang="ru-RU" sz="1900" b="1" dirty="0">
                <a:solidFill>
                  <a:prstClr val="black"/>
                </a:solidFill>
              </a:rPr>
              <a:t>. </a:t>
            </a:r>
          </a:p>
          <a:p>
            <a:pPr lvl="0" algn="just">
              <a:buClr>
                <a:prstClr val="black"/>
              </a:buClr>
            </a:pPr>
            <a:r>
              <a:rPr lang="ru-RU" sz="1900" b="1" dirty="0">
                <a:solidFill>
                  <a:prstClr val="black"/>
                </a:solidFill>
              </a:rPr>
              <a:t>Положение </a:t>
            </a:r>
            <a:r>
              <a:rPr lang="ru-RU" sz="1900" b="1" dirty="0" smtClean="0">
                <a:solidFill>
                  <a:prstClr val="black"/>
                </a:solidFill>
              </a:rPr>
              <a:t>3 </a:t>
            </a:r>
            <a:r>
              <a:rPr lang="ru-RU" sz="1900" b="1" dirty="0">
                <a:solidFill>
                  <a:prstClr val="black"/>
                </a:solidFill>
              </a:rPr>
              <a:t>– 22 </a:t>
            </a:r>
            <a:r>
              <a:rPr lang="ru-RU" sz="1900" b="1" dirty="0" smtClean="0">
                <a:solidFill>
                  <a:prstClr val="black"/>
                </a:solidFill>
              </a:rPr>
              <a:t>декабря</a:t>
            </a:r>
            <a:r>
              <a:rPr lang="ru-RU" sz="1900" b="1" dirty="0">
                <a:solidFill>
                  <a:prstClr val="black"/>
                </a:solidFill>
              </a:rPr>
              <a:t>, день </a:t>
            </a:r>
            <a:r>
              <a:rPr lang="ru-RU" sz="1900" b="1" dirty="0" smtClean="0">
                <a:solidFill>
                  <a:prstClr val="black"/>
                </a:solidFill>
              </a:rPr>
              <a:t>зимнего </a:t>
            </a:r>
            <a:r>
              <a:rPr lang="ru-RU" sz="1900" b="1" dirty="0">
                <a:solidFill>
                  <a:prstClr val="black"/>
                </a:solidFill>
              </a:rPr>
              <a:t>солнцестояния, солнце в зените над </a:t>
            </a:r>
            <a:r>
              <a:rPr lang="ru-RU" sz="1900" b="1" dirty="0" smtClean="0">
                <a:solidFill>
                  <a:prstClr val="black"/>
                </a:solidFill>
              </a:rPr>
              <a:t>южным </a:t>
            </a:r>
            <a:r>
              <a:rPr lang="ru-RU" sz="1900" b="1" dirty="0">
                <a:solidFill>
                  <a:prstClr val="black"/>
                </a:solidFill>
              </a:rPr>
              <a:t>тропиком</a:t>
            </a:r>
          </a:p>
          <a:p>
            <a:pPr lvl="0" algn="just">
              <a:buClr>
                <a:prstClr val="black"/>
              </a:buClr>
            </a:pPr>
            <a:r>
              <a:rPr lang="ru-RU" sz="1900" b="1" dirty="0">
                <a:solidFill>
                  <a:prstClr val="black"/>
                </a:solidFill>
              </a:rPr>
              <a:t>Параллель 20° </a:t>
            </a:r>
            <a:r>
              <a:rPr lang="ru-RU" sz="1900" b="1" dirty="0" err="1" smtClean="0">
                <a:solidFill>
                  <a:prstClr val="black"/>
                </a:solidFill>
              </a:rPr>
              <a:t>ю.ш</a:t>
            </a:r>
            <a:r>
              <a:rPr lang="ru-RU" sz="1900" b="1" dirty="0">
                <a:solidFill>
                  <a:prstClr val="black"/>
                </a:solidFill>
              </a:rPr>
              <a:t>. ближе всего к </a:t>
            </a:r>
            <a:r>
              <a:rPr lang="ru-RU" sz="1900" b="1" dirty="0" smtClean="0">
                <a:solidFill>
                  <a:prstClr val="black"/>
                </a:solidFill>
              </a:rPr>
              <a:t>южному </a:t>
            </a:r>
            <a:r>
              <a:rPr lang="ru-RU" sz="1900" b="1" dirty="0">
                <a:solidFill>
                  <a:prstClr val="black"/>
                </a:solidFill>
              </a:rPr>
              <a:t>тропику</a:t>
            </a:r>
          </a:p>
          <a:p>
            <a:pPr marL="0" lvl="0" indent="0" algn="just">
              <a:buClr>
                <a:prstClr val="black"/>
              </a:buClr>
              <a:buNone/>
            </a:pPr>
            <a:r>
              <a:rPr lang="ru-RU" sz="1900" b="1" dirty="0">
                <a:solidFill>
                  <a:srgbClr val="FF0000"/>
                </a:solidFill>
              </a:rPr>
              <a:t>Ниже всего на горизонтом</a:t>
            </a:r>
          </a:p>
          <a:p>
            <a:pPr lvl="0" algn="just">
              <a:buClr>
                <a:prstClr val="black"/>
              </a:buClr>
            </a:pPr>
            <a:r>
              <a:rPr lang="ru-RU" sz="1900" b="1" dirty="0">
                <a:solidFill>
                  <a:prstClr val="black"/>
                </a:solidFill>
              </a:rPr>
              <a:t>Параллель 20° </a:t>
            </a:r>
            <a:r>
              <a:rPr lang="ru-RU" sz="1900" b="1" dirty="0" err="1" smtClean="0">
                <a:solidFill>
                  <a:prstClr val="black"/>
                </a:solidFill>
              </a:rPr>
              <a:t>с.ш</a:t>
            </a:r>
            <a:r>
              <a:rPr lang="ru-RU" sz="1900" b="1" dirty="0">
                <a:solidFill>
                  <a:prstClr val="black"/>
                </a:solidFill>
              </a:rPr>
              <a:t>.  </a:t>
            </a:r>
          </a:p>
          <a:p>
            <a:pPr lvl="0" algn="just">
              <a:buClr>
                <a:prstClr val="black"/>
              </a:buClr>
            </a:pPr>
            <a:r>
              <a:rPr lang="ru-RU" sz="1900" b="1" dirty="0">
                <a:solidFill>
                  <a:prstClr val="black"/>
                </a:solidFill>
              </a:rPr>
              <a:t>Положение </a:t>
            </a:r>
            <a:r>
              <a:rPr lang="ru-RU" sz="1900" b="1" dirty="0" smtClean="0">
                <a:solidFill>
                  <a:prstClr val="black"/>
                </a:solidFill>
              </a:rPr>
              <a:t>3 </a:t>
            </a:r>
            <a:r>
              <a:rPr lang="ru-RU" sz="1900" b="1" dirty="0">
                <a:solidFill>
                  <a:prstClr val="black"/>
                </a:solidFill>
              </a:rPr>
              <a:t>– 22 </a:t>
            </a:r>
            <a:r>
              <a:rPr lang="ru-RU" sz="1900" b="1" dirty="0" smtClean="0">
                <a:solidFill>
                  <a:prstClr val="black"/>
                </a:solidFill>
              </a:rPr>
              <a:t>декабря</a:t>
            </a:r>
            <a:r>
              <a:rPr lang="ru-RU" sz="1900" b="1" dirty="0">
                <a:solidFill>
                  <a:prstClr val="black"/>
                </a:solidFill>
              </a:rPr>
              <a:t>, день </a:t>
            </a:r>
            <a:r>
              <a:rPr lang="ru-RU" sz="1900" b="1" dirty="0" smtClean="0">
                <a:solidFill>
                  <a:prstClr val="black"/>
                </a:solidFill>
              </a:rPr>
              <a:t>зимнего </a:t>
            </a:r>
            <a:r>
              <a:rPr lang="ru-RU" sz="1900" b="1" dirty="0">
                <a:solidFill>
                  <a:prstClr val="black"/>
                </a:solidFill>
              </a:rPr>
              <a:t>солнцестояния, солнце в зените над </a:t>
            </a:r>
            <a:r>
              <a:rPr lang="ru-RU" sz="1900" b="1" dirty="0" smtClean="0">
                <a:solidFill>
                  <a:prstClr val="black"/>
                </a:solidFill>
              </a:rPr>
              <a:t>южным </a:t>
            </a:r>
            <a:r>
              <a:rPr lang="ru-RU" sz="1900" b="1" dirty="0">
                <a:solidFill>
                  <a:prstClr val="black"/>
                </a:solidFill>
              </a:rPr>
              <a:t>тропиком</a:t>
            </a:r>
          </a:p>
          <a:p>
            <a:pPr lvl="0" algn="just">
              <a:buClr>
                <a:prstClr val="black"/>
              </a:buClr>
            </a:pPr>
            <a:r>
              <a:rPr lang="ru-RU" sz="1900" b="1" dirty="0">
                <a:solidFill>
                  <a:prstClr val="black"/>
                </a:solidFill>
              </a:rPr>
              <a:t>Параллель 20° </a:t>
            </a:r>
            <a:r>
              <a:rPr lang="ru-RU" sz="1900" b="1" dirty="0" err="1" smtClean="0">
                <a:solidFill>
                  <a:prstClr val="black"/>
                </a:solidFill>
              </a:rPr>
              <a:t>с.ш</a:t>
            </a:r>
            <a:r>
              <a:rPr lang="ru-RU" sz="1900" b="1" dirty="0" smtClean="0">
                <a:solidFill>
                  <a:prstClr val="black"/>
                </a:solidFill>
              </a:rPr>
              <a:t> </a:t>
            </a:r>
            <a:r>
              <a:rPr lang="ru-RU" sz="1900" b="1" dirty="0">
                <a:solidFill>
                  <a:prstClr val="black"/>
                </a:solidFill>
              </a:rPr>
              <a:t>дальше всего от </a:t>
            </a:r>
            <a:r>
              <a:rPr lang="ru-RU" sz="1900" b="1" dirty="0" smtClean="0">
                <a:solidFill>
                  <a:prstClr val="black"/>
                </a:solidFill>
              </a:rPr>
              <a:t>южного </a:t>
            </a:r>
            <a:r>
              <a:rPr lang="ru-RU" sz="1900" b="1" dirty="0">
                <a:solidFill>
                  <a:prstClr val="black"/>
                </a:solidFill>
              </a:rPr>
              <a:t>тропика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5271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90152" y="128789"/>
            <a:ext cx="11642502" cy="65553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600" b="1" dirty="0" smtClean="0"/>
              <a:t>Определите географическую долготу пункта, если известно, что в 13 часов 20 минут по солнечному времени гринвичского меридиана местное солнечное время в нем 22 часа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рассуждения</a:t>
            </a:r>
          </a:p>
          <a:p>
            <a:r>
              <a:rPr lang="ru-RU" sz="2400" b="1" dirty="0" smtClean="0"/>
              <a:t>Так как местное время пункта 22 часа, то есть больше, </a:t>
            </a:r>
            <a:r>
              <a:rPr lang="ru-RU" sz="2400" b="1" dirty="0"/>
              <a:t>чем </a:t>
            </a:r>
            <a:r>
              <a:rPr lang="ru-RU" sz="2400" b="1" dirty="0" smtClean="0"/>
              <a:t>время </a:t>
            </a:r>
            <a:r>
              <a:rPr lang="ru-RU" sz="2400" b="1" dirty="0"/>
              <a:t>гринвичского </a:t>
            </a:r>
            <a:r>
              <a:rPr lang="ru-RU" sz="2400" b="1" dirty="0" smtClean="0"/>
              <a:t>меридиана, следовательно пункт расположен в восточном полушарии</a:t>
            </a:r>
          </a:p>
          <a:p>
            <a:r>
              <a:rPr lang="ru-RU" sz="2400" b="1" dirty="0" smtClean="0"/>
              <a:t>Необходимо найти разницу во времени </a:t>
            </a:r>
            <a:r>
              <a:rPr lang="ru-RU" sz="2400" b="1" dirty="0"/>
              <a:t>между 0</a:t>
            </a:r>
            <a:r>
              <a:rPr lang="ru-RU" sz="2400" b="1" dirty="0" smtClean="0"/>
              <a:t>° и заданным пунктом</a:t>
            </a:r>
          </a:p>
          <a:p>
            <a:r>
              <a:rPr lang="ru-RU" sz="2400" b="1" dirty="0" smtClean="0"/>
              <a:t>Помним, что 1 час=15°, поэтому полученное время умножим </a:t>
            </a:r>
            <a:r>
              <a:rPr lang="ru-RU" sz="2400" b="1" dirty="0"/>
              <a:t>на 15</a:t>
            </a:r>
            <a:r>
              <a:rPr lang="ru-RU" sz="2400" b="1" dirty="0" smtClean="0"/>
              <a:t>°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dirty="0" smtClean="0"/>
              <a:t> </a:t>
            </a:r>
            <a:r>
              <a:rPr lang="ru-RU" sz="1900" b="1" dirty="0">
                <a:solidFill>
                  <a:srgbClr val="FF0000"/>
                </a:solidFill>
              </a:rPr>
              <a:t>Содержание верного </a:t>
            </a:r>
            <a:r>
              <a:rPr lang="ru-RU" sz="1900" b="1" dirty="0" smtClean="0">
                <a:solidFill>
                  <a:srgbClr val="FF0000"/>
                </a:solidFill>
              </a:rPr>
              <a:t>ответа</a:t>
            </a:r>
          </a:p>
          <a:p>
            <a:pPr marL="457200" lvl="0" indent="-457200">
              <a:buClr>
                <a:prstClr val="black"/>
              </a:buClr>
              <a:buAutoNum type="arabicPeriod"/>
            </a:pPr>
            <a:r>
              <a:rPr lang="ru-RU" sz="2800" b="1" dirty="0" smtClean="0"/>
              <a:t>22-13 ч 20 мин=8ч 40 мин</a:t>
            </a:r>
          </a:p>
          <a:p>
            <a:pPr marL="457200" lvl="0" indent="-457200">
              <a:buClr>
                <a:prstClr val="black"/>
              </a:buClr>
              <a:buAutoNum type="arabicPeriod"/>
            </a:pPr>
            <a:r>
              <a:rPr lang="ru-RU" sz="2800" b="1" dirty="0" smtClean="0"/>
              <a:t>40 минут – это 2/3 часа,  следовательно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sz="2800" b="1" dirty="0"/>
              <a:t> </a:t>
            </a:r>
            <a:r>
              <a:rPr lang="ru-RU" sz="2800" b="1" dirty="0" smtClean="0"/>
              <a:t>      15</a:t>
            </a:r>
            <a:r>
              <a:rPr lang="ru-RU" sz="2800" b="1" dirty="0"/>
              <a:t>° </a:t>
            </a:r>
            <a:r>
              <a:rPr lang="ru-RU" sz="2800" b="1" dirty="0" smtClean="0"/>
              <a:t>* 8+15</a:t>
            </a:r>
            <a:r>
              <a:rPr lang="ru-RU" sz="2800" b="1" dirty="0"/>
              <a:t>° </a:t>
            </a:r>
            <a:r>
              <a:rPr lang="ru-RU" sz="2800" b="1" dirty="0" smtClean="0"/>
              <a:t>: 3 * 2=120</a:t>
            </a:r>
            <a:r>
              <a:rPr lang="ru-RU" sz="2800" b="1" dirty="0"/>
              <a:t>° </a:t>
            </a:r>
            <a:r>
              <a:rPr lang="ru-RU" sz="2800" b="1" dirty="0" smtClean="0"/>
              <a:t>+ 10</a:t>
            </a:r>
            <a:r>
              <a:rPr lang="ru-RU" sz="2800" b="1" dirty="0"/>
              <a:t>° </a:t>
            </a:r>
            <a:r>
              <a:rPr lang="ru-RU" sz="2800" b="1" dirty="0" smtClean="0"/>
              <a:t>= 130</a:t>
            </a:r>
            <a:r>
              <a:rPr lang="ru-RU" sz="2800" b="1" dirty="0"/>
              <a:t>° </a:t>
            </a:r>
            <a:r>
              <a:rPr lang="ru-RU" sz="2800" b="1" dirty="0" err="1" smtClean="0"/>
              <a:t>в.д</a:t>
            </a:r>
            <a:r>
              <a:rPr lang="ru-RU" sz="2800" b="1" dirty="0" smtClean="0"/>
              <a:t>.</a:t>
            </a:r>
            <a:endParaRPr lang="ru-RU" sz="2800" b="1" dirty="0"/>
          </a:p>
          <a:p>
            <a:pPr marL="457200" lvl="0" indent="-457200">
              <a:buClr>
                <a:prstClr val="black"/>
              </a:buClr>
              <a:buAutoNum type="arabicPeriod"/>
            </a:pPr>
            <a:endParaRPr lang="ru-RU" sz="19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628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0153" y="206062"/>
            <a:ext cx="12101848" cy="66519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b="1" dirty="0" smtClean="0"/>
              <a:t>Определите географическую долготу пункта, если в полночь по солнечному времени гринвичского меридиана местное солнечное время в нем 19 часов 40 минут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sz="2400" b="1" dirty="0">
                <a:solidFill>
                  <a:srgbClr val="FF0000"/>
                </a:solidFill>
              </a:rPr>
              <a:t>рассуждения</a:t>
            </a:r>
          </a:p>
          <a:p>
            <a:pPr lvl="0">
              <a:buClr>
                <a:prstClr val="black"/>
              </a:buClr>
            </a:pPr>
            <a:r>
              <a:rPr lang="ru-RU" sz="2400" b="1" dirty="0">
                <a:solidFill>
                  <a:prstClr val="black"/>
                </a:solidFill>
              </a:rPr>
              <a:t>Так как местное время пункта </a:t>
            </a:r>
            <a:r>
              <a:rPr lang="ru-RU" sz="2400" b="1" dirty="0" smtClean="0">
                <a:solidFill>
                  <a:prstClr val="black"/>
                </a:solidFill>
              </a:rPr>
              <a:t>19 ч 40 мин, </a:t>
            </a:r>
            <a:r>
              <a:rPr lang="ru-RU" sz="2400" b="1" dirty="0">
                <a:solidFill>
                  <a:prstClr val="black"/>
                </a:solidFill>
              </a:rPr>
              <a:t>то есть </a:t>
            </a:r>
            <a:r>
              <a:rPr lang="ru-RU" sz="2400" b="1" dirty="0" smtClean="0">
                <a:solidFill>
                  <a:prstClr val="black"/>
                </a:solidFill>
              </a:rPr>
              <a:t>меньше, </a:t>
            </a:r>
            <a:r>
              <a:rPr lang="ru-RU" sz="2400" b="1" dirty="0">
                <a:solidFill>
                  <a:prstClr val="black"/>
                </a:solidFill>
              </a:rPr>
              <a:t>чем время гринвичского меридиана, </a:t>
            </a:r>
            <a:r>
              <a:rPr lang="ru-RU" sz="2400" b="1" dirty="0" smtClean="0">
                <a:solidFill>
                  <a:prstClr val="black"/>
                </a:solidFill>
              </a:rPr>
              <a:t>где 24 часа, следовательно </a:t>
            </a:r>
            <a:r>
              <a:rPr lang="ru-RU" sz="2400" b="1" dirty="0">
                <a:solidFill>
                  <a:prstClr val="black"/>
                </a:solidFill>
              </a:rPr>
              <a:t>пункт расположен в </a:t>
            </a:r>
            <a:r>
              <a:rPr lang="ru-RU" sz="2400" b="1" dirty="0" smtClean="0">
                <a:solidFill>
                  <a:prstClr val="black"/>
                </a:solidFill>
              </a:rPr>
              <a:t>западном </a:t>
            </a:r>
            <a:r>
              <a:rPr lang="ru-RU" sz="2400" b="1" dirty="0">
                <a:solidFill>
                  <a:prstClr val="black"/>
                </a:solidFill>
              </a:rPr>
              <a:t>полушарии</a:t>
            </a:r>
          </a:p>
          <a:p>
            <a:pPr lvl="0">
              <a:buClr>
                <a:prstClr val="black"/>
              </a:buClr>
            </a:pPr>
            <a:r>
              <a:rPr lang="ru-RU" sz="2400" b="1" dirty="0">
                <a:solidFill>
                  <a:prstClr val="black"/>
                </a:solidFill>
              </a:rPr>
              <a:t>Необходимо найти разницу во времени между 0° и заданным пунктом</a:t>
            </a:r>
          </a:p>
          <a:p>
            <a:pPr lvl="0">
              <a:buClr>
                <a:prstClr val="black"/>
              </a:buClr>
            </a:pPr>
            <a:r>
              <a:rPr lang="ru-RU" sz="2400" b="1" dirty="0">
                <a:solidFill>
                  <a:prstClr val="black"/>
                </a:solidFill>
              </a:rPr>
              <a:t>Помним, что 1 час=15°, поэтому полученное время умножим на 15°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3000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457200" lvl="0" indent="-457200">
              <a:buClr>
                <a:prstClr val="black"/>
              </a:buClr>
              <a:buFont typeface="Arial" panose="020B0604020202020204" pitchFamily="34" charset="0"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</a:rPr>
              <a:t>24-19 </a:t>
            </a:r>
            <a:r>
              <a:rPr lang="ru-RU" sz="2800" b="1" dirty="0">
                <a:solidFill>
                  <a:prstClr val="black"/>
                </a:solidFill>
              </a:rPr>
              <a:t>ч </a:t>
            </a:r>
            <a:r>
              <a:rPr lang="ru-RU" sz="2800" b="1" dirty="0" smtClean="0">
                <a:solidFill>
                  <a:prstClr val="black"/>
                </a:solidFill>
              </a:rPr>
              <a:t>40 мин=4ч 20 </a:t>
            </a:r>
            <a:r>
              <a:rPr lang="ru-RU" sz="2800" b="1" dirty="0">
                <a:solidFill>
                  <a:prstClr val="black"/>
                </a:solidFill>
              </a:rPr>
              <a:t>мин</a:t>
            </a:r>
          </a:p>
          <a:p>
            <a:pPr marL="457200" lvl="0" indent="-457200">
              <a:buClr>
                <a:prstClr val="black"/>
              </a:buClr>
              <a:buFont typeface="Arial" panose="020B0604020202020204" pitchFamily="34" charset="0"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</a:rPr>
              <a:t>20 </a:t>
            </a:r>
            <a:r>
              <a:rPr lang="ru-RU" sz="2800" b="1" dirty="0">
                <a:solidFill>
                  <a:prstClr val="black"/>
                </a:solidFill>
              </a:rPr>
              <a:t>минут – это </a:t>
            </a:r>
            <a:r>
              <a:rPr lang="ru-RU" sz="2800" b="1" dirty="0" smtClean="0">
                <a:solidFill>
                  <a:prstClr val="black"/>
                </a:solidFill>
              </a:rPr>
              <a:t>1/3 </a:t>
            </a:r>
            <a:r>
              <a:rPr lang="ru-RU" sz="2800" b="1" dirty="0">
                <a:solidFill>
                  <a:prstClr val="black"/>
                </a:solidFill>
              </a:rPr>
              <a:t>часа,  следовательно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sz="2800" b="1" dirty="0">
                <a:solidFill>
                  <a:prstClr val="black"/>
                </a:solidFill>
              </a:rPr>
              <a:t>       15° * </a:t>
            </a:r>
            <a:r>
              <a:rPr lang="ru-RU" sz="2800" b="1" dirty="0" smtClean="0">
                <a:solidFill>
                  <a:prstClr val="black"/>
                </a:solidFill>
              </a:rPr>
              <a:t>4+15</a:t>
            </a:r>
            <a:r>
              <a:rPr lang="ru-RU" sz="2800" b="1" dirty="0">
                <a:solidFill>
                  <a:prstClr val="black"/>
                </a:solidFill>
              </a:rPr>
              <a:t>° : 3 * </a:t>
            </a:r>
            <a:r>
              <a:rPr lang="ru-RU" sz="2800" b="1" dirty="0" smtClean="0">
                <a:solidFill>
                  <a:prstClr val="black"/>
                </a:solidFill>
              </a:rPr>
              <a:t>1=60</a:t>
            </a:r>
            <a:r>
              <a:rPr lang="ru-RU" sz="2800" b="1" dirty="0">
                <a:solidFill>
                  <a:prstClr val="black"/>
                </a:solidFill>
              </a:rPr>
              <a:t>° + </a:t>
            </a:r>
            <a:r>
              <a:rPr lang="ru-RU" sz="2800" b="1" dirty="0" smtClean="0">
                <a:solidFill>
                  <a:prstClr val="black"/>
                </a:solidFill>
              </a:rPr>
              <a:t>5° </a:t>
            </a:r>
            <a:r>
              <a:rPr lang="ru-RU" sz="2800" b="1" dirty="0">
                <a:solidFill>
                  <a:prstClr val="black"/>
                </a:solidFill>
              </a:rPr>
              <a:t>= </a:t>
            </a:r>
            <a:r>
              <a:rPr lang="ru-RU" sz="2800" b="1" dirty="0" smtClean="0">
                <a:solidFill>
                  <a:prstClr val="black"/>
                </a:solidFill>
              </a:rPr>
              <a:t>65° </a:t>
            </a:r>
            <a:r>
              <a:rPr lang="ru-RU" sz="2800" b="1" dirty="0">
                <a:solidFill>
                  <a:prstClr val="black"/>
                </a:solidFill>
              </a:rPr>
              <a:t>з</a:t>
            </a:r>
            <a:r>
              <a:rPr lang="ru-RU" sz="2800" b="1" dirty="0" smtClean="0">
                <a:solidFill>
                  <a:prstClr val="black"/>
                </a:solidFill>
              </a:rPr>
              <a:t>. д</a:t>
            </a:r>
            <a:r>
              <a:rPr lang="ru-RU" sz="2800" b="1" dirty="0">
                <a:solidFill>
                  <a:prstClr val="black"/>
                </a:solidFill>
              </a:rPr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441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687132"/>
            <a:ext cx="10363826" cy="4104067"/>
          </a:xfrm>
        </p:spPr>
        <p:txBody>
          <a:bodyPr>
            <a:normAutofit/>
          </a:bodyPr>
          <a:lstStyle/>
          <a:p>
            <a:r>
              <a:rPr lang="ru-RU" sz="3600" b="1" dirty="0"/>
              <a:t>О</a:t>
            </a:r>
            <a:r>
              <a:rPr lang="ru-RU" sz="3600" b="1" dirty="0" smtClean="0"/>
              <a:t>пределите, КАК изменилась бы (УВЕЛИЧИЛАСЬ ИЛИ УМЕНЬШИЛАСЬ) ПРОДОЛЖИТЕЛЬНОСТЬ ДНЯ В ДЕКАБРЕ В ЮАР, если бы угол наклона земной оси к плоскости орбиты составил 55°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444" y="0"/>
            <a:ext cx="3425556" cy="25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024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80304"/>
            <a:ext cx="10363826" cy="6130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Китай для транспортировки грузов редко использует более короткий северный морской путь, а чаще более длинный и дорогой через </a:t>
            </a:r>
            <a:r>
              <a:rPr lang="ru-RU" sz="2800" b="1" dirty="0" err="1" smtClean="0"/>
              <a:t>суэцкий</a:t>
            </a:r>
            <a:r>
              <a:rPr lang="ru-RU" sz="2800" b="1" dirty="0" smtClean="0"/>
              <a:t> канал и индийский океан. Какие </a:t>
            </a:r>
            <a:r>
              <a:rPr lang="ru-RU" sz="2800" b="1" dirty="0" smtClean="0">
                <a:solidFill>
                  <a:srgbClr val="C00000"/>
                </a:solidFill>
              </a:rPr>
              <a:t>природные условия </a:t>
            </a:r>
            <a:r>
              <a:rPr lang="ru-RU" sz="2800" b="1" dirty="0" smtClean="0"/>
              <a:t>северного морского пути препятствуют более активному его использованию?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276" y="2788276"/>
            <a:ext cx="4069724" cy="40697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6670" y="3448326"/>
            <a:ext cx="6787166" cy="286232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Выгоды использования СМП для транзитных перевозок:</a:t>
            </a:r>
          </a:p>
          <a:p>
            <a:r>
              <a:rPr lang="ru-RU" sz="2000" dirty="0" smtClean="0"/>
              <a:t>экономия </a:t>
            </a:r>
            <a:r>
              <a:rPr lang="ru-RU" sz="2000" dirty="0"/>
              <a:t>на топливе;</a:t>
            </a:r>
          </a:p>
          <a:p>
            <a:r>
              <a:rPr lang="ru-RU" sz="2000" dirty="0"/>
              <a:t>уменьшение продолжительности рейса уменьшает расходы на оплату труда персонала и уменьшает стоимость фрахта судна;</a:t>
            </a:r>
          </a:p>
          <a:p>
            <a:r>
              <a:rPr lang="ru-RU" sz="2000" dirty="0"/>
              <a:t>отсутствует платеж за проход судна (в отличие от Суэцкого канала);</a:t>
            </a:r>
          </a:p>
          <a:p>
            <a:r>
              <a:rPr lang="ru-RU" sz="2000" dirty="0"/>
              <a:t>отсутствуют очереди (как в случае с Суэцким каналом);</a:t>
            </a:r>
          </a:p>
          <a:p>
            <a:r>
              <a:rPr lang="ru-RU" sz="2000" dirty="0"/>
              <a:t>отсутствует риск нападения пиратов.</a:t>
            </a:r>
          </a:p>
        </p:txBody>
      </p:sp>
    </p:spTree>
    <p:extLst>
      <p:ext uri="{BB962C8B-B14F-4D97-AF65-F5344CB8AC3E}">
        <p14:creationId xmlns:p14="http://schemas.microsoft.com/office/powerpoint/2010/main" xmlns="" val="242553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70456"/>
            <a:ext cx="10363826" cy="63879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Рассуждения</a:t>
            </a:r>
          </a:p>
          <a:p>
            <a:r>
              <a:rPr lang="ru-RU" sz="2400" b="1" dirty="0" smtClean="0"/>
              <a:t>Ключевая фраза «Какие </a:t>
            </a:r>
            <a:r>
              <a:rPr lang="ru-RU" sz="2400" b="1" dirty="0"/>
              <a:t>природные </a:t>
            </a:r>
            <a:r>
              <a:rPr lang="ru-RU" sz="2400" b="1" dirty="0" smtClean="0"/>
              <a:t>условия», следовательно нужно вспомнить о климате арктики, препятствующих судоходству</a:t>
            </a:r>
          </a:p>
          <a:p>
            <a:r>
              <a:rPr lang="ru-RU" sz="2400" b="1" dirty="0" smtClean="0"/>
              <a:t>Арктика – это суровый климат, частые туманы, сильные морозы, штормы, торосы, движения льдов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sz="2800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600" b="1" dirty="0" smtClean="0"/>
              <a:t>1. движения льдов</a:t>
            </a:r>
          </a:p>
          <a:p>
            <a:pPr marL="0" indent="0">
              <a:buNone/>
            </a:pPr>
            <a:r>
              <a:rPr lang="ru-RU" sz="2600" b="1" dirty="0" smtClean="0"/>
              <a:t> 2. Суровый климат </a:t>
            </a:r>
          </a:p>
          <a:p>
            <a:pPr marL="0" indent="0">
              <a:buNone/>
            </a:pPr>
            <a:r>
              <a:rPr lang="ru-RU" sz="2600" b="1" dirty="0"/>
              <a:t> </a:t>
            </a:r>
            <a:r>
              <a:rPr lang="ru-RU" sz="2600" b="1" dirty="0" smtClean="0"/>
              <a:t>    или</a:t>
            </a:r>
          </a:p>
          <a:p>
            <a:pPr marL="0" indent="0">
              <a:buNone/>
            </a:pPr>
            <a:r>
              <a:rPr lang="ru-RU" sz="2600" b="1" dirty="0" smtClean="0"/>
              <a:t>Частые туманы</a:t>
            </a:r>
          </a:p>
          <a:p>
            <a:pPr marL="0" indent="0">
              <a:buNone/>
            </a:pPr>
            <a:r>
              <a:rPr lang="ru-RU" sz="2600" b="1" dirty="0" smtClean="0"/>
              <a:t>  Или </a:t>
            </a:r>
          </a:p>
          <a:p>
            <a:pPr marL="0" indent="0">
              <a:buNone/>
            </a:pPr>
            <a:r>
              <a:rPr lang="ru-RU" sz="2600" b="1" dirty="0" smtClean="0"/>
              <a:t>сильные ветры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9517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90152"/>
            <a:ext cx="10393876" cy="1506828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/>
              <a:t>Объясните, почему в пустыне </a:t>
            </a:r>
            <a:r>
              <a:rPr lang="ru-RU" b="1" dirty="0" err="1" smtClean="0"/>
              <a:t>намиб</a:t>
            </a:r>
            <a:r>
              <a:rPr lang="ru-RU" b="1" dirty="0" smtClean="0"/>
              <a:t> суммарная солнечная радиация в июне меньше, чем в ливийской пустыне. Укажите две причины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066518" y="1687132"/>
            <a:ext cx="5125482" cy="3123127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0" y="1596980"/>
            <a:ext cx="7066518" cy="526102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200" b="1" dirty="0" smtClean="0">
                <a:solidFill>
                  <a:srgbClr val="C00000"/>
                </a:solidFill>
              </a:rPr>
              <a:t>Рассуждения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 smtClean="0"/>
              <a:t>Пустыня </a:t>
            </a:r>
            <a:r>
              <a:rPr lang="ru-RU" sz="2200" b="1" dirty="0" err="1" smtClean="0"/>
              <a:t>Намиб</a:t>
            </a:r>
            <a:r>
              <a:rPr lang="ru-RU" sz="2200" b="1" dirty="0" smtClean="0"/>
              <a:t> расположена в Африке, в южном полушарии, пересекается южным тропиком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 smtClean="0"/>
              <a:t>Ливийская пустыня тоже в Африке, но в северном полушарии, пересекается северным тропиком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 smtClean="0"/>
              <a:t>В июне солнце в зените над северным тропиком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 smtClean="0"/>
              <a:t>В июне в северном полушарии лето, Значит солнечной радиации больше. А в южном – зима, значит солнечной радиации меньше</a:t>
            </a:r>
          </a:p>
          <a:p>
            <a:pPr lvl="0" algn="l">
              <a:buClr>
                <a:prstClr val="black"/>
              </a:buClr>
            </a:pPr>
            <a:r>
              <a:rPr lang="ru-RU" sz="2600" b="1" dirty="0">
                <a:solidFill>
                  <a:srgbClr val="FF0000"/>
                </a:solidFill>
              </a:rPr>
              <a:t>Содержание верного </a:t>
            </a:r>
            <a:r>
              <a:rPr lang="ru-RU" sz="2600" b="1" dirty="0" smtClean="0">
                <a:solidFill>
                  <a:srgbClr val="FF0000"/>
                </a:solidFill>
              </a:rPr>
              <a:t>ответа</a:t>
            </a:r>
          </a:p>
          <a:p>
            <a:pPr marL="514350" lvl="0" indent="-514350" algn="l">
              <a:buClr>
                <a:prstClr val="black"/>
              </a:buClr>
              <a:buFont typeface="+mj-lt"/>
              <a:buAutoNum type="arabicPeriod"/>
            </a:pPr>
            <a:r>
              <a:rPr lang="ru-RU" sz="2600" b="1" dirty="0" smtClean="0"/>
              <a:t>Пустыня </a:t>
            </a:r>
            <a:r>
              <a:rPr lang="ru-RU" sz="2600" b="1" dirty="0" err="1" smtClean="0"/>
              <a:t>намиб</a:t>
            </a:r>
            <a:r>
              <a:rPr lang="ru-RU" sz="2600" b="1" dirty="0" smtClean="0"/>
              <a:t> расположена в южном полушарии , где угол падения солнечных лучей меньше</a:t>
            </a:r>
          </a:p>
          <a:p>
            <a:pPr marL="514350" lvl="0" indent="-514350" algn="l">
              <a:buClr>
                <a:prstClr val="black"/>
              </a:buClr>
              <a:buAutoNum type="arabicPeriod"/>
            </a:pPr>
            <a:r>
              <a:rPr lang="ru-RU" sz="2600" b="1" dirty="0" smtClean="0"/>
              <a:t>в июне продолжительность дня в пустыне </a:t>
            </a:r>
            <a:r>
              <a:rPr lang="ru-RU" sz="2600" b="1" dirty="0" err="1" smtClean="0"/>
              <a:t>намиб</a:t>
            </a:r>
            <a:r>
              <a:rPr lang="ru-RU" sz="2600" b="1" dirty="0" smtClean="0"/>
              <a:t> меньше</a:t>
            </a:r>
          </a:p>
          <a:p>
            <a:pPr lvl="0" algn="l">
              <a:buClr>
                <a:prstClr val="black"/>
              </a:buClr>
            </a:pPr>
            <a:endParaRPr lang="ru-RU" sz="2600" b="1" dirty="0">
              <a:solidFill>
                <a:srgbClr val="FF0000"/>
              </a:solidFill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859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16105" y="386697"/>
            <a:ext cx="11359166" cy="2098925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/>
              <a:t>Определите географические координаты пункта, расположенного в Евразии, если известно, что 21 марта в 8 часов по солнечному времени гринвичского меридиана в этом пункте полдень и солнце находится на высоте 40°над горизонтом</a:t>
            </a:r>
            <a:endParaRPr lang="ru-RU" b="1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257577" y="2640168"/>
            <a:ext cx="11822806" cy="42178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Рассуждения</a:t>
            </a:r>
          </a:p>
          <a:p>
            <a:r>
              <a:rPr lang="ru-RU" b="1" dirty="0" smtClean="0"/>
              <a:t>Если пункт расположен в </a:t>
            </a:r>
            <a:r>
              <a:rPr lang="ru-RU" b="1" dirty="0" err="1" smtClean="0"/>
              <a:t>евразии</a:t>
            </a:r>
            <a:r>
              <a:rPr lang="ru-RU" b="1" dirty="0" smtClean="0"/>
              <a:t>, значит будет иметь северную широту</a:t>
            </a:r>
          </a:p>
          <a:p>
            <a:r>
              <a:rPr lang="ru-RU" b="1" dirty="0" smtClean="0"/>
              <a:t>21 марта – день равноденствия, солнце в зените над экватором, поэтому широту определяем разницей между </a:t>
            </a:r>
            <a:r>
              <a:rPr lang="ru-RU" b="1" dirty="0" err="1" smtClean="0"/>
              <a:t>зенитальным</a:t>
            </a:r>
            <a:r>
              <a:rPr lang="ru-RU" b="1" dirty="0" smtClean="0"/>
              <a:t> положением (90°) и заданной высотой  40°</a:t>
            </a:r>
          </a:p>
          <a:p>
            <a:r>
              <a:rPr lang="ru-RU" b="1" dirty="0" smtClean="0"/>
              <a:t>Географическую долготу определять уже умеем</a:t>
            </a:r>
          </a:p>
          <a:p>
            <a:pPr marL="0" lv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457200" indent="-457200">
              <a:buAutoNum type="arabicPeriod"/>
            </a:pPr>
            <a:r>
              <a:rPr lang="ru-RU" sz="2400" b="1" dirty="0" smtClean="0"/>
              <a:t>90</a:t>
            </a:r>
            <a:r>
              <a:rPr lang="ru-RU" sz="2400" b="1" dirty="0"/>
              <a:t>°- 40°=50</a:t>
            </a:r>
            <a:r>
              <a:rPr lang="ru-RU" sz="2400" b="1" dirty="0" smtClean="0"/>
              <a:t>° </a:t>
            </a:r>
            <a:r>
              <a:rPr lang="ru-RU" sz="2400" b="1" dirty="0" err="1" smtClean="0"/>
              <a:t>с.ш</a:t>
            </a:r>
            <a:r>
              <a:rPr lang="ru-RU" sz="2400" b="1" dirty="0" smtClean="0"/>
              <a:t>.</a:t>
            </a:r>
          </a:p>
          <a:p>
            <a:pPr marL="457200" indent="-457200">
              <a:buAutoNum type="arabicPeriod"/>
            </a:pPr>
            <a:r>
              <a:rPr lang="ru-RU" sz="2400" b="1" dirty="0"/>
              <a:t>12 ч – 8 ч = 4 ч; 4 ч * 15°= </a:t>
            </a:r>
            <a:r>
              <a:rPr lang="ru-RU" sz="2400" b="1" dirty="0" smtClean="0"/>
              <a:t>60° </a:t>
            </a:r>
            <a:r>
              <a:rPr lang="ru-RU" sz="2400" b="1" dirty="0" err="1" smtClean="0"/>
              <a:t>в.д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pPr marL="457200" indent="-457200">
              <a:buAutoNum type="arabicPeriod"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9093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844" y="167526"/>
            <a:ext cx="10364451" cy="72088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Определите регион по описанию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545" y="888412"/>
            <a:ext cx="11797048" cy="4919729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 smtClean="0"/>
              <a:t>Коренное население этой республики в прежние времена называли чудью </a:t>
            </a:r>
            <a:r>
              <a:rPr lang="ru-RU" sz="2400" b="1" dirty="0" err="1" smtClean="0"/>
              <a:t>вотятской</a:t>
            </a:r>
            <a:r>
              <a:rPr lang="ru-RU" sz="2400" b="1" dirty="0" smtClean="0"/>
              <a:t>, </a:t>
            </a:r>
            <a:r>
              <a:rPr lang="ru-RU" sz="2400" b="1" dirty="0" smtClean="0">
                <a:solidFill>
                  <a:srgbClr val="C00000"/>
                </a:solidFill>
              </a:rPr>
              <a:t>вотяками</a:t>
            </a:r>
            <a:r>
              <a:rPr lang="ru-RU" sz="2400" b="1" dirty="0" smtClean="0"/>
              <a:t>. Они живут в </a:t>
            </a:r>
            <a:r>
              <a:rPr lang="ru-RU" sz="2400" b="1" dirty="0" err="1" smtClean="0">
                <a:solidFill>
                  <a:srgbClr val="C00000"/>
                </a:solidFill>
              </a:rPr>
              <a:t>прикамье</a:t>
            </a:r>
            <a:r>
              <a:rPr lang="ru-RU" sz="2400" b="1" dirty="0" smtClean="0"/>
              <a:t>, численность их примерно 750 тыс. человек. Этот относительно небольшой народ имеет древнюю историю, принадлежит к </a:t>
            </a:r>
            <a:r>
              <a:rPr lang="ru-RU" sz="2400" b="1" dirty="0" err="1" smtClean="0">
                <a:solidFill>
                  <a:srgbClr val="C00000"/>
                </a:solidFill>
              </a:rPr>
              <a:t>тюрской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/>
              <a:t>языковой семье, угро-финской группе. Они проживают в </a:t>
            </a:r>
            <a:r>
              <a:rPr lang="ru-RU" sz="2400" b="1" dirty="0" smtClean="0">
                <a:solidFill>
                  <a:srgbClr val="C00000"/>
                </a:solidFill>
              </a:rPr>
              <a:t>лесной зоне</a:t>
            </a:r>
            <a:r>
              <a:rPr lang="ru-RU" sz="2400" b="1" dirty="0" smtClean="0"/>
              <a:t>, как правило в районах расселения вместе с русскими, </a:t>
            </a:r>
            <a:r>
              <a:rPr lang="ru-RU" sz="2400" b="1" dirty="0" smtClean="0">
                <a:solidFill>
                  <a:srgbClr val="C00000"/>
                </a:solidFill>
              </a:rPr>
              <a:t>Татарами, башкирами </a:t>
            </a:r>
            <a:r>
              <a:rPr lang="ru-RU" sz="2400" b="1" dirty="0" smtClean="0"/>
              <a:t>и другими народами</a:t>
            </a:r>
            <a:r>
              <a:rPr lang="ru-RU" b="1" dirty="0" smtClean="0"/>
              <a:t>.</a:t>
            </a:r>
          </a:p>
          <a:p>
            <a:pPr marL="0" indent="0" algn="just">
              <a:buNone/>
            </a:pPr>
            <a:endParaRPr lang="ru-RU" b="1" dirty="0"/>
          </a:p>
          <a:p>
            <a:pPr marL="0" indent="0" algn="just">
              <a:buNone/>
            </a:pPr>
            <a:r>
              <a:rPr lang="ru-RU" sz="2800" b="1" dirty="0" smtClean="0"/>
              <a:t>Ответ </a:t>
            </a:r>
            <a:r>
              <a:rPr lang="ru-RU" sz="2800" b="1" dirty="0" smtClean="0">
                <a:solidFill>
                  <a:srgbClr val="C00000"/>
                </a:solidFill>
              </a:rPr>
              <a:t>Удмуртия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349" y="3603025"/>
            <a:ext cx="5037651" cy="325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310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44700"/>
            <a:ext cx="10364451" cy="79848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Определите страну по описанию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90022" y="921677"/>
            <a:ext cx="10788204" cy="50283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b="1" dirty="0" smtClean="0"/>
              <a:t>Население этой </a:t>
            </a:r>
            <a:r>
              <a:rPr lang="ru-RU" sz="2800" b="1" dirty="0">
                <a:solidFill>
                  <a:srgbClr val="FF0000"/>
                </a:solidFill>
              </a:rPr>
              <a:t>е</a:t>
            </a:r>
            <a:r>
              <a:rPr lang="ru-RU" sz="2800" b="1" dirty="0" smtClean="0">
                <a:solidFill>
                  <a:srgbClr val="FF0000"/>
                </a:solidFill>
              </a:rPr>
              <a:t>вропейской страны </a:t>
            </a:r>
            <a:r>
              <a:rPr lang="ru-RU" sz="2800" b="1" dirty="0" smtClean="0"/>
              <a:t>свято чтит все религиозные праздники и законы, исповедует </a:t>
            </a:r>
            <a:r>
              <a:rPr lang="ru-RU" sz="2800" b="1" dirty="0" smtClean="0">
                <a:solidFill>
                  <a:srgbClr val="FF0000"/>
                </a:solidFill>
              </a:rPr>
              <a:t>католичество</a:t>
            </a:r>
            <a:r>
              <a:rPr lang="ru-RU" sz="2800" b="1" dirty="0" smtClean="0"/>
              <a:t>. Язык относится к индоевропейской семье, </a:t>
            </a:r>
            <a:r>
              <a:rPr lang="ru-RU" sz="2800" b="1" dirty="0" smtClean="0">
                <a:solidFill>
                  <a:srgbClr val="FF0000"/>
                </a:solidFill>
              </a:rPr>
              <a:t>славянской группе</a:t>
            </a:r>
            <a:r>
              <a:rPr lang="ru-RU" sz="2800" b="1" dirty="0" smtClean="0"/>
              <a:t>. Уровень жизни несколько </a:t>
            </a:r>
            <a:r>
              <a:rPr lang="ru-RU" sz="2800" b="1" dirty="0" smtClean="0">
                <a:solidFill>
                  <a:srgbClr val="FF0000"/>
                </a:solidFill>
              </a:rPr>
              <a:t>ниже</a:t>
            </a:r>
            <a:r>
              <a:rPr lang="ru-RU" sz="2800" b="1" dirty="0" smtClean="0"/>
              <a:t>, чем в развитых европейских странах. После распада СССР население Страны активно </a:t>
            </a:r>
            <a:r>
              <a:rPr lang="ru-RU" sz="2800" b="1" dirty="0" smtClean="0">
                <a:solidFill>
                  <a:srgbClr val="FF0000"/>
                </a:solidFill>
              </a:rPr>
              <a:t>занималась торговлей </a:t>
            </a:r>
            <a:r>
              <a:rPr lang="ru-RU" sz="2800" b="1" dirty="0" smtClean="0"/>
              <a:t>с Россией, Украиной, Белоруссией. </a:t>
            </a:r>
          </a:p>
          <a:p>
            <a:pPr marL="0" indent="0" algn="just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Ответ  Польша</a:t>
            </a:r>
            <a:endParaRPr lang="ru-RU" sz="28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507" y="4121239"/>
            <a:ext cx="4271493" cy="27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637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08" y="283335"/>
            <a:ext cx="11384923" cy="2343955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/>
              <a:t>Если бы земля перестала бы вращаться вокруг собственной оси, то на планете не было бы смены дня и ночи. Назовите еще три изменения природы земли при отсутствии осевого вращения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705" y="2627290"/>
            <a:ext cx="5715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06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pPr marL="0" lv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Рассуждения</a:t>
            </a:r>
          </a:p>
          <a:p>
            <a:pPr lvl="0"/>
            <a:r>
              <a:rPr lang="ru-RU" b="1" dirty="0" smtClean="0"/>
              <a:t>Вращение земли влияет на ее форму</a:t>
            </a:r>
          </a:p>
          <a:p>
            <a:pPr lvl="0"/>
            <a:r>
              <a:rPr lang="ru-RU" b="1" dirty="0" smtClean="0"/>
              <a:t>Вращение земли вызывает отклоняющую силу </a:t>
            </a:r>
          </a:p>
          <a:p>
            <a:pPr marL="0" lv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(силу </a:t>
            </a:r>
            <a:r>
              <a:rPr lang="ru-RU" b="1" dirty="0" err="1" smtClean="0"/>
              <a:t>кариолиса</a:t>
            </a:r>
            <a:r>
              <a:rPr lang="ru-RU" b="1" dirty="0" smtClean="0"/>
              <a:t>)</a:t>
            </a:r>
          </a:p>
          <a:p>
            <a:r>
              <a:rPr lang="ru-RU" b="1" dirty="0" smtClean="0"/>
              <a:t>При вращении земля то приближается к луне,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то удаляется от нее.</a:t>
            </a:r>
            <a:endParaRPr lang="ru-RU" b="1" dirty="0"/>
          </a:p>
          <a:p>
            <a:pPr marL="0" lv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</a:rPr>
              <a:t>Содержание </a:t>
            </a:r>
            <a:r>
              <a:rPr lang="ru-RU" sz="2400" b="1" dirty="0">
                <a:solidFill>
                  <a:srgbClr val="FF0000"/>
                </a:solidFill>
              </a:rPr>
              <a:t>верного ответа</a:t>
            </a:r>
          </a:p>
          <a:p>
            <a:pPr marL="0" indent="0">
              <a:buNone/>
            </a:pPr>
            <a:r>
              <a:rPr lang="ru-RU" sz="2400" b="1" dirty="0" smtClean="0"/>
              <a:t>   1.</a:t>
            </a:r>
            <a:r>
              <a:rPr lang="ru-RU" sz="2400" dirty="0" smtClean="0"/>
              <a:t>  </a:t>
            </a:r>
            <a:r>
              <a:rPr lang="ru-RU" sz="2400" b="1" dirty="0" smtClean="0"/>
              <a:t>изменилась бы форма земли,</a:t>
            </a:r>
          </a:p>
          <a:p>
            <a:pPr marL="0" indent="0">
              <a:buNone/>
            </a:pPr>
            <a:r>
              <a:rPr lang="ru-RU" sz="2400" b="1" dirty="0"/>
              <a:t> </a:t>
            </a:r>
            <a:r>
              <a:rPr lang="ru-RU" sz="2400" b="1" dirty="0" smtClean="0"/>
              <a:t>  поскольку отсутствует полярное сжатие</a:t>
            </a:r>
          </a:p>
          <a:p>
            <a:pPr marL="0" indent="0">
              <a:buNone/>
            </a:pPr>
            <a:r>
              <a:rPr lang="ru-RU" sz="2400" b="1" dirty="0"/>
              <a:t> </a:t>
            </a:r>
            <a:r>
              <a:rPr lang="ru-RU" sz="2400" b="1" dirty="0" smtClean="0"/>
              <a:t>  2. не было бы силы Кориолиса. Пассаты имели бы </a:t>
            </a:r>
          </a:p>
          <a:p>
            <a:pPr marL="0" indent="0">
              <a:buNone/>
            </a:pPr>
            <a:r>
              <a:rPr lang="ru-RU" sz="2400" b="1" dirty="0"/>
              <a:t> </a:t>
            </a:r>
            <a:r>
              <a:rPr lang="ru-RU" sz="2400" b="1" dirty="0" smtClean="0"/>
              <a:t>  меридиональное направление</a:t>
            </a:r>
          </a:p>
          <a:p>
            <a:pPr marL="0" indent="0">
              <a:buNone/>
            </a:pPr>
            <a:r>
              <a:rPr lang="ru-RU" sz="2400" b="1" dirty="0"/>
              <a:t> </a:t>
            </a:r>
            <a:r>
              <a:rPr lang="ru-RU" sz="2400" b="1" dirty="0" smtClean="0"/>
              <a:t>  3. не было бы приливов и отливов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540" y="0"/>
            <a:ext cx="3726920" cy="2793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0" y="4191000"/>
            <a:ext cx="3810000" cy="266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6220" y="2387250"/>
            <a:ext cx="4150657" cy="22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795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8923" y="0"/>
            <a:ext cx="10363826" cy="49669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smtClean="0"/>
              <a:t>В связи с открытием новых месторождений природного газа в Якутии, в центральной части вилюйской котловины интенсивно начинает развиваться газодобыча. Как это повлияет на традиционные занятия коренного населения этого региона?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221" y="2730321"/>
            <a:ext cx="6640125" cy="402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186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7425" y="463639"/>
            <a:ext cx="10646535" cy="5898523"/>
          </a:xfrm>
        </p:spPr>
        <p:txBody>
          <a:bodyPr/>
          <a:lstStyle/>
          <a:p>
            <a:pPr marL="0" lv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Рассуждения</a:t>
            </a:r>
          </a:p>
          <a:p>
            <a:r>
              <a:rPr lang="ru-RU" sz="2400" b="1" dirty="0" smtClean="0"/>
              <a:t>Коренное население в Якутии занимается охотой и рыболовством</a:t>
            </a:r>
          </a:p>
          <a:p>
            <a:r>
              <a:rPr lang="ru-RU" sz="2400" b="1" dirty="0" smtClean="0"/>
              <a:t>Коренное население занимается оленеводством (скотоводством)</a:t>
            </a:r>
          </a:p>
          <a:p>
            <a:pPr marL="0" lvl="0" indent="0">
              <a:buNone/>
            </a:pPr>
            <a:r>
              <a:rPr lang="ru-RU" sz="2800" b="1" dirty="0">
                <a:solidFill>
                  <a:srgbClr val="FF0000"/>
                </a:solidFill>
              </a:rPr>
              <a:t>Содержание верного </a:t>
            </a:r>
            <a:r>
              <a:rPr lang="ru-RU" sz="2800" b="1" dirty="0" smtClean="0">
                <a:solidFill>
                  <a:srgbClr val="FF0000"/>
                </a:solidFill>
              </a:rPr>
              <a:t>ответа</a:t>
            </a:r>
          </a:p>
          <a:p>
            <a:pPr marL="457200" lvl="0" indent="-457200">
              <a:buAutoNum type="arabicPeriod"/>
            </a:pPr>
            <a:r>
              <a:rPr lang="ru-RU" sz="2800" b="1" dirty="0" smtClean="0"/>
              <a:t>Сократится охота и рыболовство</a:t>
            </a:r>
          </a:p>
          <a:p>
            <a:pPr marL="457200" lvl="0" indent="-457200">
              <a:buAutoNum type="arabicPeriod"/>
            </a:pPr>
            <a:r>
              <a:rPr lang="ru-RU" sz="2800" b="1" dirty="0" smtClean="0"/>
              <a:t>Пострадает скотоводство, развитие газодобычи </a:t>
            </a:r>
          </a:p>
          <a:p>
            <a:pPr marL="0" lvl="0" indent="0">
              <a:buNone/>
            </a:pPr>
            <a:r>
              <a:rPr lang="ru-RU" sz="2800" b="1" dirty="0"/>
              <a:t> </a:t>
            </a:r>
            <a:r>
              <a:rPr lang="ru-RU" sz="2800" b="1" dirty="0" smtClean="0"/>
              <a:t>     приведет к сокращению пастбищ</a:t>
            </a:r>
            <a:endParaRPr lang="ru-RU" sz="2800" b="1" dirty="0"/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417" y="3966575"/>
            <a:ext cx="4155583" cy="289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24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69700" y="218942"/>
            <a:ext cx="10363826" cy="567958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4500" b="1" dirty="0" smtClean="0">
                <a:solidFill>
                  <a:srgbClr val="FF0000"/>
                </a:solidFill>
              </a:rPr>
              <a:t>Рассуждения </a:t>
            </a:r>
          </a:p>
          <a:p>
            <a:r>
              <a:rPr lang="ru-RU" sz="3200" b="1" dirty="0" smtClean="0"/>
              <a:t>Угол наклона земной оси к плоскости орбиты </a:t>
            </a:r>
            <a:r>
              <a:rPr lang="ru-RU" sz="3200" b="1" dirty="0"/>
              <a:t>составляет 66,5° </a:t>
            </a:r>
            <a:endParaRPr lang="ru-RU" sz="3200" b="1" dirty="0" smtClean="0"/>
          </a:p>
          <a:p>
            <a:r>
              <a:rPr lang="ru-RU" sz="3200" b="1" dirty="0" smtClean="0"/>
              <a:t>Самый длинный день наблюдается на полярном круге, широта </a:t>
            </a:r>
            <a:r>
              <a:rPr lang="ru-RU" sz="3200" b="1" dirty="0"/>
              <a:t>которого </a:t>
            </a:r>
            <a:r>
              <a:rPr lang="ru-RU" sz="3200" b="1" dirty="0" smtClean="0"/>
              <a:t>66,5° </a:t>
            </a:r>
            <a:r>
              <a:rPr lang="ru-RU" sz="3200" b="1" dirty="0" err="1" smtClean="0"/>
              <a:t>ю.ш</a:t>
            </a:r>
            <a:endParaRPr lang="ru-RU" sz="3200" b="1" dirty="0" smtClean="0"/>
          </a:p>
          <a:p>
            <a:r>
              <a:rPr lang="ru-RU" sz="3200" b="1" dirty="0"/>
              <a:t>Если </a:t>
            </a:r>
            <a:r>
              <a:rPr lang="ru-RU" sz="3200" b="1" dirty="0" smtClean="0"/>
              <a:t>угол </a:t>
            </a:r>
            <a:r>
              <a:rPr lang="ru-RU" sz="3200" b="1" dirty="0"/>
              <a:t>наклона земной оси к плоскости орбиты </a:t>
            </a:r>
            <a:r>
              <a:rPr lang="ru-RU" sz="3200" b="1" dirty="0" smtClean="0"/>
              <a:t>составит </a:t>
            </a:r>
            <a:r>
              <a:rPr lang="ru-RU" sz="3200" b="1" dirty="0"/>
              <a:t>55</a:t>
            </a:r>
            <a:r>
              <a:rPr lang="ru-RU" sz="3200" b="1" dirty="0" smtClean="0"/>
              <a:t>°, то южный полярный круг сместится </a:t>
            </a:r>
            <a:r>
              <a:rPr lang="ru-RU" sz="3200" b="1" dirty="0"/>
              <a:t>на 55° </a:t>
            </a:r>
            <a:r>
              <a:rPr lang="ru-RU" sz="3200" b="1" dirty="0" err="1" smtClean="0"/>
              <a:t>ю.ш</a:t>
            </a:r>
            <a:r>
              <a:rPr lang="ru-RU" sz="3200" b="1" dirty="0" smtClean="0"/>
              <a:t>.</a:t>
            </a:r>
          </a:p>
          <a:p>
            <a:r>
              <a:rPr lang="ru-RU" sz="3200" b="1" dirty="0" err="1" smtClean="0"/>
              <a:t>Юар</a:t>
            </a:r>
            <a:r>
              <a:rPr lang="ru-RU" sz="3200" b="1" dirty="0" smtClean="0"/>
              <a:t> расположена на юге Африки (в южном полушарии)</a:t>
            </a:r>
            <a:endParaRPr lang="ru-RU" sz="3200" b="1" dirty="0"/>
          </a:p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Содержание верного ответа</a:t>
            </a:r>
            <a:endParaRPr lang="ru-RU" sz="3200" b="1" dirty="0" smtClean="0"/>
          </a:p>
          <a:p>
            <a:pPr marL="0" indent="0">
              <a:buNone/>
            </a:pPr>
            <a:r>
              <a:rPr lang="ru-RU" sz="3200" b="1" dirty="0" smtClean="0"/>
              <a:t>1) Продолжительность дня в ЮАР увеличилось бы</a:t>
            </a:r>
          </a:p>
          <a:p>
            <a:pPr marL="0" indent="0">
              <a:buNone/>
            </a:pPr>
            <a:r>
              <a:rPr lang="ru-RU" sz="3200" b="1" dirty="0" smtClean="0"/>
              <a:t>2) Широта южного полярного круга в таком случае</a:t>
            </a:r>
          </a:p>
          <a:p>
            <a:pPr marL="0" indent="0">
              <a:buNone/>
            </a:pPr>
            <a:r>
              <a:rPr lang="ru-RU" sz="3200" b="1" dirty="0" smtClean="0"/>
              <a:t> составит 55° </a:t>
            </a:r>
            <a:r>
              <a:rPr lang="ru-RU" sz="3200" b="1" dirty="0" err="1" smtClean="0"/>
              <a:t>ю.ш</a:t>
            </a:r>
            <a:r>
              <a:rPr lang="ru-RU" sz="3200" b="1" dirty="0" smtClean="0"/>
              <a:t>. </a:t>
            </a:r>
          </a:p>
          <a:p>
            <a:pPr marL="0" indent="0">
              <a:buNone/>
            </a:pPr>
            <a:r>
              <a:rPr lang="ru-RU" sz="3200" b="1" dirty="0" smtClean="0"/>
              <a:t>3) В декабре Чем ближе к полярному кругу, тем </a:t>
            </a:r>
          </a:p>
          <a:p>
            <a:pPr marL="0" indent="0">
              <a:buNone/>
            </a:pPr>
            <a:r>
              <a:rPr lang="ru-RU" sz="3200" b="1" dirty="0" smtClean="0"/>
              <a:t>длиннее день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191" y="3889420"/>
            <a:ext cx="3962809" cy="296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902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00033" y="363595"/>
            <a:ext cx="6890197" cy="5443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/>
              <a:t>Фермер из поселка новый решил                               заложить фруктовый сад. Оцените, какой из участков, обозначенных на карте цифрами 1 или 2, наиболее подходит </a:t>
            </a:r>
            <a:r>
              <a:rPr lang="ru-RU" sz="3200" b="1" smtClean="0"/>
              <a:t>для этого.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57" t="48451" r="59294" b="6479"/>
          <a:stretch/>
        </p:blipFill>
        <p:spPr>
          <a:xfrm>
            <a:off x="114245" y="283335"/>
            <a:ext cx="4802312" cy="65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15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5" y="399245"/>
            <a:ext cx="11887199" cy="2157211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Рассуждения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2000" b="1" dirty="0" smtClean="0"/>
              <a:t>оба участка расположены на склоне холмов, но участок 1 расположен на южном склоне, а участок 2 – на северном</a:t>
            </a:r>
            <a:br>
              <a:rPr lang="ru-RU" sz="2000" b="1" dirty="0" smtClean="0"/>
            </a:br>
            <a:r>
              <a:rPr lang="ru-RU" sz="2000" b="1" dirty="0" smtClean="0"/>
              <a:t>южный склон освещается и нагревается солнцем больше, поэтому там раньше сходит снег, что важно для фермера</a:t>
            </a:r>
            <a:br>
              <a:rPr lang="ru-RU" sz="2000" b="1" dirty="0" smtClean="0"/>
            </a:br>
            <a:r>
              <a:rPr lang="ru-RU" sz="2000" b="1" dirty="0" smtClean="0"/>
              <a:t>участок должен быть ближе к дороге, чтобы фермеру было удобно вывозить урожай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82710" y="1970468"/>
            <a:ext cx="10290845" cy="493904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200" b="1" dirty="0">
                <a:solidFill>
                  <a:srgbClr val="FF0000"/>
                </a:solidFill>
              </a:rPr>
              <a:t>Содержание верного ответа</a:t>
            </a:r>
            <a:endParaRPr lang="ru-RU" sz="2200" b="1" dirty="0" smtClean="0"/>
          </a:p>
          <a:p>
            <a:pPr marL="457200" indent="-457200">
              <a:lnSpc>
                <a:spcPct val="100000"/>
              </a:lnSpc>
              <a:buAutoNum type="arabicParenR"/>
            </a:pPr>
            <a:r>
              <a:rPr lang="ru-RU" sz="2200" b="1" dirty="0" smtClean="0"/>
              <a:t>Участок 1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arenR"/>
            </a:pPr>
            <a:r>
              <a:rPr lang="ru-RU" sz="2200" b="1" dirty="0"/>
              <a:t>Участок </a:t>
            </a:r>
            <a:r>
              <a:rPr lang="ru-RU" sz="2200" b="1" dirty="0" smtClean="0"/>
              <a:t>1 Находится на южной экспозиции склона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 </a:t>
            </a:r>
            <a:r>
              <a:rPr lang="ru-RU" sz="2200" b="1" dirty="0" smtClean="0"/>
              <a:t>     или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 </a:t>
            </a:r>
            <a:r>
              <a:rPr lang="ru-RU" sz="2200" b="1" dirty="0" smtClean="0"/>
              <a:t>   участок 2 расположен на склоне северной экспозиции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 smtClean="0"/>
              <a:t>3) На участке 1 нет деревьев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 smtClean="0"/>
              <a:t>    Или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 </a:t>
            </a:r>
            <a:r>
              <a:rPr lang="ru-RU" sz="2200" b="1" dirty="0" smtClean="0"/>
              <a:t>  участок 1 расположен близко к дороге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 smtClean="0"/>
              <a:t>    или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 </a:t>
            </a:r>
            <a:r>
              <a:rPr lang="ru-RU" sz="2200" b="1" dirty="0" smtClean="0"/>
              <a:t>   участок 2 находится в лесу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 </a:t>
            </a:r>
            <a:r>
              <a:rPr lang="ru-RU" sz="2200" b="1" dirty="0" smtClean="0"/>
              <a:t>  или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 </a:t>
            </a:r>
            <a:r>
              <a:rPr lang="ru-RU" sz="2200" b="1" dirty="0" smtClean="0"/>
              <a:t>  участок 2 находится дальше от города</a:t>
            </a:r>
          </a:p>
          <a:p>
            <a:pPr marL="0" indent="0">
              <a:buNone/>
            </a:pPr>
            <a:endParaRPr lang="ru-RU" sz="2400" b="1" dirty="0" smtClean="0"/>
          </a:p>
          <a:p>
            <a:pPr marL="0" indent="0">
              <a:buNone/>
            </a:pPr>
            <a:endParaRPr lang="ru-RU" dirty="0" smtClean="0"/>
          </a:p>
          <a:p>
            <a:pPr marL="457200" indent="-457200"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606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59" t="61833" r="10145" b="13581"/>
          <a:stretch/>
        </p:blipFill>
        <p:spPr>
          <a:xfrm rot="159286">
            <a:off x="175775" y="271549"/>
            <a:ext cx="11874084" cy="6412798"/>
          </a:xfrm>
        </p:spPr>
      </p:pic>
    </p:spTree>
    <p:extLst>
      <p:ext uri="{BB962C8B-B14F-4D97-AF65-F5344CB8AC3E}">
        <p14:creationId xmlns:p14="http://schemas.microsoft.com/office/powerpoint/2010/main" xmlns="" val="2574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33470" y="231819"/>
            <a:ext cx="11153730" cy="64265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рассуждения</a:t>
            </a:r>
          </a:p>
          <a:p>
            <a:r>
              <a:rPr lang="ru-RU" b="1" dirty="0" smtClean="0"/>
              <a:t>25 сентября – день осеннего равноденствия, Солнце в зените над экватором, следовательно выбираем пункт, который </a:t>
            </a:r>
            <a:r>
              <a:rPr lang="ru-RU" b="1" dirty="0" smtClean="0">
                <a:solidFill>
                  <a:srgbClr val="FF0000"/>
                </a:solidFill>
              </a:rPr>
              <a:t>ближе к экватору</a:t>
            </a:r>
          </a:p>
          <a:p>
            <a:pPr algn="just"/>
            <a:r>
              <a:rPr lang="ru-RU" b="1" dirty="0" smtClean="0"/>
              <a:t>Выше всего солнце в 12 часов, следовательно, </a:t>
            </a:r>
            <a:r>
              <a:rPr lang="ru-RU" b="1" dirty="0" smtClean="0">
                <a:solidFill>
                  <a:srgbClr val="FF0000"/>
                </a:solidFill>
              </a:rPr>
              <a:t>необходимо рассчитать полуденный меридиан,</a:t>
            </a:r>
            <a:r>
              <a:rPr lang="ru-RU" b="1" dirty="0" smtClean="0"/>
              <a:t> который определяется разницей времени гринвичского меридиана (9 часов) и меридианом, на котором 12 часов. Разница времени между ними 12 часов – 9 часов= 3часа. </a:t>
            </a:r>
          </a:p>
          <a:p>
            <a:pPr marL="0" indent="0" algn="just">
              <a:buNone/>
            </a:pPr>
            <a:r>
              <a:rPr lang="ru-RU" b="1" dirty="0"/>
              <a:t> </a:t>
            </a:r>
            <a:r>
              <a:rPr lang="ru-RU" b="1" dirty="0" smtClean="0"/>
              <a:t>   Помним, что 1час=15°, </a:t>
            </a:r>
            <a:r>
              <a:rPr lang="ru-RU" b="1" dirty="0"/>
              <a:t>следовательно 3часа*15°=</a:t>
            </a:r>
            <a:r>
              <a:rPr lang="ru-RU" b="1" dirty="0" smtClean="0"/>
              <a:t>45°в.д.</a:t>
            </a:r>
          </a:p>
          <a:p>
            <a:r>
              <a:rPr lang="ru-RU" b="1" dirty="0" smtClean="0"/>
              <a:t>Выбираем пункт, который </a:t>
            </a:r>
            <a:r>
              <a:rPr lang="ru-RU" b="1" dirty="0" smtClean="0">
                <a:solidFill>
                  <a:srgbClr val="FF0000"/>
                </a:solidFill>
              </a:rPr>
              <a:t>ближе к полуденному меридиану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457200" indent="-457200">
              <a:buAutoNum type="arabicPeriod"/>
            </a:pPr>
            <a:r>
              <a:rPr lang="ru-RU" b="1" dirty="0" smtClean="0"/>
              <a:t>Пункт А</a:t>
            </a:r>
          </a:p>
          <a:p>
            <a:pPr marL="457200" indent="-457200">
              <a:buAutoNum type="arabicPeriod"/>
            </a:pPr>
            <a:r>
              <a:rPr lang="ru-RU" b="1" dirty="0" smtClean="0"/>
              <a:t>Полуденный меридиан  (12-3</a:t>
            </a:r>
            <a:r>
              <a:rPr lang="ru-RU" b="1" dirty="0"/>
              <a:t>)*15</a:t>
            </a:r>
            <a:r>
              <a:rPr lang="ru-RU" b="1" dirty="0" smtClean="0"/>
              <a:t>°=45°в.д</a:t>
            </a:r>
            <a:r>
              <a:rPr lang="ru-RU" b="1" dirty="0"/>
              <a:t>.  </a:t>
            </a:r>
            <a:endParaRPr lang="ru-RU" b="1" dirty="0" smtClean="0"/>
          </a:p>
          <a:p>
            <a:pPr marL="457200" indent="-457200">
              <a:buAutoNum type="arabicPeriod"/>
            </a:pPr>
            <a:r>
              <a:rPr lang="ru-RU" b="1" dirty="0" smtClean="0"/>
              <a:t>Пункт А ближе всего к полуденному меридиану                                    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02391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1079" y="394651"/>
            <a:ext cx="5553841" cy="60686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84383" y="549850"/>
            <a:ext cx="6096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Определите, в каком из пунктов, обозначенных буквами на карте Африки,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Солнце будет находиться 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выше</a:t>
            </a:r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ru-RU" sz="2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(ниже)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 всего над горизонтом 22 декабря в полдень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по времени меридиана 30°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в.д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. Ход ваших рассуждений запишите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.</a:t>
            </a:r>
            <a:b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8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33363" y="229199"/>
            <a:ext cx="7732271" cy="67253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рассуждения</a:t>
            </a:r>
          </a:p>
          <a:p>
            <a:r>
              <a:rPr lang="ru-RU" b="1" dirty="0" smtClean="0"/>
              <a:t>22.12 </a:t>
            </a:r>
            <a:r>
              <a:rPr lang="ru-RU" b="1" dirty="0"/>
              <a:t>– день зимнего солнцестояния, </a:t>
            </a:r>
            <a:r>
              <a:rPr lang="ru-RU" b="1" dirty="0">
                <a:solidFill>
                  <a:srgbClr val="C00000"/>
                </a:solidFill>
              </a:rPr>
              <a:t>Солнце в зените над Южным </a:t>
            </a:r>
            <a:r>
              <a:rPr lang="ru-RU" b="1" dirty="0" smtClean="0">
                <a:solidFill>
                  <a:srgbClr val="C00000"/>
                </a:solidFill>
              </a:rPr>
              <a:t>тропиком</a:t>
            </a:r>
            <a:r>
              <a:rPr lang="ru-RU" b="1" dirty="0" smtClean="0"/>
              <a:t> – выбираем точки В и С</a:t>
            </a:r>
            <a:endParaRPr lang="ru-RU" b="1" dirty="0"/>
          </a:p>
          <a:p>
            <a:r>
              <a:rPr lang="ru-RU" b="1" dirty="0" smtClean="0">
                <a:solidFill>
                  <a:srgbClr val="C00000"/>
                </a:solidFill>
              </a:rPr>
              <a:t>Выше всего </a:t>
            </a:r>
            <a:r>
              <a:rPr lang="ru-RU" b="1" dirty="0" smtClean="0"/>
              <a:t>над горизонтом будет точка, </a:t>
            </a:r>
            <a:r>
              <a:rPr lang="ru-RU" b="1" dirty="0" smtClean="0">
                <a:solidFill>
                  <a:srgbClr val="C00000"/>
                </a:solidFill>
              </a:rPr>
              <a:t>ближайшая к </a:t>
            </a:r>
            <a:r>
              <a:rPr lang="ru-RU" b="1" dirty="0">
                <a:solidFill>
                  <a:srgbClr val="C00000"/>
                </a:solidFill>
              </a:rPr>
              <a:t>полуденному </a:t>
            </a:r>
            <a:r>
              <a:rPr lang="ru-RU" b="1" dirty="0" smtClean="0">
                <a:solidFill>
                  <a:srgbClr val="C00000"/>
                </a:solidFill>
              </a:rPr>
              <a:t>меридиану</a:t>
            </a:r>
            <a:r>
              <a:rPr lang="ru-RU" b="1" dirty="0" smtClean="0"/>
              <a:t> – </a:t>
            </a:r>
            <a:r>
              <a:rPr lang="ru-RU" b="1" dirty="0"/>
              <a:t>к 30° </a:t>
            </a:r>
            <a:r>
              <a:rPr lang="ru-RU" b="1" dirty="0" err="1" smtClean="0"/>
              <a:t>в.д</a:t>
            </a:r>
            <a:endParaRPr lang="ru-RU" b="1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Ниже </a:t>
            </a:r>
            <a:r>
              <a:rPr lang="ru-RU" b="1" dirty="0">
                <a:solidFill>
                  <a:srgbClr val="C00000"/>
                </a:solidFill>
              </a:rPr>
              <a:t>всего </a:t>
            </a:r>
            <a:r>
              <a:rPr lang="ru-RU" b="1" dirty="0"/>
              <a:t>над горизонтом будет точка, </a:t>
            </a:r>
            <a:r>
              <a:rPr lang="ru-RU" b="1" dirty="0" smtClean="0"/>
              <a:t>расположенная </a:t>
            </a:r>
            <a:r>
              <a:rPr lang="ru-RU" b="1" dirty="0" smtClean="0">
                <a:solidFill>
                  <a:srgbClr val="C00000"/>
                </a:solidFill>
              </a:rPr>
              <a:t>дальше от полуденного </a:t>
            </a:r>
            <a:r>
              <a:rPr lang="ru-RU" b="1" dirty="0">
                <a:solidFill>
                  <a:srgbClr val="C00000"/>
                </a:solidFill>
              </a:rPr>
              <a:t>меридиану </a:t>
            </a:r>
            <a:r>
              <a:rPr lang="ru-RU" b="1" dirty="0"/>
              <a:t>– </a:t>
            </a:r>
            <a:r>
              <a:rPr lang="ru-RU" b="1" dirty="0" smtClean="0"/>
              <a:t>от </a:t>
            </a:r>
            <a:r>
              <a:rPr lang="ru-RU" b="1" dirty="0"/>
              <a:t>30° </a:t>
            </a:r>
            <a:r>
              <a:rPr lang="ru-RU" b="1" dirty="0" err="1" smtClean="0"/>
              <a:t>в.д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Выше всего 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 smtClean="0"/>
              <a:t>1. точка С</a:t>
            </a:r>
          </a:p>
          <a:p>
            <a:pPr marL="0" indent="0">
              <a:buNone/>
            </a:pPr>
            <a:r>
              <a:rPr lang="ru-RU" b="1" dirty="0" smtClean="0"/>
              <a:t>2</a:t>
            </a:r>
            <a:r>
              <a:rPr lang="ru-RU" b="1" dirty="0"/>
              <a:t>. </a:t>
            </a:r>
            <a:r>
              <a:rPr lang="ru-RU" b="1" dirty="0" smtClean="0"/>
              <a:t>22.12 </a:t>
            </a:r>
            <a:r>
              <a:rPr lang="ru-RU" b="1" dirty="0"/>
              <a:t>Солнце в зените над Южным </a:t>
            </a:r>
            <a:r>
              <a:rPr lang="ru-RU" b="1" dirty="0" smtClean="0"/>
              <a:t>тропиком</a:t>
            </a:r>
          </a:p>
          <a:p>
            <a:pPr marL="0" indent="0">
              <a:buNone/>
            </a:pPr>
            <a:r>
              <a:rPr lang="ru-RU" b="1" dirty="0" smtClean="0"/>
              <a:t>3. Точка С ближе к полуденному меридиану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Ниже всего</a:t>
            </a:r>
          </a:p>
          <a:p>
            <a:pPr marL="457200" indent="-457200">
              <a:buAutoNum type="arabicPeriod"/>
            </a:pPr>
            <a:r>
              <a:rPr lang="ru-RU" b="1" dirty="0" smtClean="0"/>
              <a:t>Точка В</a:t>
            </a:r>
          </a:p>
          <a:p>
            <a:pPr marL="457200" indent="-457200">
              <a:buAutoNum type="arabicPeriod"/>
            </a:pPr>
            <a:r>
              <a:rPr lang="ru-RU" b="1" dirty="0"/>
              <a:t>22.12 Солнце в зените над Южным </a:t>
            </a:r>
            <a:r>
              <a:rPr lang="ru-RU" b="1" dirty="0" smtClean="0"/>
              <a:t>тропиком</a:t>
            </a:r>
          </a:p>
          <a:p>
            <a:pPr marL="457200" indent="-457200">
              <a:buAutoNum type="arabicPeriod"/>
            </a:pPr>
            <a:r>
              <a:rPr lang="ru-RU" b="1" dirty="0" smtClean="0"/>
              <a:t>Точка В дальше всего от полуденного меридиана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63"/>
            <a:ext cx="4533363" cy="494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91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537</TotalTime>
  <Words>2016</Words>
  <Application>Microsoft Office PowerPoint</Application>
  <PresentationFormat>Произвольный</PresentationFormat>
  <Paragraphs>206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Капля</vt:lpstr>
      <vt:lpstr>Презентация к занятию Решение трудных задач ЕГЭ по географии</vt:lpstr>
      <vt:lpstr>Слайд 2</vt:lpstr>
      <vt:lpstr>Слайд 3</vt:lpstr>
      <vt:lpstr>Слайд 4</vt:lpstr>
      <vt:lpstr>  Рассуждения оба участка расположены на склоне холмов, но участок 1 расположен на южном склоне, а участок 2 – на северном южный склон освещается и нагревается солнцем больше, поэтому там раньше сходит снег, что важно для фермера участок должен быть ближе к дороге, чтобы фермеру было удобно вывозить урожай   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Определите, на какой из параллелей: 20° с.ш., 10° с.ш., на экваторе, 10° ю.ш. или 20° ю.ш. – солнце в полдень будет находиться выше(ниже) всего над горизонтом в день, когда земля находится на орбите в положении, показанном на рисунке 1(3)? </vt:lpstr>
      <vt:lpstr>Слайд 16</vt:lpstr>
      <vt:lpstr>Слайд 17</vt:lpstr>
      <vt:lpstr>Слайд 18</vt:lpstr>
      <vt:lpstr>Слайд 19</vt:lpstr>
      <vt:lpstr>Слайд 20</vt:lpstr>
      <vt:lpstr>Слайд 21</vt:lpstr>
      <vt:lpstr>Объясните, почему в пустыне намиб суммарная солнечная радиация в июне меньше, чем в ливийской пустыне. Укажите две причины.</vt:lpstr>
      <vt:lpstr>Определите географические координаты пункта, расположенного в Евразии, если известно, что 21 марта в 8 часов по солнечному времени гринвичского меридиана в этом пункте полдень и солнце находится на высоте 40°над горизонтом</vt:lpstr>
      <vt:lpstr>Определите регион по описанию</vt:lpstr>
      <vt:lpstr>Определите страну по описанию</vt:lpstr>
      <vt:lpstr>Если бы земля перестала бы вращаться вокруг собственной оси, то на планете не было бы смены дня и ночи. Назовите еще три изменения природы земли при отсутствии осевого вращения</vt:lpstr>
      <vt:lpstr>Слайд 27</vt:lpstr>
      <vt:lpstr>Слайд 28</vt:lpstr>
      <vt:lpstr>Слайд 29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НегодинаИ</dc:creator>
  <cp:lastModifiedBy>ken</cp:lastModifiedBy>
  <cp:revision>59</cp:revision>
  <dcterms:created xsi:type="dcterms:W3CDTF">2017-01-24T12:28:03Z</dcterms:created>
  <dcterms:modified xsi:type="dcterms:W3CDTF">2017-10-19T04:43:38Z</dcterms:modified>
</cp:coreProperties>
</file>